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6" r:id="rId2"/>
    <p:sldMasterId id="2147483752" r:id="rId3"/>
  </p:sldMasterIdLst>
  <p:notesMasterIdLst>
    <p:notesMasterId r:id="rId65"/>
  </p:notesMasterIdLst>
  <p:handoutMasterIdLst>
    <p:handoutMasterId r:id="rId66"/>
  </p:handoutMasterIdLst>
  <p:sldIdLst>
    <p:sldId id="364" r:id="rId4"/>
    <p:sldId id="398" r:id="rId5"/>
    <p:sldId id="321" r:id="rId6"/>
    <p:sldId id="323" r:id="rId7"/>
    <p:sldId id="322" r:id="rId8"/>
    <p:sldId id="477" r:id="rId9"/>
    <p:sldId id="257" r:id="rId10"/>
    <p:sldId id="259" r:id="rId11"/>
    <p:sldId id="348" r:id="rId12"/>
    <p:sldId id="349" r:id="rId13"/>
    <p:sldId id="552" r:id="rId14"/>
    <p:sldId id="350" r:id="rId15"/>
    <p:sldId id="386" r:id="rId16"/>
    <p:sldId id="437" r:id="rId17"/>
    <p:sldId id="438" r:id="rId18"/>
    <p:sldId id="439" r:id="rId19"/>
    <p:sldId id="525" r:id="rId20"/>
    <p:sldId id="526" r:id="rId21"/>
    <p:sldId id="515" r:id="rId22"/>
    <p:sldId id="441" r:id="rId23"/>
    <p:sldId id="518" r:id="rId24"/>
    <p:sldId id="524" r:id="rId25"/>
    <p:sldId id="522" r:id="rId26"/>
    <p:sldId id="473" r:id="rId27"/>
    <p:sldId id="482" r:id="rId28"/>
    <p:sldId id="475" r:id="rId29"/>
    <p:sldId id="476" r:id="rId30"/>
    <p:sldId id="474" r:id="rId31"/>
    <p:sldId id="553" r:id="rId32"/>
    <p:sldId id="554" r:id="rId33"/>
    <p:sldId id="555" r:id="rId34"/>
    <p:sldId id="556" r:id="rId35"/>
    <p:sldId id="557" r:id="rId36"/>
    <p:sldId id="568" r:id="rId37"/>
    <p:sldId id="569" r:id="rId38"/>
    <p:sldId id="570" r:id="rId39"/>
    <p:sldId id="571" r:id="rId40"/>
    <p:sldId id="572" r:id="rId41"/>
    <p:sldId id="358" r:id="rId42"/>
    <p:sldId id="558" r:id="rId43"/>
    <p:sldId id="539" r:id="rId44"/>
    <p:sldId id="559" r:id="rId45"/>
    <p:sldId id="455" r:id="rId46"/>
    <p:sldId id="456" r:id="rId47"/>
    <p:sldId id="560" r:id="rId48"/>
    <p:sldId id="561" r:id="rId49"/>
    <p:sldId id="562" r:id="rId50"/>
    <p:sldId id="563" r:id="rId51"/>
    <p:sldId id="564" r:id="rId52"/>
    <p:sldId id="565" r:id="rId53"/>
    <p:sldId id="566" r:id="rId54"/>
    <p:sldId id="451" r:id="rId55"/>
    <p:sldId id="453" r:id="rId56"/>
    <p:sldId id="295" r:id="rId57"/>
    <p:sldId id="317" r:id="rId58"/>
    <p:sldId id="298" r:id="rId59"/>
    <p:sldId id="422" r:id="rId60"/>
    <p:sldId id="527" r:id="rId61"/>
    <p:sldId id="567" r:id="rId62"/>
    <p:sldId id="523" r:id="rId63"/>
    <p:sldId id="338" r:id="rId64"/>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E24930"/>
    <a:srgbClr val="3333CC"/>
    <a:srgbClr val="274D28"/>
    <a:srgbClr val="2D5D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94" autoAdjust="0"/>
    <p:restoredTop sz="94660"/>
  </p:normalViewPr>
  <p:slideViewPr>
    <p:cSldViewPr>
      <p:cViewPr>
        <p:scale>
          <a:sx n="50" d="100"/>
          <a:sy n="50" d="100"/>
        </p:scale>
        <p:origin x="-782" y="-605"/>
      </p:cViewPr>
      <p:guideLst>
        <p:guide orient="horz" pos="2160"/>
        <p:guide pos="2880"/>
      </p:guideLst>
    </p:cSldViewPr>
  </p:slideViewPr>
  <p:notesTextViewPr>
    <p:cViewPr>
      <p:scale>
        <a:sx n="100" d="100"/>
        <a:sy n="100" d="100"/>
      </p:scale>
      <p:origin x="0" y="0"/>
    </p:cViewPr>
  </p:notesTextViewPr>
  <p:sorterViewPr>
    <p:cViewPr>
      <p:scale>
        <a:sx n="50" d="100"/>
        <a:sy n="50" d="100"/>
      </p:scale>
      <p:origin x="0" y="498"/>
    </p:cViewPr>
  </p:sorterViewPr>
  <p:notesViewPr>
    <p:cSldViewPr>
      <p:cViewPr varScale="1">
        <p:scale>
          <a:sx n="58" d="100"/>
          <a:sy n="58" d="100"/>
        </p:scale>
        <p:origin x="-2266" y="-6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328\&#26700;&#38754;\&#32291;&#24066;&#32113;&#35336;&#36039;&#26009;\&#24456;&#22810;&#26041;&#26696;&#20272;&#31639;.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Sheet1!$S$1</c:f>
              <c:strCache>
                <c:ptCount val="1"/>
                <c:pt idx="0">
                  <c:v>捷運</c:v>
                </c:pt>
              </c:strCache>
            </c:strRef>
          </c:tx>
          <c:spPr>
            <a:solidFill>
              <a:srgbClr val="FF0000"/>
            </a:solidFill>
          </c:spPr>
          <c:invertIfNegative val="0"/>
          <c:cat>
            <c:strRef>
              <c:f>(Sheet1!$R$6,Sheet1!$R$83,Sheet1!$R$91,Sheet1!$R$99,Sheet1!$R$107)</c:f>
              <c:strCache>
                <c:ptCount val="5"/>
                <c:pt idx="0">
                  <c:v>舊能耗</c:v>
                </c:pt>
                <c:pt idx="1">
                  <c:v>2015能耗</c:v>
                </c:pt>
                <c:pt idx="2">
                  <c:v>2020能耗</c:v>
                </c:pt>
                <c:pt idx="3">
                  <c:v>2025能耗</c:v>
                </c:pt>
                <c:pt idx="4">
                  <c:v>2030能耗</c:v>
                </c:pt>
              </c:strCache>
            </c:strRef>
          </c:cat>
          <c:val>
            <c:numRef>
              <c:f>(Sheet1!$S$6,Sheet1!$S$83,Sheet1!$S$91,Sheet1!$S$99,Sheet1!$S$107)</c:f>
              <c:numCache>
                <c:formatCode>_(* #,##0.00_);_(* \(#,##0.00\);_(* "-"??_);_(@_)</c:formatCode>
                <c:ptCount val="5"/>
                <c:pt idx="0">
                  <c:v>64.197115503039413</c:v>
                </c:pt>
                <c:pt idx="1">
                  <c:v>98.139923037196752</c:v>
                </c:pt>
                <c:pt idx="2">
                  <c:v>132.82093094398763</c:v>
                </c:pt>
                <c:pt idx="3">
                  <c:v>171.76357420514452</c:v>
                </c:pt>
                <c:pt idx="4">
                  <c:v>207.6621922131861</c:v>
                </c:pt>
              </c:numCache>
            </c:numRef>
          </c:val>
        </c:ser>
        <c:ser>
          <c:idx val="1"/>
          <c:order val="1"/>
          <c:tx>
            <c:strRef>
              <c:f>Sheet1!$T$1</c:f>
              <c:strCache>
                <c:ptCount val="1"/>
                <c:pt idx="0">
                  <c:v>台鐵</c:v>
                </c:pt>
              </c:strCache>
            </c:strRef>
          </c:tx>
          <c:spPr>
            <a:solidFill>
              <a:srgbClr val="00B050"/>
            </a:solidFill>
          </c:spPr>
          <c:invertIfNegative val="0"/>
          <c:cat>
            <c:strRef>
              <c:f>(Sheet1!$R$6,Sheet1!$R$83,Sheet1!$R$91,Sheet1!$R$99,Sheet1!$R$107)</c:f>
              <c:strCache>
                <c:ptCount val="5"/>
                <c:pt idx="0">
                  <c:v>舊能耗</c:v>
                </c:pt>
                <c:pt idx="1">
                  <c:v>2015能耗</c:v>
                </c:pt>
                <c:pt idx="2">
                  <c:v>2020能耗</c:v>
                </c:pt>
                <c:pt idx="3">
                  <c:v>2025能耗</c:v>
                </c:pt>
                <c:pt idx="4">
                  <c:v>2030能耗</c:v>
                </c:pt>
              </c:strCache>
            </c:strRef>
          </c:cat>
          <c:val>
            <c:numRef>
              <c:f>(Sheet1!$T$6,Sheet1!$T$83,Sheet1!$T$91,Sheet1!$T$99,Sheet1!$T$107)</c:f>
              <c:numCache>
                <c:formatCode>_(* #,##0.00_);_(* \(#,##0.00\);_(* "-"??_);_(@_)</c:formatCode>
                <c:ptCount val="5"/>
                <c:pt idx="0">
                  <c:v>122.12231568315238</c:v>
                </c:pt>
                <c:pt idx="1">
                  <c:v>129.52366814879778</c:v>
                </c:pt>
                <c:pt idx="2">
                  <c:v>155.42840177855737</c:v>
                </c:pt>
                <c:pt idx="3">
                  <c:v>194.2855022231951</c:v>
                </c:pt>
                <c:pt idx="4">
                  <c:v>259.04733629759369</c:v>
                </c:pt>
              </c:numCache>
            </c:numRef>
          </c:val>
        </c:ser>
        <c:ser>
          <c:idx val="2"/>
          <c:order val="2"/>
          <c:tx>
            <c:strRef>
              <c:f>Sheet1!$U$1</c:f>
              <c:strCache>
                <c:ptCount val="1"/>
                <c:pt idx="0">
                  <c:v>高鐵</c:v>
                </c:pt>
              </c:strCache>
            </c:strRef>
          </c:tx>
          <c:spPr>
            <a:solidFill>
              <a:srgbClr val="7030A0"/>
            </a:solidFill>
          </c:spPr>
          <c:invertIfNegative val="0"/>
          <c:cat>
            <c:strRef>
              <c:f>(Sheet1!$R$6,Sheet1!$R$83,Sheet1!$R$91,Sheet1!$R$99,Sheet1!$R$107)</c:f>
              <c:strCache>
                <c:ptCount val="5"/>
                <c:pt idx="0">
                  <c:v>舊能耗</c:v>
                </c:pt>
                <c:pt idx="1">
                  <c:v>2015能耗</c:v>
                </c:pt>
                <c:pt idx="2">
                  <c:v>2020能耗</c:v>
                </c:pt>
                <c:pt idx="3">
                  <c:v>2025能耗</c:v>
                </c:pt>
                <c:pt idx="4">
                  <c:v>2030能耗</c:v>
                </c:pt>
              </c:strCache>
            </c:strRef>
          </c:cat>
          <c:val>
            <c:numRef>
              <c:f>(Sheet1!$U$6,Sheet1!$U$83,Sheet1!$U$91,Sheet1!$U$99,Sheet1!$U$107)</c:f>
              <c:numCache>
                <c:formatCode>_(* #,##0.00_);_(* \(#,##0.00\);_(* "-"??_);_(@_)</c:formatCode>
                <c:ptCount val="5"/>
                <c:pt idx="0">
                  <c:v>82.095718806592359</c:v>
                </c:pt>
                <c:pt idx="1">
                  <c:v>102.61964850824191</c:v>
                </c:pt>
                <c:pt idx="2">
                  <c:v>153.92947276236177</c:v>
                </c:pt>
                <c:pt idx="3">
                  <c:v>184.71536731483545</c:v>
                </c:pt>
                <c:pt idx="4">
                  <c:v>205.23929701648387</c:v>
                </c:pt>
              </c:numCache>
            </c:numRef>
          </c:val>
        </c:ser>
        <c:ser>
          <c:idx val="3"/>
          <c:order val="3"/>
          <c:tx>
            <c:strRef>
              <c:f>Sheet1!$V$1</c:f>
              <c:strCache>
                <c:ptCount val="1"/>
                <c:pt idx="0">
                  <c:v>公車</c:v>
                </c:pt>
              </c:strCache>
            </c:strRef>
          </c:tx>
          <c:spPr>
            <a:solidFill>
              <a:srgbClr val="4BACC6">
                <a:lumMod val="75000"/>
              </a:srgbClr>
            </a:solidFill>
          </c:spPr>
          <c:invertIfNegative val="0"/>
          <c:cat>
            <c:strRef>
              <c:f>(Sheet1!$R$6,Sheet1!$R$83,Sheet1!$R$91,Sheet1!$R$99,Sheet1!$R$107)</c:f>
              <c:strCache>
                <c:ptCount val="5"/>
                <c:pt idx="0">
                  <c:v>舊能耗</c:v>
                </c:pt>
                <c:pt idx="1">
                  <c:v>2015能耗</c:v>
                </c:pt>
                <c:pt idx="2">
                  <c:v>2020能耗</c:v>
                </c:pt>
                <c:pt idx="3">
                  <c:v>2025能耗</c:v>
                </c:pt>
                <c:pt idx="4">
                  <c:v>2030能耗</c:v>
                </c:pt>
              </c:strCache>
            </c:strRef>
          </c:cat>
          <c:val>
            <c:numRef>
              <c:f>(Sheet1!$V$6,Sheet1!$V$83,Sheet1!$V$91,Sheet1!$V$99,Sheet1!$V$107)</c:f>
              <c:numCache>
                <c:formatCode>_(* #,##0.00_);_(* \(#,##0.00\);_(* "-"??_);_(@_)</c:formatCode>
                <c:ptCount val="5"/>
                <c:pt idx="0">
                  <c:v>371.94823411007695</c:v>
                </c:pt>
                <c:pt idx="1">
                  <c:v>347.15168516940895</c:v>
                </c:pt>
                <c:pt idx="2">
                  <c:v>322.3551362287335</c:v>
                </c:pt>
                <c:pt idx="3">
                  <c:v>297.55858728806174</c:v>
                </c:pt>
                <c:pt idx="4">
                  <c:v>272.76203834738823</c:v>
                </c:pt>
              </c:numCache>
            </c:numRef>
          </c:val>
        </c:ser>
        <c:ser>
          <c:idx val="4"/>
          <c:order val="4"/>
          <c:tx>
            <c:strRef>
              <c:f>Sheet1!$W$1</c:f>
              <c:strCache>
                <c:ptCount val="1"/>
                <c:pt idx="0">
                  <c:v>計程車</c:v>
                </c:pt>
              </c:strCache>
            </c:strRef>
          </c:tx>
          <c:spPr>
            <a:solidFill>
              <a:srgbClr val="FFC000"/>
            </a:solidFill>
          </c:spPr>
          <c:invertIfNegative val="0"/>
          <c:cat>
            <c:strRef>
              <c:f>(Sheet1!$R$6,Sheet1!$R$83,Sheet1!$R$91,Sheet1!$R$99,Sheet1!$R$107)</c:f>
              <c:strCache>
                <c:ptCount val="5"/>
                <c:pt idx="0">
                  <c:v>舊能耗</c:v>
                </c:pt>
                <c:pt idx="1">
                  <c:v>2015能耗</c:v>
                </c:pt>
                <c:pt idx="2">
                  <c:v>2020能耗</c:v>
                </c:pt>
                <c:pt idx="3">
                  <c:v>2025能耗</c:v>
                </c:pt>
                <c:pt idx="4">
                  <c:v>2030能耗</c:v>
                </c:pt>
              </c:strCache>
            </c:strRef>
          </c:cat>
          <c:val>
            <c:numRef>
              <c:f>(Sheet1!$W$6,Sheet1!$W$83,Sheet1!$W$91,Sheet1!$W$99,Sheet1!$W$107)</c:f>
              <c:numCache>
                <c:formatCode>_(* #,##0.00_);_(* \(#,##0.00\);_(* "-"??_);_(@_)</c:formatCode>
                <c:ptCount val="5"/>
                <c:pt idx="0">
                  <c:v>140.88201968383521</c:v>
                </c:pt>
                <c:pt idx="1">
                  <c:v>125.86760374521145</c:v>
                </c:pt>
                <c:pt idx="2">
                  <c:v>110.85318780658595</c:v>
                </c:pt>
                <c:pt idx="3">
                  <c:v>95.838771867963118</c:v>
                </c:pt>
                <c:pt idx="4">
                  <c:v>80.824355929341124</c:v>
                </c:pt>
              </c:numCache>
            </c:numRef>
          </c:val>
        </c:ser>
        <c:ser>
          <c:idx val="5"/>
          <c:order val="5"/>
          <c:tx>
            <c:strRef>
              <c:f>Sheet1!$X$1</c:f>
              <c:strCache>
                <c:ptCount val="1"/>
                <c:pt idx="0">
                  <c:v>小客車</c:v>
                </c:pt>
              </c:strCache>
            </c:strRef>
          </c:tx>
          <c:spPr>
            <a:solidFill>
              <a:srgbClr val="1F497D">
                <a:lumMod val="40000"/>
                <a:lumOff val="60000"/>
              </a:srgbClr>
            </a:solidFill>
          </c:spPr>
          <c:invertIfNegative val="0"/>
          <c:cat>
            <c:strRef>
              <c:f>(Sheet1!$R$6,Sheet1!$R$83,Sheet1!$R$91,Sheet1!$R$99,Sheet1!$R$107)</c:f>
              <c:strCache>
                <c:ptCount val="5"/>
                <c:pt idx="0">
                  <c:v>舊能耗</c:v>
                </c:pt>
                <c:pt idx="1">
                  <c:v>2015能耗</c:v>
                </c:pt>
                <c:pt idx="2">
                  <c:v>2020能耗</c:v>
                </c:pt>
                <c:pt idx="3">
                  <c:v>2025能耗</c:v>
                </c:pt>
                <c:pt idx="4">
                  <c:v>2030能耗</c:v>
                </c:pt>
              </c:strCache>
            </c:strRef>
          </c:cat>
          <c:val>
            <c:numRef>
              <c:f>(Sheet1!$X$6,Sheet1!$X$83,Sheet1!$X$91,Sheet1!$X$99,Sheet1!$X$107)</c:f>
              <c:numCache>
                <c:formatCode>_(* #,##0.00_);_(* \(#,##0.00\);_(* "-"??_);_(@_)</c:formatCode>
                <c:ptCount val="5"/>
                <c:pt idx="0">
                  <c:v>4657.0838088645669</c:v>
                </c:pt>
                <c:pt idx="1">
                  <c:v>3499.1820369810312</c:v>
                </c:pt>
                <c:pt idx="2">
                  <c:v>2654.9702319103471</c:v>
                </c:pt>
                <c:pt idx="3">
                  <c:v>1958.1097019760387</c:v>
                </c:pt>
                <c:pt idx="4">
                  <c:v>1289.9615933811356</c:v>
                </c:pt>
              </c:numCache>
            </c:numRef>
          </c:val>
        </c:ser>
        <c:ser>
          <c:idx val="6"/>
          <c:order val="6"/>
          <c:tx>
            <c:strRef>
              <c:f>Sheet1!$Y$1</c:f>
              <c:strCache>
                <c:ptCount val="1"/>
                <c:pt idx="0">
                  <c:v>機車</c:v>
                </c:pt>
              </c:strCache>
            </c:strRef>
          </c:tx>
          <c:spPr>
            <a:solidFill>
              <a:srgbClr val="C0504D">
                <a:lumMod val="60000"/>
                <a:lumOff val="40000"/>
              </a:srgbClr>
            </a:solidFill>
          </c:spPr>
          <c:invertIfNegative val="0"/>
          <c:cat>
            <c:strRef>
              <c:f>(Sheet1!$R$6,Sheet1!$R$83,Sheet1!$R$91,Sheet1!$R$99,Sheet1!$R$107)</c:f>
              <c:strCache>
                <c:ptCount val="5"/>
                <c:pt idx="0">
                  <c:v>舊能耗</c:v>
                </c:pt>
                <c:pt idx="1">
                  <c:v>2015能耗</c:v>
                </c:pt>
                <c:pt idx="2">
                  <c:v>2020能耗</c:v>
                </c:pt>
                <c:pt idx="3">
                  <c:v>2025能耗</c:v>
                </c:pt>
                <c:pt idx="4">
                  <c:v>2030能耗</c:v>
                </c:pt>
              </c:strCache>
            </c:strRef>
          </c:cat>
          <c:val>
            <c:numRef>
              <c:f>(Sheet1!$Y$6,Sheet1!$Y$83,Sheet1!$Y$91,Sheet1!$Y$99,Sheet1!$Y$107)</c:f>
              <c:numCache>
                <c:formatCode>_(* #,##0.00_);_(* \(#,##0.00\);_(* "-"??_);_(@_)</c:formatCode>
                <c:ptCount val="5"/>
                <c:pt idx="0">
                  <c:v>1664.7478754412423</c:v>
                </c:pt>
                <c:pt idx="1">
                  <c:v>1453.7139484640691</c:v>
                </c:pt>
                <c:pt idx="2">
                  <c:v>1276.6088412146428</c:v>
                </c:pt>
                <c:pt idx="3">
                  <c:v>1102.5409941052064</c:v>
                </c:pt>
                <c:pt idx="4">
                  <c:v>946.45413590838803</c:v>
                </c:pt>
              </c:numCache>
            </c:numRef>
          </c:val>
        </c:ser>
        <c:ser>
          <c:idx val="7"/>
          <c:order val="7"/>
          <c:tx>
            <c:strRef>
              <c:f>Sheet1!$Z$1</c:f>
              <c:strCache>
                <c:ptCount val="1"/>
                <c:pt idx="0">
                  <c:v>其他</c:v>
                </c:pt>
              </c:strCache>
            </c:strRef>
          </c:tx>
          <c:spPr>
            <a:solidFill>
              <a:srgbClr val="9BBB59"/>
            </a:solidFill>
          </c:spPr>
          <c:invertIfNegative val="0"/>
          <c:cat>
            <c:strRef>
              <c:f>(Sheet1!$R$6,Sheet1!$R$83,Sheet1!$R$91,Sheet1!$R$99,Sheet1!$R$107)</c:f>
              <c:strCache>
                <c:ptCount val="5"/>
                <c:pt idx="0">
                  <c:v>舊能耗</c:v>
                </c:pt>
                <c:pt idx="1">
                  <c:v>2015能耗</c:v>
                </c:pt>
                <c:pt idx="2">
                  <c:v>2020能耗</c:v>
                </c:pt>
                <c:pt idx="3">
                  <c:v>2025能耗</c:v>
                </c:pt>
                <c:pt idx="4">
                  <c:v>2030能耗</c:v>
                </c:pt>
              </c:strCache>
            </c:strRef>
          </c:cat>
          <c:val>
            <c:numRef>
              <c:f>(Sheet1!$Z$6,Sheet1!$Z$83,Sheet1!$Z$91,Sheet1!$Z$99,Sheet1!$Z$107)</c:f>
              <c:numCache>
                <c:formatCode>_(* #,##0.00_);_(* \(#,##0.00\);_(* "-"??_);_(@_)</c:formatCode>
                <c:ptCount val="5"/>
                <c:pt idx="0">
                  <c:v>292.09543884656699</c:v>
                </c:pt>
                <c:pt idx="1">
                  <c:v>432.97745853040067</c:v>
                </c:pt>
                <c:pt idx="2">
                  <c:v>432.97745853040067</c:v>
                </c:pt>
                <c:pt idx="3">
                  <c:v>432.97745853040067</c:v>
                </c:pt>
                <c:pt idx="4">
                  <c:v>432.97745853040067</c:v>
                </c:pt>
              </c:numCache>
            </c:numRef>
          </c:val>
        </c:ser>
        <c:dLbls>
          <c:showLegendKey val="0"/>
          <c:showVal val="0"/>
          <c:showCatName val="0"/>
          <c:showSerName val="0"/>
          <c:showPercent val="0"/>
          <c:showBubbleSize val="0"/>
        </c:dLbls>
        <c:gapWidth val="300"/>
        <c:overlap val="100"/>
        <c:serLines/>
        <c:axId val="59987840"/>
        <c:axId val="60006400"/>
      </c:barChart>
      <c:catAx>
        <c:axId val="59987840"/>
        <c:scaling>
          <c:orientation val="minMax"/>
        </c:scaling>
        <c:delete val="0"/>
        <c:axPos val="b"/>
        <c:title>
          <c:tx>
            <c:rich>
              <a:bodyPr/>
              <a:lstStyle/>
              <a:p>
                <a:pPr>
                  <a:defRPr baseline="0">
                    <a:ea typeface="標楷體" pitchFamily="65" charset="-120"/>
                  </a:defRPr>
                </a:pPr>
                <a:r>
                  <a:rPr lang="zh-TW" altLang="en-US"/>
                  <a:t>年份</a:t>
                </a:r>
              </a:p>
            </c:rich>
          </c:tx>
          <c:overlay val="0"/>
        </c:title>
        <c:majorTickMark val="none"/>
        <c:minorTickMark val="none"/>
        <c:tickLblPos val="nextTo"/>
        <c:crossAx val="60006400"/>
        <c:crosses val="autoZero"/>
        <c:auto val="1"/>
        <c:lblAlgn val="ctr"/>
        <c:lblOffset val="100"/>
        <c:noMultiLvlLbl val="0"/>
      </c:catAx>
      <c:valAx>
        <c:axId val="60006400"/>
        <c:scaling>
          <c:orientation val="minMax"/>
        </c:scaling>
        <c:delete val="0"/>
        <c:axPos val="l"/>
        <c:majorGridlines/>
        <c:title>
          <c:tx>
            <c:rich>
              <a:bodyPr/>
              <a:lstStyle/>
              <a:p>
                <a:pPr>
                  <a:defRPr baseline="0">
                    <a:ea typeface="標楷體" pitchFamily="65" charset="-120"/>
                  </a:defRPr>
                </a:pPr>
                <a:r>
                  <a:rPr lang="zh-TW" altLang="en-US"/>
                  <a:t>千公秉油當量</a:t>
                </a:r>
              </a:p>
            </c:rich>
          </c:tx>
          <c:overlay val="0"/>
        </c:title>
        <c:numFmt formatCode="_(* #,##0.00_);_(* \(#,##0.00\);_(* &quot;-&quot;??_);_(@_)" sourceLinked="1"/>
        <c:majorTickMark val="out"/>
        <c:minorTickMark val="none"/>
        <c:tickLblPos val="nextTo"/>
        <c:txPr>
          <a:bodyPr/>
          <a:lstStyle/>
          <a:p>
            <a:pPr>
              <a:defRPr baseline="0"/>
            </a:pPr>
            <a:endParaRPr lang="zh-TW"/>
          </a:p>
        </c:txPr>
        <c:crossAx val="59987840"/>
        <c:crosses val="autoZero"/>
        <c:crossBetween val="between"/>
      </c:valAx>
    </c:plotArea>
    <c:legend>
      <c:legendPos val="r"/>
      <c:overlay val="0"/>
      <c:txPr>
        <a:bodyPr/>
        <a:lstStyle/>
        <a:p>
          <a:pPr>
            <a:defRPr baseline="0">
              <a:ea typeface="標楷體" pitchFamily="65" charset="-120"/>
            </a:defRPr>
          </a:pPr>
          <a:endParaRPr lang="zh-TW"/>
        </a:p>
      </c:txPr>
    </c:legend>
    <c:plotVisOnly val="1"/>
    <c:dispBlanksAs val="gap"/>
    <c:showDLblsOverMax val="0"/>
  </c:chart>
  <c:txPr>
    <a:bodyPr/>
    <a:lstStyle/>
    <a:p>
      <a:pPr>
        <a:defRPr baseline="0">
          <a:latin typeface="Times New Roman" pitchFamily="18" charset="0"/>
        </a:defRPr>
      </a:pPr>
      <a:endParaRPr lang="zh-TW"/>
    </a:p>
  </c:txPr>
  <c:externalData r:id="rId2">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kumimoji="0" sz="1200">
                <a:latin typeface="+mn-lt"/>
                <a:ea typeface="+mn-ea"/>
              </a:defRPr>
            </a:lvl1pPr>
          </a:lstStyle>
          <a:p>
            <a:pPr>
              <a:defRPr/>
            </a:pPr>
            <a:fld id="{406293AD-32A6-4163-8C66-073D680EA73D}" type="datetimeFigureOut">
              <a:rPr lang="zh-TW" altLang="en-US"/>
              <a:pPr>
                <a:defRPr/>
              </a:pPr>
              <a:t>2014/5/8</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kumimoji="0" sz="1200">
                <a:latin typeface="+mn-lt"/>
                <a:ea typeface="+mn-ea"/>
              </a:defRPr>
            </a:lvl1pPr>
          </a:lstStyle>
          <a:p>
            <a:pPr>
              <a:defRPr/>
            </a:pPr>
            <a:fld id="{70ED7A3E-D11B-4C3A-8104-68EC06F1017F}" type="slidenum">
              <a:rPr lang="zh-TW" altLang="en-US"/>
              <a:pPr>
                <a:defRPr/>
              </a:pPr>
              <a:t>‹#›</a:t>
            </a:fld>
            <a:endParaRPr lang="zh-TW" altLang="en-US"/>
          </a:p>
        </p:txBody>
      </p:sp>
    </p:spTree>
    <p:extLst>
      <p:ext uri="{BB962C8B-B14F-4D97-AF65-F5344CB8AC3E}">
        <p14:creationId xmlns:p14="http://schemas.microsoft.com/office/powerpoint/2010/main" val="29314074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kumimoji="0" sz="1200">
                <a:latin typeface="+mn-lt"/>
                <a:ea typeface="+mn-ea"/>
              </a:defRPr>
            </a:lvl1pPr>
          </a:lstStyle>
          <a:p>
            <a:pPr>
              <a:defRPr/>
            </a:pPr>
            <a:fld id="{2BE48B47-0CF4-4D4D-BEEC-935BFC035688}" type="datetimeFigureOut">
              <a:rPr lang="zh-TW" altLang="en-US"/>
              <a:pPr>
                <a:defRPr/>
              </a:pPr>
              <a:t>2014/5/8</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endParaRPr lang="zh-TW" altLang="en-US" noProof="0"/>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kumimoji="0" sz="1200">
                <a:latin typeface="+mn-lt"/>
                <a:ea typeface="+mn-ea"/>
              </a:defRPr>
            </a:lvl1pPr>
          </a:lstStyle>
          <a:p>
            <a:pPr>
              <a:defRPr/>
            </a:pPr>
            <a:fld id="{0245A6B9-9815-461A-9D5A-81254AC20A5F}" type="slidenum">
              <a:rPr lang="zh-TW" altLang="en-US"/>
              <a:pPr>
                <a:defRPr/>
              </a:pPr>
              <a:t>‹#›</a:t>
            </a:fld>
            <a:endParaRPr lang="zh-TW" altLang="en-US"/>
          </a:p>
        </p:txBody>
      </p:sp>
    </p:spTree>
    <p:extLst>
      <p:ext uri="{BB962C8B-B14F-4D97-AF65-F5344CB8AC3E}">
        <p14:creationId xmlns:p14="http://schemas.microsoft.com/office/powerpoint/2010/main" val="413838036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FE1509-EBD9-4C08-956E-46DF7094134D}" type="slidenum">
              <a:rPr lang="en-US" altLang="zh-TW"/>
              <a:pPr fontAlgn="base">
                <a:spcBef>
                  <a:spcPct val="0"/>
                </a:spcBef>
                <a:spcAft>
                  <a:spcPct val="0"/>
                </a:spcAft>
                <a:defRPr/>
              </a:pPr>
              <a:t>9</a:t>
            </a:fld>
            <a:endParaRPr lang="en-US" altLang="zh-TW"/>
          </a:p>
        </p:txBody>
      </p:sp>
      <p:sp>
        <p:nvSpPr>
          <p:cNvPr id="266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6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222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51A4FFEF-2CDE-40B1-B092-73BCEFF67200}" type="slidenum">
              <a:rPr kumimoji="0" lang="zh-TW" altLang="en-US" sz="1200">
                <a:latin typeface="+mn-lt"/>
                <a:ea typeface="+mn-ea"/>
              </a:rPr>
              <a:pPr algn="r" fontAlgn="auto">
                <a:spcBef>
                  <a:spcPts val="0"/>
                </a:spcBef>
                <a:spcAft>
                  <a:spcPts val="0"/>
                </a:spcAft>
                <a:defRPr/>
              </a:pPr>
              <a:t>22</a:t>
            </a:fld>
            <a:endParaRPr kumimoji="0" lang="zh-TW" altLang="en-US" sz="1200">
              <a:latin typeface="+mn-lt"/>
              <a:ea typeface="+mn-e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427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3CEBFE4C-457B-4FB4-B77A-ED457E4FC36A}" type="slidenum">
              <a:rPr kumimoji="0" lang="zh-TW" altLang="en-US" sz="1200">
                <a:latin typeface="+mn-lt"/>
                <a:ea typeface="+mn-ea"/>
              </a:rPr>
              <a:pPr algn="r" fontAlgn="auto">
                <a:spcBef>
                  <a:spcPts val="0"/>
                </a:spcBef>
                <a:spcAft>
                  <a:spcPts val="0"/>
                </a:spcAft>
                <a:defRPr/>
              </a:pPr>
              <a:t>23</a:t>
            </a:fld>
            <a:endParaRPr kumimoji="0" lang="zh-TW" altLang="en-US" sz="1200">
              <a:latin typeface="+mn-lt"/>
              <a:ea typeface="+mn-e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投影片圖像版面配置區 1"/>
          <p:cNvSpPr>
            <a:spLocks noGrp="1" noRot="1" noChangeAspect="1"/>
          </p:cNvSpPr>
          <p:nvPr>
            <p:ph type="sldImg"/>
          </p:nvPr>
        </p:nvSpPr>
        <p:spPr bwMode="auto">
          <a:noFill/>
          <a:ln>
            <a:solidFill>
              <a:srgbClr val="000000"/>
            </a:solidFill>
            <a:miter lim="800000"/>
            <a:headEnd/>
            <a:tailEnd/>
          </a:ln>
        </p:spPr>
      </p:sp>
      <p:sp>
        <p:nvSpPr>
          <p:cNvPr id="5632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8DCD5316-51D7-43A6-88A3-7D4F9B59B65A}" type="slidenum">
              <a:rPr lang="zh-TW" altLang="en-US" smtClean="0"/>
              <a:pPr>
                <a:defRPr/>
              </a:pPr>
              <a:t>24</a:t>
            </a:fld>
            <a:endParaRPr lang="zh-TW"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a:xfrm>
            <a:off x="3884613" y="8685213"/>
            <a:ext cx="2971800" cy="457200"/>
          </a:xfrm>
          <a:prstGeom prst="rect">
            <a:avLst/>
          </a:prstGeom>
          <a:noFill/>
        </p:spPr>
        <p:txBody>
          <a:bodyPr anchor="b"/>
          <a:lstStyle/>
          <a:p>
            <a:pPr algn="r" fontAlgn="auto">
              <a:spcBef>
                <a:spcPts val="0"/>
              </a:spcBef>
              <a:spcAft>
                <a:spcPts val="0"/>
              </a:spcAft>
              <a:defRPr/>
            </a:pPr>
            <a:fld id="{A43DBC6C-03D9-4D6D-A380-951E08B75678}" type="slidenum">
              <a:rPr kumimoji="0" lang="en-US" altLang="zh-TW" sz="1200">
                <a:solidFill>
                  <a:prstClr val="black"/>
                </a:solidFill>
                <a:latin typeface="Calibri"/>
                <a:ea typeface="新細明體"/>
              </a:rPr>
              <a:pPr algn="r" fontAlgn="auto">
                <a:spcBef>
                  <a:spcPts val="0"/>
                </a:spcBef>
                <a:spcAft>
                  <a:spcPts val="0"/>
                </a:spcAft>
                <a:defRPr/>
              </a:pPr>
              <a:t>38</a:t>
            </a:fld>
            <a:endParaRPr kumimoji="0" lang="en-US" altLang="zh-TW" sz="1200">
              <a:solidFill>
                <a:prstClr val="black"/>
              </a:solidFill>
              <a:latin typeface="Calibri"/>
              <a:ea typeface="新細明體"/>
            </a:endParaRPr>
          </a:p>
        </p:txBody>
      </p:sp>
      <p:sp>
        <p:nvSpPr>
          <p:cNvPr id="1392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92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zh-TW" altLang="zh-TW"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投影片圖像版面配置區 1"/>
          <p:cNvSpPr>
            <a:spLocks noGrp="1" noRot="1" noChangeAspect="1"/>
          </p:cNvSpPr>
          <p:nvPr>
            <p:ph type="sldImg"/>
          </p:nvPr>
        </p:nvSpPr>
        <p:spPr bwMode="auto">
          <a:noFill/>
          <a:ln>
            <a:solidFill>
              <a:srgbClr val="000000"/>
            </a:solidFill>
            <a:miter lim="800000"/>
            <a:headEnd/>
            <a:tailEnd/>
          </a:ln>
        </p:spPr>
      </p:sp>
      <p:sp>
        <p:nvSpPr>
          <p:cNvPr id="14643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C084480B-D8F5-4F1B-80CB-D1EC7DE6A078}" type="slidenum">
              <a:rPr lang="zh-TW" altLang="en-US" smtClean="0"/>
              <a:pPr>
                <a:defRPr/>
              </a:pPr>
              <a:t>43</a:t>
            </a:fld>
            <a:endParaRPr lang="zh-TW"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投影片圖像版面配置區 1"/>
          <p:cNvSpPr>
            <a:spLocks noGrp="1" noRot="1" noChangeAspect="1"/>
          </p:cNvSpPr>
          <p:nvPr>
            <p:ph type="sldImg"/>
          </p:nvPr>
        </p:nvSpPr>
        <p:spPr bwMode="auto">
          <a:noFill/>
          <a:ln>
            <a:solidFill>
              <a:srgbClr val="000000"/>
            </a:solidFill>
            <a:miter lim="800000"/>
            <a:headEnd/>
            <a:tailEnd/>
          </a:ln>
        </p:spPr>
      </p:sp>
      <p:sp>
        <p:nvSpPr>
          <p:cNvPr id="14848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E1EADABC-A4F6-4825-A5F2-A5BBC81AEFC8}" type="slidenum">
              <a:rPr lang="zh-TW" altLang="en-US" smtClean="0"/>
              <a:pPr>
                <a:defRPr/>
              </a:pPr>
              <a:t>44</a:t>
            </a:fld>
            <a:endParaRPr lang="zh-TW"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投影片圖像版面配置區 1"/>
          <p:cNvSpPr>
            <a:spLocks noGrp="1" noRot="1" noChangeAspect="1"/>
          </p:cNvSpPr>
          <p:nvPr>
            <p:ph type="sldImg"/>
          </p:nvPr>
        </p:nvSpPr>
        <p:spPr bwMode="auto">
          <a:noFill/>
          <a:ln>
            <a:solidFill>
              <a:srgbClr val="000000"/>
            </a:solidFill>
            <a:miter lim="800000"/>
            <a:headEnd/>
            <a:tailEnd/>
          </a:ln>
        </p:spPr>
      </p:sp>
      <p:sp>
        <p:nvSpPr>
          <p:cNvPr id="15053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DDD4EB87-7D2A-4C68-A585-06C67B9F7B0A}" type="slidenum">
              <a:rPr lang="zh-TW" altLang="en-US" smtClean="0"/>
              <a:pPr>
                <a:defRPr/>
              </a:pPr>
              <a:t>52</a:t>
            </a:fld>
            <a:endParaRPr lang="zh-TW"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投影片圖像版面配置區 1"/>
          <p:cNvSpPr>
            <a:spLocks noGrp="1" noRot="1" noChangeAspect="1"/>
          </p:cNvSpPr>
          <p:nvPr>
            <p:ph type="sldImg"/>
          </p:nvPr>
        </p:nvSpPr>
        <p:spPr bwMode="auto">
          <a:noFill/>
          <a:ln>
            <a:solidFill>
              <a:srgbClr val="000000"/>
            </a:solidFill>
            <a:miter lim="800000"/>
            <a:headEnd/>
            <a:tailEnd/>
          </a:ln>
        </p:spPr>
      </p:sp>
      <p:sp>
        <p:nvSpPr>
          <p:cNvPr id="15257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DC5F541C-5E33-4112-949D-490CBA13F753}" type="slidenum">
              <a:rPr lang="zh-TW" altLang="en-US" smtClean="0"/>
              <a:pPr>
                <a:defRPr/>
              </a:pPr>
              <a:t>53</a:t>
            </a:fld>
            <a:endParaRPr lang="zh-TW"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15988" fontAlgn="base">
              <a:spcBef>
                <a:spcPct val="0"/>
              </a:spcBef>
              <a:spcAft>
                <a:spcPct val="0"/>
              </a:spcAft>
              <a:defRPr/>
            </a:pPr>
            <a:fld id="{772A4AAF-76C0-4A37-921A-DA5B85E33FDB}" type="slidenum">
              <a:rPr lang="zh-TW" altLang="en-US">
                <a:latin typeface="Arial" charset="0"/>
              </a:rPr>
              <a:pPr defTabSz="915988" fontAlgn="base">
                <a:spcBef>
                  <a:spcPct val="0"/>
                </a:spcBef>
                <a:spcAft>
                  <a:spcPct val="0"/>
                </a:spcAft>
                <a:defRPr/>
              </a:pPr>
              <a:t>56</a:t>
            </a:fld>
            <a:endParaRPr lang="zh-TW" altLang="zh-TW">
              <a:latin typeface="Arial" charset="0"/>
            </a:endParaRPr>
          </a:p>
        </p:txBody>
      </p:sp>
      <p:sp>
        <p:nvSpPr>
          <p:cNvPr id="179202" name="Rectangle 2"/>
          <p:cNvSpPr>
            <a:spLocks noGrp="1" noRot="1" noChangeAspect="1" noChangeArrowheads="1" noTextEdit="1"/>
          </p:cNvSpPr>
          <p:nvPr>
            <p:ph type="sldImg"/>
          </p:nvPr>
        </p:nvSpPr>
        <p:spPr bwMode="auto">
          <a:xfrm>
            <a:off x="1143000" y="684213"/>
            <a:ext cx="4575175" cy="3430587"/>
          </a:xfrm>
          <a:solidFill>
            <a:srgbClr val="FFFFFF"/>
          </a:solidFill>
          <a:ln>
            <a:solidFill>
              <a:srgbClr val="000000"/>
            </a:solidFill>
            <a:miter lim="800000"/>
            <a:headEnd/>
            <a:tailEnd/>
          </a:ln>
        </p:spPr>
      </p:sp>
      <p:sp>
        <p:nvSpPr>
          <p:cNvPr id="179203" name="Rectangle 3"/>
          <p:cNvSpPr>
            <a:spLocks noGrp="1" noChangeArrowheads="1"/>
          </p:cNvSpPr>
          <p:nvPr>
            <p:ph type="body" idx="1"/>
          </p:nvPr>
        </p:nvSpPr>
        <p:spPr bwMode="auto">
          <a:xfrm>
            <a:off x="687388" y="4346575"/>
            <a:ext cx="5483225" cy="4113213"/>
          </a:xfrm>
          <a:solidFill>
            <a:srgbClr val="FFFFFF"/>
          </a:solidFill>
          <a:ln>
            <a:solidFill>
              <a:srgbClr val="000000"/>
            </a:solidFill>
            <a:miter lim="800000"/>
            <a:headEnd/>
            <a:tailEnd/>
          </a:ln>
        </p:spPr>
        <p:txBody>
          <a:bodyPr wrap="square" lIns="91879" tIns="45941" rIns="91879" bIns="45941" numCol="1" anchor="t" anchorCtr="0" compatLnSpc="1">
            <a:prstTxWarp prst="textNoShape">
              <a:avLst/>
            </a:prstTxWarp>
          </a:bodyPr>
          <a:lstStyle/>
          <a:p>
            <a:pPr eaLnBrk="1" hangingPunct="1">
              <a:spcBef>
                <a:spcPct val="0"/>
              </a:spcBef>
            </a:pPr>
            <a:endParaRPr lang="zh-TW"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7161F8-056C-4295-BAC2-17BC8EACE032}" type="slidenum">
              <a:rPr lang="en-US" altLang="zh-TW"/>
              <a:pPr fontAlgn="base">
                <a:spcBef>
                  <a:spcPct val="0"/>
                </a:spcBef>
                <a:spcAft>
                  <a:spcPct val="0"/>
                </a:spcAft>
                <a:defRPr/>
              </a:pPr>
              <a:t>10</a:t>
            </a:fld>
            <a:endParaRPr lang="en-US" altLang="zh-TW"/>
          </a:p>
        </p:txBody>
      </p:sp>
      <p:sp>
        <p:nvSpPr>
          <p:cNvPr id="2867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50DA5FE9-C2B2-4E33-B244-B96B98BE46AE}" type="slidenum">
              <a:rPr kumimoji="0" lang="en-US" altLang="zh-TW" sz="1200">
                <a:latin typeface="Calibri" pitchFamily="34" charset="0"/>
                <a:ea typeface="MS PGothic" pitchFamily="34" charset="-128"/>
              </a:rPr>
              <a:pPr algn="r" eaLnBrk="0" hangingPunct="0"/>
              <a:t>10</a:t>
            </a:fld>
            <a:endParaRPr kumimoji="0" lang="en-US" altLang="zh-TW" sz="1200">
              <a:latin typeface="Calibri" pitchFamily="34" charset="0"/>
              <a:ea typeface="MS PGothic" pitchFamily="34" charset="-128"/>
            </a:endParaRPr>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6"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r>
              <a:rPr lang="en-US" altLang="zh-TW" sz="500" smtClean="0">
                <a:solidFill>
                  <a:srgbClr val="000000"/>
                </a:solidFill>
                <a:latin typeface="Arial Bold"/>
              </a:rPr>
              <a:t>The methane appears to be produced from the thawing of permafrost—what should be a permanently frozen layer of earth—due to global warming, says the study's lead author, Katey Walter of the University of Alaska Fairbanks's Institute of Arctic Biology.</a:t>
            </a:r>
          </a:p>
          <a:p>
            <a:pPr eaLnBrk="1" hangingPunct="1">
              <a:spcBef>
                <a:spcPct val="0"/>
              </a:spcBef>
            </a:pPr>
            <a:endParaRPr lang="en-US" altLang="zh-TW" sz="500" smtClean="0">
              <a:solidFill>
                <a:srgbClr val="000000"/>
              </a:solidFill>
              <a:latin typeface="Arial Bold"/>
            </a:endParaRPr>
          </a:p>
          <a:p>
            <a:pPr eaLnBrk="1" hangingPunct="1">
              <a:spcBef>
                <a:spcPct val="0"/>
              </a:spcBef>
            </a:pPr>
            <a:r>
              <a:rPr lang="en-US" altLang="zh-TW" sz="500" smtClean="0">
                <a:solidFill>
                  <a:srgbClr val="000000"/>
                </a:solidFill>
                <a:latin typeface="Arial Bold"/>
              </a:rPr>
              <a:t>Overall, she says, there is as much organic matter buried in the Siberian tundra—rolling treeless plains with mucky soil and mosses at the surface—as is contained in all of the world's tropical rain forests</a:t>
            </a:r>
            <a:endParaRPr lang="en-US" altLang="zh-TW" sz="600" smtClean="0">
              <a:solidFill>
                <a:srgbClr val="000000"/>
              </a:solidFill>
              <a:latin typeface="Arial Bold"/>
            </a:endParaRPr>
          </a:p>
          <a:p>
            <a:pPr eaLnBrk="1" hangingPunct="1">
              <a:spcBef>
                <a:spcPct val="0"/>
              </a:spcBef>
            </a:pPr>
            <a:endParaRPr lang="en-US" altLang="zh-TW"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9111AB-2007-4286-A3BC-632677AA0C46}" type="slidenum">
              <a:rPr lang="en-US" altLang="zh-TW"/>
              <a:pPr fontAlgn="base">
                <a:spcBef>
                  <a:spcPct val="0"/>
                </a:spcBef>
                <a:spcAft>
                  <a:spcPct val="0"/>
                </a:spcAft>
                <a:defRPr/>
              </a:pPr>
              <a:t>12</a:t>
            </a:fld>
            <a:endParaRPr lang="en-US" altLang="zh-TW"/>
          </a:p>
        </p:txBody>
      </p:sp>
      <p:sp>
        <p:nvSpPr>
          <p:cNvPr id="307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7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5842"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
        <p:nvSpPr>
          <p:cNvPr id="4" name="投影片編號版面配置區 3"/>
          <p:cNvSpPr>
            <a:spLocks noGrp="1"/>
          </p:cNvSpPr>
          <p:nvPr>
            <p:ph type="sldNum" sz="quarter" idx="5"/>
          </p:nvPr>
        </p:nvSpPr>
        <p:spPr/>
        <p:txBody>
          <a:bodyPr/>
          <a:lstStyle/>
          <a:p>
            <a:pPr>
              <a:defRPr/>
            </a:pPr>
            <a:fld id="{26DFD19E-0A0A-4F5B-9BAC-08D100ED634B}" type="slidenum">
              <a:rPr lang="zh-TW" altLang="en-US" smtClean="0"/>
              <a:pPr>
                <a:defRPr/>
              </a:pPr>
              <a:t>14</a:t>
            </a:fld>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投影片圖像版面配置區 1"/>
          <p:cNvSpPr>
            <a:spLocks noGrp="1" noRot="1" noChangeAspect="1"/>
          </p:cNvSpPr>
          <p:nvPr>
            <p:ph type="sldImg"/>
          </p:nvPr>
        </p:nvSpPr>
        <p:spPr bwMode="auto">
          <a:noFill/>
          <a:ln>
            <a:solidFill>
              <a:srgbClr val="000000"/>
            </a:solidFill>
            <a:miter lim="800000"/>
            <a:headEnd/>
            <a:tailEnd/>
          </a:ln>
        </p:spPr>
      </p:sp>
      <p:sp>
        <p:nvSpPr>
          <p:cNvPr id="3789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7D085C65-F691-4D14-B264-F195B38AB5A6}" type="slidenum">
              <a:rPr lang="zh-TW" altLang="en-US" smtClean="0"/>
              <a:pPr>
                <a:defRPr/>
              </a:pPr>
              <a:t>15</a:t>
            </a:fld>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5058" name="備忘稿版面配置區 2"/>
          <p:cNvSpPr>
            <a:spLocks noGrp="1"/>
          </p:cNvSpPr>
          <p:nvPr>
            <p:ph type="body" idx="1"/>
          </p:nvPr>
        </p:nvSpPr>
        <p:spPr bwMode="auto">
          <a:noFill/>
        </p:spPr>
        <p:txBody>
          <a:bodyPr wrap="square" lIns="60222" tIns="30111" rIns="60222" bIns="30111" numCol="1" anchor="t" anchorCtr="0" compatLnSpc="1">
            <a:prstTxWarp prst="textNoShape">
              <a:avLst/>
            </a:prstTxWarp>
          </a:bodyPr>
          <a:lstStyle/>
          <a:p>
            <a:pPr marL="228600" indent="-228600">
              <a:spcBef>
                <a:spcPct val="0"/>
              </a:spcBef>
              <a:buFontTx/>
              <a:buAutoNum type="arabicParenR"/>
            </a:pPr>
            <a:r>
              <a:rPr lang="en-US" altLang="zh-TW" smtClean="0"/>
              <a:t>It raised climate change to the highest level of government;</a:t>
            </a:r>
          </a:p>
          <a:p>
            <a:pPr marL="228600" indent="-228600">
              <a:spcBef>
                <a:spcPct val="0"/>
              </a:spcBef>
              <a:buFontTx/>
              <a:buAutoNum type="arabicParenR"/>
            </a:pPr>
            <a:r>
              <a:rPr lang="en-US" altLang="zh-TW" smtClean="0"/>
              <a:t>The Copenhagen Accord reflects a political consensus on the long-term, global response to climate change; </a:t>
            </a:r>
          </a:p>
          <a:p>
            <a:pPr marL="228600" indent="-228600">
              <a:spcBef>
                <a:spcPct val="0"/>
              </a:spcBef>
              <a:buFontTx/>
              <a:buAutoNum type="arabicParenR"/>
            </a:pPr>
            <a:r>
              <a:rPr lang="en-US" altLang="zh-TW" smtClean="0"/>
              <a:t>The negotiations brought an almost full set of decisions to implement rapid climate action near to completion.</a:t>
            </a:r>
            <a:endParaRPr lang="zh-TW" altLang="en-US" smtClean="0"/>
          </a:p>
        </p:txBody>
      </p:sp>
      <p:sp>
        <p:nvSpPr>
          <p:cNvPr id="45059" name="投影片編號版面配置區 3"/>
          <p:cNvSpPr txBox="1">
            <a:spLocks noGrp="1"/>
          </p:cNvSpPr>
          <p:nvPr/>
        </p:nvSpPr>
        <p:spPr bwMode="auto">
          <a:xfrm>
            <a:off x="3884613" y="8685213"/>
            <a:ext cx="2971800" cy="457200"/>
          </a:xfrm>
          <a:prstGeom prst="rect">
            <a:avLst/>
          </a:prstGeom>
          <a:noFill/>
          <a:ln w="9525">
            <a:noFill/>
            <a:miter lim="800000"/>
            <a:headEnd/>
            <a:tailEnd/>
          </a:ln>
        </p:spPr>
        <p:txBody>
          <a:bodyPr lIns="60222" tIns="30111" rIns="60222" bIns="30111" anchor="b"/>
          <a:lstStyle/>
          <a:p>
            <a:pPr algn="r" defTabSz="601663"/>
            <a:fld id="{AB9F0F33-8F2E-437A-A987-67D2B7F138B3}" type="slidenum">
              <a:rPr kumimoji="0" lang="zh-TW" altLang="en-US" sz="800">
                <a:latin typeface="Calibri" pitchFamily="34" charset="0"/>
              </a:rPr>
              <a:pPr algn="r" defTabSz="601663"/>
              <a:t>18</a:t>
            </a:fld>
            <a:endParaRPr kumimoji="0" lang="en-US" altLang="zh-TW" sz="80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投影片圖像版面配置區 1"/>
          <p:cNvSpPr>
            <a:spLocks noGrp="1" noRot="1" noChangeAspect="1"/>
          </p:cNvSpPr>
          <p:nvPr>
            <p:ph type="sldImg"/>
          </p:nvPr>
        </p:nvSpPr>
        <p:spPr bwMode="auto">
          <a:noFill/>
          <a:ln>
            <a:solidFill>
              <a:srgbClr val="000000"/>
            </a:solidFill>
            <a:miter lim="800000"/>
            <a:headEnd/>
            <a:tailEnd/>
          </a:ln>
        </p:spPr>
      </p:sp>
      <p:sp>
        <p:nvSpPr>
          <p:cNvPr id="4198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FCA627C9-B64B-4112-943F-31EFA63B99E2}" type="slidenum">
              <a:rPr kumimoji="0" lang="zh-TW" altLang="en-US" sz="1200">
                <a:latin typeface="+mn-lt"/>
                <a:ea typeface="+mn-ea"/>
              </a:rPr>
              <a:pPr algn="r" fontAlgn="auto">
                <a:spcBef>
                  <a:spcPts val="0"/>
                </a:spcBef>
                <a:spcAft>
                  <a:spcPts val="0"/>
                </a:spcAft>
                <a:defRPr/>
              </a:pPr>
              <a:t>19</a:t>
            </a:fld>
            <a:endParaRPr kumimoji="0" lang="zh-TW" altLang="en-US" sz="1200">
              <a:latin typeface="+mn-lt"/>
              <a:ea typeface="+mn-e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投影片圖像版面配置區 1"/>
          <p:cNvSpPr>
            <a:spLocks noGrp="1" noRot="1" noChangeAspect="1"/>
          </p:cNvSpPr>
          <p:nvPr>
            <p:ph type="sldImg"/>
          </p:nvPr>
        </p:nvSpPr>
        <p:spPr bwMode="auto">
          <a:noFill/>
          <a:ln>
            <a:solidFill>
              <a:srgbClr val="000000"/>
            </a:solidFill>
            <a:miter lim="800000"/>
            <a:headEnd/>
            <a:tailEnd/>
          </a:ln>
        </p:spPr>
      </p:sp>
      <p:sp>
        <p:nvSpPr>
          <p:cNvPr id="4710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5613657A-592F-455F-ACCB-DD73933E7597}" type="slidenum">
              <a:rPr lang="zh-TW" altLang="en-US" smtClean="0"/>
              <a:pPr>
                <a:defRPr/>
              </a:pPr>
              <a:t>20</a:t>
            </a:fld>
            <a:endParaRPr lang="zh-TW"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017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BE6D44C6-2AD4-45ED-BED7-6DBC8F483E4A}" type="slidenum">
              <a:rPr kumimoji="0" lang="zh-TW" altLang="en-US" sz="1200">
                <a:latin typeface="+mn-lt"/>
                <a:ea typeface="+mn-ea"/>
              </a:rPr>
              <a:pPr algn="r" fontAlgn="auto">
                <a:spcBef>
                  <a:spcPts val="0"/>
                </a:spcBef>
                <a:spcAft>
                  <a:spcPts val="0"/>
                </a:spcAft>
                <a:defRPr/>
              </a:pPr>
              <a:t>21</a:t>
            </a:fld>
            <a:endParaRPr kumimoji="0" lang="zh-TW" altLang="en-US" sz="1200">
              <a:latin typeface="+mn-lt"/>
              <a:ea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標楷體" pitchFamily="65" charset="-12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smtClean="0"/>
              <a:t>按一下以編輯母片副標題樣式</a:t>
            </a:r>
            <a:endParaRPr lang="zh-TW" altLang="en-US" dirty="0"/>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9B96D3DC-8EEC-482D-BC68-1EE58CCBF997}" type="slidenum">
              <a:rPr lang="zh-TW" altLang="en-US"/>
              <a:pPr>
                <a:defRPr/>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DC41D0E9-15E2-413B-9780-E5BB0AA96DD1}" type="slidenum">
              <a:rPr lang="zh-TW" altLang="en-US"/>
              <a:pPr>
                <a:defRPr/>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DE74BD9C-29A6-484E-8E49-197D9B5F5BAC}" type="slidenum">
              <a:rPr lang="zh-TW" altLang="en-US"/>
              <a:pPr>
                <a:defRPr/>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
    <p:spTree>
      <p:nvGrpSpPr>
        <p:cNvPr id="1" name=""/>
        <p:cNvGrpSpPr/>
        <p:nvPr/>
      </p:nvGrpSpPr>
      <p:grpSpPr>
        <a:xfrm>
          <a:off x="0" y="0"/>
          <a:ext cx="0" cy="0"/>
          <a:chOff x="0" y="0"/>
          <a:chExt cx="0" cy="0"/>
        </a:xfrm>
      </p:grpSpPr>
      <p:pic>
        <p:nvPicPr>
          <p:cNvPr id="2" name="圖片 1" descr="行草.jpg"/>
          <p:cNvPicPr preferRelativeResize="0">
            <a:picLocks/>
          </p:cNvPicPr>
          <p:nvPr userDrawn="1"/>
        </p:nvPicPr>
        <p:blipFill>
          <a:blip r:embed="rId2" cstate="print">
            <a:duotone>
              <a:schemeClr val="accent2">
                <a:shade val="45000"/>
                <a:satMod val="135000"/>
              </a:schemeClr>
              <a:prstClr val="white"/>
            </a:duotone>
          </a:blip>
          <a:stretch>
            <a:fillRect/>
          </a:stretch>
        </p:blipFill>
        <p:spPr>
          <a:xfrm>
            <a:off x="0" y="6143644"/>
            <a:ext cx="1800000" cy="630000"/>
          </a:xfrm>
          <a:prstGeom prst="rect">
            <a:avLst/>
          </a:prstGeom>
        </p:spPr>
      </p:pic>
      <p:sp>
        <p:nvSpPr>
          <p:cNvPr id="3" name="日期版面配置區 2"/>
          <p:cNvSpPr>
            <a:spLocks noGrp="1"/>
          </p:cNvSpPr>
          <p:nvPr>
            <p:ph type="dt" sz="half" idx="10"/>
          </p:nvPr>
        </p:nvSpPr>
        <p:spPr/>
        <p:txBody>
          <a:bodyPr/>
          <a:lstStyle>
            <a:lvl1pPr>
              <a:defRPr/>
            </a:lvl1pPr>
          </a:lstStyle>
          <a:p>
            <a:pPr>
              <a:defRPr/>
            </a:pPr>
            <a:endParaRPr lang="zh-TW" altLang="en-US"/>
          </a:p>
        </p:txBody>
      </p:sp>
      <p:sp>
        <p:nvSpPr>
          <p:cNvPr id="4" name="投影片編號版面配置區 3"/>
          <p:cNvSpPr>
            <a:spLocks noGrp="1"/>
          </p:cNvSpPr>
          <p:nvPr>
            <p:ph type="sldNum" sz="quarter" idx="11"/>
          </p:nvPr>
        </p:nvSpPr>
        <p:spPr/>
        <p:txBody>
          <a:bodyPr/>
          <a:lstStyle>
            <a:lvl1pPr>
              <a:defRPr/>
            </a:lvl1pPr>
          </a:lstStyle>
          <a:p>
            <a:pPr>
              <a:defRPr/>
            </a:pPr>
            <a:fld id="{0E4D9D54-0AF1-40C3-98ED-BA42D939BAE7}" type="slidenum">
              <a:rPr lang="zh-TW" altLang="en-US"/>
              <a:pPr>
                <a:defRPr/>
              </a:pPr>
              <a:t>‹#›</a:t>
            </a:fld>
            <a:endParaRPr lang="zh-TW" altLang="en-US"/>
          </a:p>
        </p:txBody>
      </p:sp>
      <p:sp>
        <p:nvSpPr>
          <p:cNvPr id="5" name="頁尾版面配置區 4"/>
          <p:cNvSpPr>
            <a:spLocks noGrp="1"/>
          </p:cNvSpPr>
          <p:nvPr>
            <p:ph type="ftr" sz="quarter" idx="12"/>
          </p:nvPr>
        </p:nvSpPr>
        <p:spPr/>
        <p:txBody>
          <a:bodyPr/>
          <a:lstStyle>
            <a:lvl1pPr>
              <a:defRPr/>
            </a:lvl1pPr>
          </a:lstStyle>
          <a:p>
            <a:pPr>
              <a:defRPr/>
            </a:pPr>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標題投影片">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692696"/>
            <a:ext cx="7772400" cy="1470025"/>
          </a:xfrm>
          <a:prstGeom prst="rect">
            <a:avLst/>
          </a:prstGeom>
        </p:spPr>
        <p:txBody>
          <a:bodyPr/>
          <a:lstStyle>
            <a:lvl1pPr>
              <a:defRPr>
                <a:solidFill>
                  <a:srgbClr val="0070C0"/>
                </a:solidFill>
                <a:latin typeface="微軟正黑體" pitchFamily="34" charset="-120"/>
                <a:ea typeface="微軟正黑體" pitchFamily="34" charset="-120"/>
              </a:defRPr>
            </a:lvl1pPr>
          </a:lstStyle>
          <a:p>
            <a:r>
              <a:rPr lang="zh-TW" altLang="en-US" smtClean="0"/>
              <a:t>按一下以編輯母片標題樣式</a:t>
            </a:r>
            <a:endParaRPr lang="zh-TW" altLang="en-US" dirty="0"/>
          </a:p>
        </p:txBody>
      </p:sp>
      <p:sp>
        <p:nvSpPr>
          <p:cNvPr id="3" name="副標題 2"/>
          <p:cNvSpPr>
            <a:spLocks noGrp="1"/>
          </p:cNvSpPr>
          <p:nvPr>
            <p:ph type="subTitle" idx="1"/>
          </p:nvPr>
        </p:nvSpPr>
        <p:spPr>
          <a:xfrm>
            <a:off x="1371600" y="2276872"/>
            <a:ext cx="6400800" cy="714380"/>
          </a:xfrm>
          <a:prstGeom prst="rect">
            <a:avLst/>
          </a:prstGeom>
        </p:spPr>
        <p:txBody>
          <a:bodyPr/>
          <a:lstStyle>
            <a:lvl1pPr marL="0" indent="0" algn="ctr">
              <a:buNone/>
              <a:defRPr>
                <a:solidFill>
                  <a:srgbClr val="002060"/>
                </a:solidFill>
                <a:latin typeface="微軟正黑體" pitchFamily="34" charset="-120"/>
                <a:ea typeface="微軟正黑體"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smtClean="0"/>
              <a:t>按一下以編輯母片副標題樣式</a:t>
            </a:r>
            <a:endParaRPr lang="zh-TW" altLang="en-US" dirty="0"/>
          </a:p>
        </p:txBody>
      </p:sp>
      <p:sp>
        <p:nvSpPr>
          <p:cNvPr id="8" name="文字版面配置區 7"/>
          <p:cNvSpPr>
            <a:spLocks noGrp="1"/>
          </p:cNvSpPr>
          <p:nvPr>
            <p:ph type="body" sz="quarter" idx="10"/>
          </p:nvPr>
        </p:nvSpPr>
        <p:spPr>
          <a:xfrm>
            <a:off x="2789802" y="3140968"/>
            <a:ext cx="3564396" cy="1152128"/>
          </a:xfrm>
          <a:prstGeom prst="rect">
            <a:avLst/>
          </a:prstGeom>
        </p:spPr>
        <p:txBody>
          <a:bodyPr/>
          <a:lstStyle>
            <a:lvl1pPr algn="ctr">
              <a:buNone/>
              <a:defRPr sz="1800">
                <a:latin typeface="微軟正黑體" pitchFamily="34" charset="-120"/>
                <a:ea typeface="微軟正黑體" pitchFamily="34" charset="-120"/>
              </a:defRPr>
            </a:lvl1pPr>
          </a:lstStyle>
          <a:p>
            <a:pPr lvl="0"/>
            <a:endParaRPr lang="zh-TW" altLang="en-US" dirty="0"/>
          </a:p>
        </p:txBody>
      </p:sp>
    </p:spTree>
    <p:extLst>
      <p:ext uri="{BB962C8B-B14F-4D97-AF65-F5344CB8AC3E}">
        <p14:creationId xmlns:p14="http://schemas.microsoft.com/office/powerpoint/2010/main" val="1463813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60648"/>
            <a:ext cx="8229600" cy="864096"/>
          </a:xfrm>
          <a:prstGeom prst="rect">
            <a:avLst/>
          </a:prstGeom>
        </p:spPr>
        <p:txBody>
          <a:bodyPr>
            <a:normAutofit/>
          </a:bodyPr>
          <a:lstStyle>
            <a:lvl1pPr algn="ctr">
              <a:defRPr sz="3600">
                <a:solidFill>
                  <a:srgbClr val="0070C0"/>
                </a:solidFill>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a:xfrm>
            <a:off x="457200" y="1196752"/>
            <a:ext cx="8229600" cy="4929411"/>
          </a:xfrm>
          <a:prstGeom prst="rect">
            <a:avLst/>
          </a:prstGeom>
        </p:spPr>
        <p:txBody>
          <a:bodyPr/>
          <a:lstStyle>
            <a:lvl1pPr>
              <a:lnSpc>
                <a:spcPts val="3000"/>
              </a:lnSpc>
              <a:defRPr sz="2000">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smtClean="0"/>
              <a:t>按一下以編輯母片文字樣式</a:t>
            </a:r>
          </a:p>
        </p:txBody>
      </p:sp>
    </p:spTree>
    <p:extLst>
      <p:ext uri="{BB962C8B-B14F-4D97-AF65-F5344CB8AC3E}">
        <p14:creationId xmlns:p14="http://schemas.microsoft.com/office/powerpoint/2010/main" val="1382280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投影片編號版面配置區 3"/>
          <p:cNvSpPr txBox="1">
            <a:spLocks/>
          </p:cNvSpPr>
          <p:nvPr userDrawn="1"/>
        </p:nvSpPr>
        <p:spPr>
          <a:xfrm>
            <a:off x="8715375" y="6429375"/>
            <a:ext cx="428625" cy="428625"/>
          </a:xfrm>
          <a:prstGeom prst="rect">
            <a:avLst/>
          </a:prstGeom>
        </p:spPr>
        <p:txBody>
          <a:bodyPr anchor="ctr"/>
          <a:lstStyle>
            <a:lvl1pPr>
              <a:defRPr sz="1600"/>
            </a:lvl1pPr>
          </a:lstStyle>
          <a:p>
            <a:pPr algn="r" fontAlgn="auto">
              <a:spcBef>
                <a:spcPts val="0"/>
              </a:spcBef>
              <a:spcAft>
                <a:spcPts val="0"/>
              </a:spcAft>
              <a:defRPr/>
            </a:pPr>
            <a:fld id="{E59A4D18-3BAF-4862-A1A9-F1A9E5EFB549}" type="slidenum">
              <a:rPr kumimoji="0" lang="zh-TW" altLang="en-US" smtClean="0">
                <a:solidFill>
                  <a:prstClr val="black">
                    <a:tint val="75000"/>
                  </a:prstClr>
                </a:solidFill>
                <a:latin typeface="Calibri"/>
                <a:ea typeface="新細明體"/>
              </a:rPr>
              <a:pPr algn="r" fontAlgn="auto">
                <a:spcBef>
                  <a:spcPts val="0"/>
                </a:spcBef>
                <a:spcAft>
                  <a:spcPts val="0"/>
                </a:spcAft>
                <a:defRPr/>
              </a:pPr>
              <a:t>‹#›</a:t>
            </a:fld>
            <a:endParaRPr kumimoji="0" lang="zh-TW" altLang="en-US" dirty="0">
              <a:solidFill>
                <a:prstClr val="black">
                  <a:tint val="75000"/>
                </a:prstClr>
              </a:solidFill>
              <a:latin typeface="Calibri"/>
              <a:ea typeface="新細明體"/>
            </a:endParaRPr>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ea typeface="新細明體" pitchFamily="18" charset="-120"/>
              </a:defRPr>
            </a:lvl1pPr>
          </a:lstStyle>
          <a:p>
            <a:pPr>
              <a:defRPr/>
            </a:pPr>
            <a:endParaRPr lang="en-US" altLang="zh-TW">
              <a:solidFill>
                <a:prstClr val="black"/>
              </a:solidFill>
              <a:latin typeface="Calibri" pitchFamily="34" charset="0"/>
            </a:endParaRPr>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ea typeface="新細明體" pitchFamily="18" charset="-120"/>
              </a:defRPr>
            </a:lvl1pPr>
          </a:lstStyle>
          <a:p>
            <a:pPr>
              <a:defRPr/>
            </a:pPr>
            <a:endParaRPr lang="en-US" altLang="zh-TW">
              <a:solidFill>
                <a:prstClr val="black"/>
              </a:solidFill>
              <a:latin typeface="Calibri" pitchFamily="34" charset="0"/>
            </a:endParaRPr>
          </a:p>
        </p:txBody>
      </p:sp>
    </p:spTree>
    <p:extLst>
      <p:ext uri="{BB962C8B-B14F-4D97-AF65-F5344CB8AC3E}">
        <p14:creationId xmlns:p14="http://schemas.microsoft.com/office/powerpoint/2010/main" val="3820113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073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標題投影片">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56792"/>
            <a:ext cx="7772400" cy="2592288"/>
          </a:xfrm>
          <a:prstGeom prst="rect">
            <a:avLst/>
          </a:prstGeom>
        </p:spPr>
        <p:txBody>
          <a:bodyPr/>
          <a:lstStyle>
            <a:lvl1pPr algn="ctr">
              <a:defRPr sz="4000" b="1" cap="none" spc="0">
                <a:ln w="10541" cmpd="sng">
                  <a:noFill/>
                  <a:prstDash val="solid"/>
                </a:ln>
                <a:solidFill>
                  <a:srgbClr val="0070C0"/>
                </a:solidFill>
                <a:effectLst/>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3" name="日期版面配置區 2"/>
          <p:cNvSpPr>
            <a:spLocks noGrp="1"/>
          </p:cNvSpPr>
          <p:nvPr>
            <p:ph type="dt" sz="half" idx="10"/>
          </p:nvPr>
        </p:nvSpPr>
        <p:spPr>
          <a:xfrm>
            <a:off x="457200" y="6356350"/>
            <a:ext cx="2133600" cy="365125"/>
          </a:xfrm>
          <a:prstGeom prst="rect">
            <a:avLst/>
          </a:prstGeom>
        </p:spPr>
        <p:txBody>
          <a:bodyPr/>
          <a:lstStyle/>
          <a:p>
            <a:endParaRPr lang="zh-TW" altLang="en-US">
              <a:solidFill>
                <a:prstClr val="black"/>
              </a:solidFill>
              <a:latin typeface="Calibri" pitchFamily="34" charset="0"/>
            </a:endParaRPr>
          </a:p>
        </p:txBody>
      </p:sp>
    </p:spTree>
    <p:extLst>
      <p:ext uri="{BB962C8B-B14F-4D97-AF65-F5344CB8AC3E}">
        <p14:creationId xmlns:p14="http://schemas.microsoft.com/office/powerpoint/2010/main" val="288962796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標楷體" pitchFamily="65" charset="-12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smtClean="0"/>
              <a:t>按一下以編輯母片副標題樣式</a:t>
            </a:r>
            <a:endParaRPr lang="zh-TW" altLang="en-US" dirty="0"/>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9B96D3DC-8EEC-482D-BC68-1EE58CCBF997}"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743067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273C0302-F924-4DE0-ADBA-1DBA25BBFF2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650878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273C0302-F924-4DE0-ADBA-1DBA25BBFF25}" type="slidenum">
              <a:rPr lang="zh-TW" altLang="en-US"/>
              <a:pPr>
                <a:defRPr/>
              </a:pPr>
              <a:t>‹#›</a:t>
            </a:fld>
            <a:endParaRPr lang="zh-TW"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32B2E2E3-9541-4EE1-B95A-070BF7CE6ED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821966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E5EE9FAD-A6F4-4183-867D-355CD7B8C2EC}"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1194902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523FD56A-2A2F-465A-9BC5-59C671994551}"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228159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178FA317-2C1F-4F6C-8693-CF82033B87A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970611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278B3957-8E85-4185-857D-A9D45A6442E2}"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6517537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757BA229-0515-42D1-BA1B-538DE966FD11}"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0697622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9EE01D46-9B89-4A95-AFDB-86DD3E31A1F1}"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2204969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DC41D0E9-15E2-413B-9780-E5BB0AA96DD1}"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473979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DE74BD9C-29A6-484E-8E49-197D9B5F5BAC}"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226383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
    <p:spTree>
      <p:nvGrpSpPr>
        <p:cNvPr id="1" name=""/>
        <p:cNvGrpSpPr/>
        <p:nvPr/>
      </p:nvGrpSpPr>
      <p:grpSpPr>
        <a:xfrm>
          <a:off x="0" y="0"/>
          <a:ext cx="0" cy="0"/>
          <a:chOff x="0" y="0"/>
          <a:chExt cx="0" cy="0"/>
        </a:xfrm>
      </p:grpSpPr>
      <p:pic>
        <p:nvPicPr>
          <p:cNvPr id="2" name="圖片 1" descr="行草.jpg"/>
          <p:cNvPicPr preferRelativeResize="0">
            <a:picLocks/>
          </p:cNvPicPr>
          <p:nvPr userDrawn="1"/>
        </p:nvPicPr>
        <p:blipFill>
          <a:blip r:embed="rId2" cstate="print">
            <a:duotone>
              <a:schemeClr val="accent2">
                <a:shade val="45000"/>
                <a:satMod val="135000"/>
              </a:schemeClr>
              <a:prstClr val="white"/>
            </a:duotone>
          </a:blip>
          <a:stretch>
            <a:fillRect/>
          </a:stretch>
        </p:blipFill>
        <p:spPr>
          <a:xfrm>
            <a:off x="0" y="6143644"/>
            <a:ext cx="1800000" cy="630000"/>
          </a:xfrm>
          <a:prstGeom prst="rect">
            <a:avLst/>
          </a:prstGeom>
        </p:spPr>
      </p:pic>
      <p:sp>
        <p:nvSpPr>
          <p:cNvPr id="3" name="日期版面配置區 2"/>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3"/>
          <p:cNvSpPr>
            <a:spLocks noGrp="1"/>
          </p:cNvSpPr>
          <p:nvPr>
            <p:ph type="sldNum" sz="quarter" idx="11"/>
          </p:nvPr>
        </p:nvSpPr>
        <p:spPr/>
        <p:txBody>
          <a:bodyPr/>
          <a:lstStyle>
            <a:lvl1pPr>
              <a:defRPr/>
            </a:lvl1pPr>
          </a:lstStyle>
          <a:p>
            <a:pPr>
              <a:defRPr/>
            </a:pPr>
            <a:fld id="{0E4D9D54-0AF1-40C3-98ED-BA42D939BAE7}" type="slidenum">
              <a:rPr lang="zh-TW" altLang="en-US">
                <a:solidFill>
                  <a:prstClr val="black">
                    <a:tint val="75000"/>
                  </a:prstClr>
                </a:solidFill>
              </a:rPr>
              <a:pPr>
                <a:defRPr/>
              </a:pPr>
              <a:t>‹#›</a:t>
            </a:fld>
            <a:endParaRPr lang="zh-TW" altLang="en-US">
              <a:solidFill>
                <a:prstClr val="black">
                  <a:tint val="75000"/>
                </a:prstClr>
              </a:solidFill>
            </a:endParaRPr>
          </a:p>
        </p:txBody>
      </p:sp>
      <p:sp>
        <p:nvSpPr>
          <p:cNvPr id="5" name="頁尾版面配置區 4"/>
          <p:cNvSpPr>
            <a:spLocks noGrp="1"/>
          </p:cNvSpPr>
          <p:nvPr>
            <p:ph type="ftr" sz="quarter" idx="12"/>
          </p:nvPr>
        </p:nvSpPr>
        <p:spPr/>
        <p:txBody>
          <a:bodyPr/>
          <a:lstStyle>
            <a:lvl1pPr>
              <a:defRPr/>
            </a:lvl1pPr>
          </a:lstStyle>
          <a:p>
            <a:pPr>
              <a:defRPr/>
            </a:pPr>
            <a:endParaRPr lang="zh-TW" altLang="en-US">
              <a:solidFill>
                <a:prstClr val="black">
                  <a:tint val="75000"/>
                </a:prstClr>
              </a:solidFill>
            </a:endParaRPr>
          </a:p>
        </p:txBody>
      </p:sp>
    </p:spTree>
    <p:extLst>
      <p:ext uri="{BB962C8B-B14F-4D97-AF65-F5344CB8AC3E}">
        <p14:creationId xmlns:p14="http://schemas.microsoft.com/office/powerpoint/2010/main" val="2533154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32B2E2E3-9541-4EE1-B95A-070BF7CE6ED9}" type="slidenum">
              <a:rPr lang="zh-TW" altLang="en-US"/>
              <a:pPr>
                <a:defRPr/>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E5EE9FAD-A6F4-4183-867D-355CD7B8C2EC}" type="slidenum">
              <a:rPr lang="zh-TW" altLang="en-US"/>
              <a:pPr>
                <a:defRPr/>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523FD56A-2A2F-465A-9BC5-59C671994551}" type="slidenum">
              <a:rPr lang="zh-TW" altLang="en-US"/>
              <a:pPr>
                <a:defRPr/>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178FA317-2C1F-4F6C-8693-CF82033B87A8}" type="slidenum">
              <a:rPr lang="zh-TW" altLang="en-US"/>
              <a:pPr>
                <a:defRPr/>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278B3957-8E85-4185-857D-A9D45A6442E2}" type="slidenum">
              <a:rPr lang="zh-TW" altLang="en-US"/>
              <a:pPr>
                <a:defRPr/>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757BA229-0515-42D1-BA1B-538DE966FD11}" type="slidenum">
              <a:rPr lang="zh-TW" altLang="en-US"/>
              <a:pPr>
                <a:defRPr/>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9EE01D46-9B89-4A95-AFDB-86DD3E31A1F1}" type="slidenum">
              <a:rPr lang="zh-TW" altLang="en-US"/>
              <a:pPr>
                <a:defRPr/>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927CC2A6-B5EF-4401-9E1C-F3F5A310A254}"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744" r:id="rId1"/>
    <p:sldLayoutId id="2147483743" r:id="rId2"/>
    <p:sldLayoutId id="2147483742" r:id="rId3"/>
    <p:sldLayoutId id="2147483741" r:id="rId4"/>
    <p:sldLayoutId id="2147483740" r:id="rId5"/>
    <p:sldLayoutId id="2147483739" r:id="rId6"/>
    <p:sldLayoutId id="2147483738" r:id="rId7"/>
    <p:sldLayoutId id="2147483737" r:id="rId8"/>
    <p:sldLayoutId id="2147483736" r:id="rId9"/>
    <p:sldLayoutId id="2147483735" r:id="rId10"/>
    <p:sldLayoutId id="2147483734" r:id="rId11"/>
    <p:sldLayoutId id="2147483745" r:id="rId12"/>
  </p:sldLayoutIdLst>
  <p:hf hdr="0" ftr="0" dt="0"/>
  <p:txStyles>
    <p:title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標楷體" pitchFamily="65" charset="-120"/>
          <a:ea typeface="標楷體" pitchFamily="65" charset="-120"/>
        </a:defRPr>
      </a:lvl2pPr>
      <a:lvl3pPr algn="ctr" rtl="0" eaLnBrk="0" fontAlgn="base" hangingPunct="0">
        <a:spcBef>
          <a:spcPct val="0"/>
        </a:spcBef>
        <a:spcAft>
          <a:spcPct val="0"/>
        </a:spcAft>
        <a:defRPr sz="4400">
          <a:solidFill>
            <a:schemeClr val="tx1"/>
          </a:solidFill>
          <a:latin typeface="標楷體" pitchFamily="65" charset="-120"/>
          <a:ea typeface="標楷體" pitchFamily="65" charset="-120"/>
        </a:defRPr>
      </a:lvl3pPr>
      <a:lvl4pPr algn="ctr" rtl="0" eaLnBrk="0" fontAlgn="base" hangingPunct="0">
        <a:spcBef>
          <a:spcPct val="0"/>
        </a:spcBef>
        <a:spcAft>
          <a:spcPct val="0"/>
        </a:spcAft>
        <a:defRPr sz="4400">
          <a:solidFill>
            <a:schemeClr val="tx1"/>
          </a:solidFill>
          <a:latin typeface="標楷體" pitchFamily="65" charset="-120"/>
          <a:ea typeface="標楷體" pitchFamily="65" charset="-120"/>
        </a:defRPr>
      </a:lvl4pPr>
      <a:lvl5pPr algn="ctr" rtl="0" eaLnBrk="0" fontAlgn="base" hangingPunct="0">
        <a:spcBef>
          <a:spcPct val="0"/>
        </a:spcBef>
        <a:spcAft>
          <a:spcPct val="0"/>
        </a:spcAft>
        <a:defRPr sz="4400">
          <a:solidFill>
            <a:schemeClr val="tx1"/>
          </a:solidFill>
          <a:latin typeface="標楷體" pitchFamily="65" charset="-120"/>
          <a:ea typeface="標楷體" pitchFamily="65" charset="-120"/>
        </a:defRPr>
      </a:lvl5pPr>
      <a:lvl6pPr marL="457200" algn="ctr" rtl="0" fontAlgn="base">
        <a:spcBef>
          <a:spcPct val="0"/>
        </a:spcBef>
        <a:spcAft>
          <a:spcPct val="0"/>
        </a:spcAft>
        <a:defRPr sz="4400">
          <a:solidFill>
            <a:schemeClr val="tx1"/>
          </a:solidFill>
          <a:latin typeface="標楷體" pitchFamily="65" charset="-120"/>
          <a:ea typeface="標楷體" pitchFamily="65" charset="-120"/>
        </a:defRPr>
      </a:lvl6pPr>
      <a:lvl7pPr marL="914400" algn="ctr" rtl="0" fontAlgn="base">
        <a:spcBef>
          <a:spcPct val="0"/>
        </a:spcBef>
        <a:spcAft>
          <a:spcPct val="0"/>
        </a:spcAft>
        <a:defRPr sz="4400">
          <a:solidFill>
            <a:schemeClr val="tx1"/>
          </a:solidFill>
          <a:latin typeface="標楷體" pitchFamily="65" charset="-120"/>
          <a:ea typeface="標楷體" pitchFamily="65" charset="-120"/>
        </a:defRPr>
      </a:lvl7pPr>
      <a:lvl8pPr marL="1371600" algn="ctr" rtl="0" fontAlgn="base">
        <a:spcBef>
          <a:spcPct val="0"/>
        </a:spcBef>
        <a:spcAft>
          <a:spcPct val="0"/>
        </a:spcAft>
        <a:defRPr sz="4400">
          <a:solidFill>
            <a:schemeClr val="tx1"/>
          </a:solidFill>
          <a:latin typeface="標楷體" pitchFamily="65" charset="-120"/>
          <a:ea typeface="標楷體" pitchFamily="65" charset="-120"/>
        </a:defRPr>
      </a:lvl8pPr>
      <a:lvl9pPr marL="1828800" algn="ctr" rtl="0" fontAlgn="base">
        <a:spcBef>
          <a:spcPct val="0"/>
        </a:spcBef>
        <a:spcAft>
          <a:spcPct val="0"/>
        </a:spcAft>
        <a:defRPr sz="4400">
          <a:solidFill>
            <a:schemeClr val="tx1"/>
          </a:solidFill>
          <a:latin typeface="標楷體" pitchFamily="65" charset="-120"/>
          <a:ea typeface="標楷體" pitchFamily="65"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71766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927CC2A6-B5EF-4401-9E1C-F3F5A310A254}"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08783911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hf hdr="0" ftr="0" dt="0"/>
  <p:txStyles>
    <p:title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標楷體" pitchFamily="65" charset="-120"/>
          <a:ea typeface="標楷體" pitchFamily="65" charset="-120"/>
        </a:defRPr>
      </a:lvl2pPr>
      <a:lvl3pPr algn="ctr" rtl="0" eaLnBrk="0" fontAlgn="base" hangingPunct="0">
        <a:spcBef>
          <a:spcPct val="0"/>
        </a:spcBef>
        <a:spcAft>
          <a:spcPct val="0"/>
        </a:spcAft>
        <a:defRPr sz="4400">
          <a:solidFill>
            <a:schemeClr val="tx1"/>
          </a:solidFill>
          <a:latin typeface="標楷體" pitchFamily="65" charset="-120"/>
          <a:ea typeface="標楷體" pitchFamily="65" charset="-120"/>
        </a:defRPr>
      </a:lvl3pPr>
      <a:lvl4pPr algn="ctr" rtl="0" eaLnBrk="0" fontAlgn="base" hangingPunct="0">
        <a:spcBef>
          <a:spcPct val="0"/>
        </a:spcBef>
        <a:spcAft>
          <a:spcPct val="0"/>
        </a:spcAft>
        <a:defRPr sz="4400">
          <a:solidFill>
            <a:schemeClr val="tx1"/>
          </a:solidFill>
          <a:latin typeface="標楷體" pitchFamily="65" charset="-120"/>
          <a:ea typeface="標楷體" pitchFamily="65" charset="-120"/>
        </a:defRPr>
      </a:lvl4pPr>
      <a:lvl5pPr algn="ctr" rtl="0" eaLnBrk="0" fontAlgn="base" hangingPunct="0">
        <a:spcBef>
          <a:spcPct val="0"/>
        </a:spcBef>
        <a:spcAft>
          <a:spcPct val="0"/>
        </a:spcAft>
        <a:defRPr sz="4400">
          <a:solidFill>
            <a:schemeClr val="tx1"/>
          </a:solidFill>
          <a:latin typeface="標楷體" pitchFamily="65" charset="-120"/>
          <a:ea typeface="標楷體" pitchFamily="65" charset="-120"/>
        </a:defRPr>
      </a:lvl5pPr>
      <a:lvl6pPr marL="457200" algn="ctr" rtl="0" fontAlgn="base">
        <a:spcBef>
          <a:spcPct val="0"/>
        </a:spcBef>
        <a:spcAft>
          <a:spcPct val="0"/>
        </a:spcAft>
        <a:defRPr sz="4400">
          <a:solidFill>
            <a:schemeClr val="tx1"/>
          </a:solidFill>
          <a:latin typeface="標楷體" pitchFamily="65" charset="-120"/>
          <a:ea typeface="標楷體" pitchFamily="65" charset="-120"/>
        </a:defRPr>
      </a:lvl6pPr>
      <a:lvl7pPr marL="914400" algn="ctr" rtl="0" fontAlgn="base">
        <a:spcBef>
          <a:spcPct val="0"/>
        </a:spcBef>
        <a:spcAft>
          <a:spcPct val="0"/>
        </a:spcAft>
        <a:defRPr sz="4400">
          <a:solidFill>
            <a:schemeClr val="tx1"/>
          </a:solidFill>
          <a:latin typeface="標楷體" pitchFamily="65" charset="-120"/>
          <a:ea typeface="標楷體" pitchFamily="65" charset="-120"/>
        </a:defRPr>
      </a:lvl7pPr>
      <a:lvl8pPr marL="1371600" algn="ctr" rtl="0" fontAlgn="base">
        <a:spcBef>
          <a:spcPct val="0"/>
        </a:spcBef>
        <a:spcAft>
          <a:spcPct val="0"/>
        </a:spcAft>
        <a:defRPr sz="4400">
          <a:solidFill>
            <a:schemeClr val="tx1"/>
          </a:solidFill>
          <a:latin typeface="標楷體" pitchFamily="65" charset="-120"/>
          <a:ea typeface="標楷體" pitchFamily="65" charset="-120"/>
        </a:defRPr>
      </a:lvl8pPr>
      <a:lvl9pPr marL="1828800" algn="ctr" rtl="0" fontAlgn="base">
        <a:spcBef>
          <a:spcPct val="0"/>
        </a:spcBef>
        <a:spcAft>
          <a:spcPct val="0"/>
        </a:spcAft>
        <a:defRPr sz="4400">
          <a:solidFill>
            <a:schemeClr val="tx1"/>
          </a:solidFill>
          <a:latin typeface="標楷體" pitchFamily="65" charset="-120"/>
          <a:ea typeface="標楷體" pitchFamily="65"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hyperlink" Target="http://www.barackobama.com/pdf/factsheet_energy_speech_080308.pdf" TargetMode="Externa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3" Type="http://schemas.openxmlformats.org/officeDocument/2006/relationships/tags" Target="../tags/tag12.xml"/><Relationship Id="rId18" Type="http://schemas.openxmlformats.org/officeDocument/2006/relationships/tags" Target="../tags/tag17.xml"/><Relationship Id="rId26" Type="http://schemas.openxmlformats.org/officeDocument/2006/relationships/tags" Target="../tags/tag25.xml"/><Relationship Id="rId39" Type="http://schemas.openxmlformats.org/officeDocument/2006/relationships/tags" Target="../tags/tag38.xml"/><Relationship Id="rId3" Type="http://schemas.openxmlformats.org/officeDocument/2006/relationships/tags" Target="../tags/tag2.xml"/><Relationship Id="rId21" Type="http://schemas.openxmlformats.org/officeDocument/2006/relationships/tags" Target="../tags/tag20.xml"/><Relationship Id="rId34" Type="http://schemas.openxmlformats.org/officeDocument/2006/relationships/tags" Target="../tags/tag33.xml"/><Relationship Id="rId42" Type="http://schemas.openxmlformats.org/officeDocument/2006/relationships/tags" Target="../tags/tag41.xml"/><Relationship Id="rId47" Type="http://schemas.openxmlformats.org/officeDocument/2006/relationships/oleObject" Target="../embeddings/oleObject1.bin"/><Relationship Id="rId7" Type="http://schemas.openxmlformats.org/officeDocument/2006/relationships/tags" Target="../tags/tag6.xml"/><Relationship Id="rId12" Type="http://schemas.openxmlformats.org/officeDocument/2006/relationships/tags" Target="../tags/tag11.xml"/><Relationship Id="rId17" Type="http://schemas.openxmlformats.org/officeDocument/2006/relationships/tags" Target="../tags/tag16.xml"/><Relationship Id="rId25" Type="http://schemas.openxmlformats.org/officeDocument/2006/relationships/tags" Target="../tags/tag24.xml"/><Relationship Id="rId33" Type="http://schemas.openxmlformats.org/officeDocument/2006/relationships/tags" Target="../tags/tag32.xml"/><Relationship Id="rId38" Type="http://schemas.openxmlformats.org/officeDocument/2006/relationships/tags" Target="../tags/tag37.xml"/><Relationship Id="rId46" Type="http://schemas.openxmlformats.org/officeDocument/2006/relationships/slideLayout" Target="../slideLayouts/slideLayout12.xml"/><Relationship Id="rId2" Type="http://schemas.openxmlformats.org/officeDocument/2006/relationships/tags" Target="../tags/tag1.xml"/><Relationship Id="rId16" Type="http://schemas.openxmlformats.org/officeDocument/2006/relationships/tags" Target="../tags/tag15.xml"/><Relationship Id="rId20" Type="http://schemas.openxmlformats.org/officeDocument/2006/relationships/tags" Target="../tags/tag19.xml"/><Relationship Id="rId29" Type="http://schemas.openxmlformats.org/officeDocument/2006/relationships/tags" Target="../tags/tag28.xml"/><Relationship Id="rId41" Type="http://schemas.openxmlformats.org/officeDocument/2006/relationships/tags" Target="../tags/tag40.xml"/><Relationship Id="rId1" Type="http://schemas.openxmlformats.org/officeDocument/2006/relationships/vmlDrawing" Target="../drawings/vmlDrawing1.vml"/><Relationship Id="rId6" Type="http://schemas.openxmlformats.org/officeDocument/2006/relationships/tags" Target="../tags/tag5.xml"/><Relationship Id="rId11" Type="http://schemas.openxmlformats.org/officeDocument/2006/relationships/tags" Target="../tags/tag10.xml"/><Relationship Id="rId24" Type="http://schemas.openxmlformats.org/officeDocument/2006/relationships/tags" Target="../tags/tag23.xml"/><Relationship Id="rId32" Type="http://schemas.openxmlformats.org/officeDocument/2006/relationships/tags" Target="../tags/tag31.xml"/><Relationship Id="rId37" Type="http://schemas.openxmlformats.org/officeDocument/2006/relationships/tags" Target="../tags/tag36.xml"/><Relationship Id="rId40" Type="http://schemas.openxmlformats.org/officeDocument/2006/relationships/tags" Target="../tags/tag39.xml"/><Relationship Id="rId45" Type="http://schemas.openxmlformats.org/officeDocument/2006/relationships/tags" Target="../tags/tag44.xml"/><Relationship Id="rId5" Type="http://schemas.openxmlformats.org/officeDocument/2006/relationships/tags" Target="../tags/tag4.xml"/><Relationship Id="rId15" Type="http://schemas.openxmlformats.org/officeDocument/2006/relationships/tags" Target="../tags/tag14.xml"/><Relationship Id="rId23" Type="http://schemas.openxmlformats.org/officeDocument/2006/relationships/tags" Target="../tags/tag22.xml"/><Relationship Id="rId28" Type="http://schemas.openxmlformats.org/officeDocument/2006/relationships/tags" Target="../tags/tag27.xml"/><Relationship Id="rId36" Type="http://schemas.openxmlformats.org/officeDocument/2006/relationships/tags" Target="../tags/tag35.xml"/><Relationship Id="rId49" Type="http://schemas.openxmlformats.org/officeDocument/2006/relationships/image" Target="../media/image22.emf"/><Relationship Id="rId10" Type="http://schemas.openxmlformats.org/officeDocument/2006/relationships/tags" Target="../tags/tag9.xml"/><Relationship Id="rId19" Type="http://schemas.openxmlformats.org/officeDocument/2006/relationships/tags" Target="../tags/tag18.xml"/><Relationship Id="rId31" Type="http://schemas.openxmlformats.org/officeDocument/2006/relationships/tags" Target="../tags/tag30.xml"/><Relationship Id="rId44" Type="http://schemas.openxmlformats.org/officeDocument/2006/relationships/tags" Target="../tags/tag43.xml"/><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tags" Target="../tags/tag13.xml"/><Relationship Id="rId22" Type="http://schemas.openxmlformats.org/officeDocument/2006/relationships/tags" Target="../tags/tag21.xml"/><Relationship Id="rId27" Type="http://schemas.openxmlformats.org/officeDocument/2006/relationships/tags" Target="../tags/tag26.xml"/><Relationship Id="rId30" Type="http://schemas.openxmlformats.org/officeDocument/2006/relationships/tags" Target="../tags/tag29.xml"/><Relationship Id="rId35" Type="http://schemas.openxmlformats.org/officeDocument/2006/relationships/tags" Target="../tags/tag34.xml"/><Relationship Id="rId43" Type="http://schemas.openxmlformats.org/officeDocument/2006/relationships/tags" Target="../tags/tag42.xml"/><Relationship Id="rId48" Type="http://schemas.openxmlformats.org/officeDocument/2006/relationships/oleObject" Target="../embeddings/oleObject2.bin"/><Relationship Id="rId8" Type="http://schemas.openxmlformats.org/officeDocument/2006/relationships/tags" Target="../tags/tag7.xml"/></Relationships>
</file>

<file path=ppt/slides/_rels/slide42.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gif"/><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標題 1"/>
          <p:cNvSpPr>
            <a:spLocks noGrp="1"/>
          </p:cNvSpPr>
          <p:nvPr>
            <p:ph type="ctrTitle"/>
          </p:nvPr>
        </p:nvSpPr>
        <p:spPr>
          <a:xfrm>
            <a:off x="285750" y="642938"/>
            <a:ext cx="8501063" cy="2227262"/>
          </a:xfrm>
        </p:spPr>
        <p:txBody>
          <a:bodyPr/>
          <a:lstStyle/>
          <a:p>
            <a:pPr eaLnBrk="1" hangingPunct="1"/>
            <a:r>
              <a:rPr lang="en-US" altLang="zh-TW" sz="8000" dirty="0" smtClean="0">
                <a:solidFill>
                  <a:schemeClr val="tx2"/>
                </a:solidFill>
                <a:latin typeface="華康隸書體W5" pitchFamily="65" charset="-120"/>
                <a:ea typeface="華康隸書體W5" pitchFamily="65" charset="-120"/>
              </a:rPr>
              <a:t/>
            </a:r>
            <a:br>
              <a:rPr lang="en-US" altLang="zh-TW" sz="8000" dirty="0" smtClean="0">
                <a:solidFill>
                  <a:schemeClr val="tx2"/>
                </a:solidFill>
                <a:latin typeface="華康隸書體W5" pitchFamily="65" charset="-120"/>
                <a:ea typeface="華康隸書體W5" pitchFamily="65" charset="-120"/>
              </a:rPr>
            </a:br>
            <a:r>
              <a:rPr lang="zh-TW" altLang="en-US" sz="5400" dirty="0" smtClean="0">
                <a:solidFill>
                  <a:schemeClr val="tx2"/>
                </a:solidFill>
                <a:latin typeface="華康隸書體W5" pitchFamily="65" charset="-120"/>
                <a:ea typeface="華康隸書體W5" pitchFamily="65" charset="-120"/>
              </a:rPr>
              <a:t>臺灣能源現況與未來</a:t>
            </a:r>
            <a:r>
              <a:rPr lang="en-US" altLang="zh-TW" sz="5400" dirty="0" smtClean="0">
                <a:solidFill>
                  <a:schemeClr val="tx2"/>
                </a:solidFill>
                <a:latin typeface="華康隸書體W5" pitchFamily="65" charset="-120"/>
                <a:ea typeface="華康隸書體W5" pitchFamily="65" charset="-120"/>
              </a:rPr>
              <a:t/>
            </a:r>
            <a:br>
              <a:rPr lang="en-US" altLang="zh-TW" sz="5400" dirty="0" smtClean="0">
                <a:solidFill>
                  <a:schemeClr val="tx2"/>
                </a:solidFill>
                <a:latin typeface="華康隸書體W5" pitchFamily="65" charset="-120"/>
                <a:ea typeface="華康隸書體W5" pitchFamily="65" charset="-120"/>
              </a:rPr>
            </a:br>
            <a:r>
              <a:rPr lang="zh-TW" altLang="en-US" sz="3600" dirty="0">
                <a:solidFill>
                  <a:schemeClr val="tx2"/>
                </a:solidFill>
                <a:latin typeface="華康隸書體W5" pitchFamily="65" charset="-120"/>
                <a:ea typeface="華康隸書體W5" pitchFamily="65" charset="-120"/>
              </a:rPr>
              <a:t>減碳</a:t>
            </a:r>
            <a:r>
              <a:rPr lang="zh-TW" altLang="en-US" sz="3600" dirty="0" smtClean="0">
                <a:solidFill>
                  <a:schemeClr val="tx2"/>
                </a:solidFill>
                <a:latin typeface="華康隸書體W5" pitchFamily="65" charset="-120"/>
                <a:ea typeface="華康隸書體W5" pitchFamily="65" charset="-120"/>
              </a:rPr>
              <a:t>、付得</a:t>
            </a:r>
            <a:r>
              <a:rPr lang="zh-TW" altLang="en-US" sz="3600" dirty="0">
                <a:solidFill>
                  <a:schemeClr val="tx2"/>
                </a:solidFill>
                <a:latin typeface="華康隸書體W5" pitchFamily="65" charset="-120"/>
                <a:ea typeface="華康隸書體W5" pitchFamily="65" charset="-120"/>
              </a:rPr>
              <a:t>起、安全</a:t>
            </a:r>
            <a:r>
              <a:rPr lang="en-US" altLang="zh-TW" sz="3600" dirty="0" smtClean="0">
                <a:solidFill>
                  <a:schemeClr val="tx2"/>
                </a:solidFill>
                <a:latin typeface="華康隸書體W5" pitchFamily="65" charset="-120"/>
                <a:ea typeface="華康隸書體W5" pitchFamily="65" charset="-120"/>
              </a:rPr>
              <a:t> </a:t>
            </a:r>
          </a:p>
        </p:txBody>
      </p:sp>
      <p:sp>
        <p:nvSpPr>
          <p:cNvPr id="7171" name="副標題 2"/>
          <p:cNvSpPr>
            <a:spLocks noGrp="1"/>
          </p:cNvSpPr>
          <p:nvPr>
            <p:ph type="subTitle" idx="1"/>
          </p:nvPr>
        </p:nvSpPr>
        <p:spPr>
          <a:xfrm>
            <a:off x="1331640" y="3573016"/>
            <a:ext cx="6715125" cy="1571625"/>
          </a:xfrm>
        </p:spPr>
        <p:txBody>
          <a:bodyPr rtlCol="0">
            <a:normAutofit/>
          </a:bodyPr>
          <a:lstStyle/>
          <a:p>
            <a:pPr eaLnBrk="1" fontAlgn="auto" hangingPunct="1">
              <a:spcAft>
                <a:spcPts val="0"/>
              </a:spcAft>
              <a:buFont typeface="Arial" pitchFamily="34" charset="0"/>
              <a:buNone/>
              <a:defRPr/>
            </a:pPr>
            <a:r>
              <a:rPr lang="zh-TW" altLang="en-US" sz="4000" b="1" dirty="0" smtClean="0">
                <a:solidFill>
                  <a:srgbClr val="002060"/>
                </a:solidFill>
                <a:latin typeface="華康隸書體W5" pitchFamily="65" charset="-120"/>
                <a:ea typeface="華康隸書體W5" pitchFamily="65" charset="-120"/>
              </a:rPr>
              <a:t>李嗣涔</a:t>
            </a:r>
            <a:endParaRPr lang="en-US" altLang="zh-TW" sz="4000" b="1" dirty="0" smtClean="0">
              <a:solidFill>
                <a:srgbClr val="002060"/>
              </a:solidFill>
              <a:latin typeface="華康隸書體W5" pitchFamily="65" charset="-120"/>
              <a:ea typeface="華康隸書體W5" pitchFamily="65" charset="-120"/>
            </a:endParaRPr>
          </a:p>
          <a:p>
            <a:pPr eaLnBrk="1" fontAlgn="auto" hangingPunct="1">
              <a:spcAft>
                <a:spcPts val="0"/>
              </a:spcAft>
              <a:buFont typeface="Arial" pitchFamily="34" charset="0"/>
              <a:buNone/>
              <a:defRPr/>
            </a:pPr>
            <a:r>
              <a:rPr lang="zh-TW" altLang="en-US" sz="4000" b="1" dirty="0" smtClean="0">
                <a:solidFill>
                  <a:srgbClr val="002060"/>
                </a:solidFill>
                <a:latin typeface="華康隸書體W5" pitchFamily="65" charset="-120"/>
                <a:ea typeface="華康隸書體W5" pitchFamily="65" charset="-120"/>
              </a:rPr>
              <a:t>國立臺灣大學特聘教授</a:t>
            </a:r>
          </a:p>
          <a:p>
            <a:pPr eaLnBrk="1" fontAlgn="auto" hangingPunct="1">
              <a:spcAft>
                <a:spcPts val="0"/>
              </a:spcAft>
              <a:buFont typeface="Arial" pitchFamily="34" charset="0"/>
              <a:buNone/>
              <a:defRPr/>
            </a:pPr>
            <a:endParaRPr lang="zh-TW" altLang="en-US" sz="2800" dirty="0" smtClean="0"/>
          </a:p>
        </p:txBody>
      </p:sp>
      <p:sp>
        <p:nvSpPr>
          <p:cNvPr id="2052" name="投影片編號版面配置區 4"/>
          <p:cNvSpPr>
            <a:spLocks noGrp="1"/>
          </p:cNvSpPr>
          <p:nvPr>
            <p:ph type="sldNum" sz="quarter" idx="12"/>
          </p:nvPr>
        </p:nvSpPr>
        <p:spPr>
          <a:xfrm>
            <a:off x="457200" y="6356350"/>
            <a:ext cx="2133600" cy="365125"/>
          </a:xfrm>
        </p:spPr>
        <p:txBody>
          <a:bodyPr/>
          <a:lstStyle/>
          <a:p>
            <a:pPr algn="l" fontAlgn="base">
              <a:spcBef>
                <a:spcPct val="0"/>
              </a:spcBef>
              <a:spcAft>
                <a:spcPct val="0"/>
              </a:spcAft>
              <a:defRPr/>
            </a:pPr>
            <a:fld id="{5E6D74B1-6BAD-450F-AD35-B03F32AA7E7F}" type="slidenum">
              <a:rPr lang="zh-TW" altLang="en-US"/>
              <a:pPr algn="l" fontAlgn="base">
                <a:spcBef>
                  <a:spcPct val="0"/>
                </a:spcBef>
                <a:spcAft>
                  <a:spcPct val="0"/>
                </a:spcAft>
                <a:defRPr/>
              </a:pPr>
              <a:t>1</a:t>
            </a:fld>
            <a:endParaRPr lang="zh-TW"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idx="4294967295"/>
          </p:nvPr>
        </p:nvSpPr>
        <p:spPr>
          <a:xfrm>
            <a:off x="509588" y="228600"/>
            <a:ext cx="8324850" cy="1533525"/>
          </a:xfrm>
        </p:spPr>
        <p:txBody>
          <a:bodyPr/>
          <a:lstStyle/>
          <a:p>
            <a:pPr eaLnBrk="1" hangingPunct="1">
              <a:defRPr/>
            </a:pPr>
            <a:r>
              <a:rPr lang="zh-TW" altLang="en-US" sz="2800" dirty="0" smtClean="0">
                <a:solidFill>
                  <a:srgbClr val="0000FF"/>
                </a:solidFill>
                <a:latin typeface="華康魏碑體" pitchFamily="65" charset="-120"/>
                <a:ea typeface="華康魏碑體" pitchFamily="65" charset="-120"/>
              </a:rPr>
              <a:t>西伯利亞的永凍層開始解凍，一些微生物會把土壤中的碳重新轉變成</a:t>
            </a:r>
            <a:r>
              <a:rPr lang="en-US" altLang="zh-TW" sz="2800" dirty="0" smtClean="0">
                <a:solidFill>
                  <a:srgbClr val="0000FF"/>
                </a:solidFill>
                <a:latin typeface="+mj-lt"/>
                <a:ea typeface="新細明體" charset="-120"/>
              </a:rPr>
              <a:t>CO</a:t>
            </a:r>
            <a:r>
              <a:rPr lang="en-US" altLang="zh-TW" sz="2800" baseline="-25000" dirty="0" smtClean="0">
                <a:solidFill>
                  <a:srgbClr val="0000FF"/>
                </a:solidFill>
                <a:latin typeface="+mj-lt"/>
                <a:ea typeface="新細明體" charset="-120"/>
              </a:rPr>
              <a:t>2</a:t>
            </a:r>
            <a:r>
              <a:rPr lang="en-US" altLang="zh-TW" sz="2800" dirty="0" smtClean="0">
                <a:solidFill>
                  <a:srgbClr val="0000FF"/>
                </a:solidFill>
                <a:latin typeface="+mj-lt"/>
                <a:ea typeface="新細明體" charset="-120"/>
              </a:rPr>
              <a:t> </a:t>
            </a:r>
            <a:r>
              <a:rPr lang="zh-TW" altLang="en-US" sz="2800" dirty="0" smtClean="0">
                <a:solidFill>
                  <a:srgbClr val="0000FF"/>
                </a:solidFill>
                <a:latin typeface="華康魏碑體" pitchFamily="65" charset="-120"/>
                <a:ea typeface="華康魏碑體" pitchFamily="65" charset="-120"/>
              </a:rPr>
              <a:t>及甲烷釋放到大氣中</a:t>
            </a:r>
            <a:endParaRPr lang="en-US" altLang="zh-TW" sz="2800" dirty="0" smtClean="0">
              <a:solidFill>
                <a:srgbClr val="0000FF"/>
              </a:solidFill>
              <a:latin typeface="華康魏碑體" pitchFamily="65" charset="-120"/>
              <a:ea typeface="華康魏碑體" pitchFamily="65" charset="-120"/>
            </a:endParaRPr>
          </a:p>
        </p:txBody>
      </p:sp>
      <p:pic>
        <p:nvPicPr>
          <p:cNvPr id="27650" name="Picture 5" descr="446718a-i1"/>
          <p:cNvPicPr>
            <a:picLocks noChangeAspect="1" noChangeArrowheads="1"/>
          </p:cNvPicPr>
          <p:nvPr/>
        </p:nvPicPr>
        <p:blipFill>
          <a:blip r:embed="rId3" cstate="print"/>
          <a:srcRect/>
          <a:stretch>
            <a:fillRect/>
          </a:stretch>
        </p:blipFill>
        <p:spPr bwMode="auto">
          <a:xfrm>
            <a:off x="1365250" y="1841500"/>
            <a:ext cx="6535738" cy="4344988"/>
          </a:xfrm>
          <a:prstGeom prst="rect">
            <a:avLst/>
          </a:prstGeom>
          <a:noFill/>
          <a:ln w="9525">
            <a:noFill/>
            <a:miter lim="800000"/>
            <a:headEnd/>
            <a:tailEnd/>
          </a:ln>
        </p:spPr>
      </p:pic>
      <p:sp>
        <p:nvSpPr>
          <p:cNvPr id="27651" name="Text Box 12"/>
          <p:cNvSpPr txBox="1">
            <a:spLocks noChangeArrowheads="1"/>
          </p:cNvSpPr>
          <p:nvPr/>
        </p:nvSpPr>
        <p:spPr bwMode="auto">
          <a:xfrm>
            <a:off x="1603375" y="6273800"/>
            <a:ext cx="6037263" cy="396875"/>
          </a:xfrm>
          <a:prstGeom prst="rect">
            <a:avLst/>
          </a:prstGeom>
          <a:noFill/>
          <a:ln w="9525">
            <a:noFill/>
            <a:miter lim="800000"/>
            <a:headEnd/>
            <a:tailEnd/>
          </a:ln>
        </p:spPr>
        <p:txBody>
          <a:bodyPr>
            <a:spAutoFit/>
          </a:bodyPr>
          <a:lstStyle/>
          <a:p>
            <a:pPr algn="ctr" eaLnBrk="0" hangingPunct="0">
              <a:spcBef>
                <a:spcPct val="50000"/>
              </a:spcBef>
            </a:pPr>
            <a:r>
              <a:rPr kumimoji="0" lang="en-US" altLang="zh-TW" sz="2000" i="1">
                <a:latin typeface="Calibri" pitchFamily="34" charset="0"/>
                <a:ea typeface="MS PGothic" pitchFamily="34" charset="-128"/>
              </a:rPr>
              <a:t>Zimov et al., 2006. Science. 312:1612-1613</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極端氣候造成的災害及人命損失正在增加</a:t>
            </a:r>
            <a:endParaRPr lang="zh-TW" altLang="en-US" dirty="0"/>
          </a:p>
        </p:txBody>
      </p:sp>
      <p:sp>
        <p:nvSpPr>
          <p:cNvPr id="3" name="副標題 2"/>
          <p:cNvSpPr>
            <a:spLocks noGrp="1"/>
          </p:cNvSpPr>
          <p:nvPr>
            <p:ph type="subTitle" idx="1"/>
          </p:nvPr>
        </p:nvSpPr>
        <p:spPr>
          <a:xfrm>
            <a:off x="1371600" y="3886200"/>
            <a:ext cx="6656784" cy="1752600"/>
          </a:xfrm>
        </p:spPr>
        <p:txBody>
          <a:bodyPr/>
          <a:lstStyle/>
          <a:p>
            <a:pPr marL="457200" indent="-457200" algn="l">
              <a:buFont typeface="Arial" panose="020B0604020202020204" pitchFamily="34" charset="0"/>
              <a:buChar char="•"/>
            </a:pPr>
            <a:r>
              <a:rPr lang="zh-TW" altLang="en-US" dirty="0" smtClean="0">
                <a:solidFill>
                  <a:srgbClr val="002060"/>
                </a:solidFill>
              </a:rPr>
              <a:t>暴雨水患、大旱、超級氣</a:t>
            </a:r>
            <a:r>
              <a:rPr lang="zh-TW" altLang="en-US" smtClean="0">
                <a:solidFill>
                  <a:srgbClr val="002060"/>
                </a:solidFill>
              </a:rPr>
              <a:t>旋、颶風、龍捲風</a:t>
            </a:r>
            <a:endParaRPr lang="en-US" altLang="zh-TW" dirty="0" smtClean="0">
              <a:solidFill>
                <a:srgbClr val="002060"/>
              </a:solidFill>
            </a:endParaRPr>
          </a:p>
          <a:p>
            <a:pPr marL="457200" indent="-457200" algn="l">
              <a:buFont typeface="Arial" panose="020B0604020202020204" pitchFamily="34" charset="0"/>
              <a:buChar char="•"/>
            </a:pPr>
            <a:r>
              <a:rPr lang="zh-TW" altLang="en-US" dirty="0">
                <a:solidFill>
                  <a:srgbClr val="002060"/>
                </a:solidFill>
              </a:rPr>
              <a:t>碳排放是大規模毀滅武器</a:t>
            </a:r>
          </a:p>
        </p:txBody>
      </p:sp>
      <p:sp>
        <p:nvSpPr>
          <p:cNvPr id="4" name="投影片編號版面配置區 3"/>
          <p:cNvSpPr>
            <a:spLocks noGrp="1"/>
          </p:cNvSpPr>
          <p:nvPr>
            <p:ph type="sldNum" sz="quarter" idx="12"/>
          </p:nvPr>
        </p:nvSpPr>
        <p:spPr/>
        <p:txBody>
          <a:bodyPr/>
          <a:lstStyle/>
          <a:p>
            <a:pPr>
              <a:defRPr/>
            </a:pPr>
            <a:fld id="{9B96D3DC-8EEC-482D-BC68-1EE58CCBF997}" type="slidenum">
              <a:rPr lang="zh-TW" altLang="en-US" smtClean="0"/>
              <a:pPr>
                <a:defRPr/>
              </a:pPr>
              <a:t>11</a:t>
            </a:fld>
            <a:endParaRPr lang="zh-TW" altLang="en-US"/>
          </a:p>
        </p:txBody>
      </p:sp>
    </p:spTree>
    <p:extLst>
      <p:ext uri="{BB962C8B-B14F-4D97-AF65-F5344CB8AC3E}">
        <p14:creationId xmlns:p14="http://schemas.microsoft.com/office/powerpoint/2010/main" val="26775472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3" cstate="print"/>
          <a:srcRect/>
          <a:stretch>
            <a:fillRect/>
          </a:stretch>
        </p:blipFill>
        <p:spPr bwMode="auto">
          <a:xfrm>
            <a:off x="0" y="-3175"/>
            <a:ext cx="9144000" cy="6859588"/>
          </a:xfrm>
          <a:prstGeom prst="rect">
            <a:avLst/>
          </a:prstGeom>
          <a:noFill/>
          <a:ln w="9525">
            <a:noFill/>
            <a:miter lim="800000"/>
            <a:headEnd/>
            <a:tailEnd/>
          </a:ln>
        </p:spPr>
      </p:pic>
      <p:sp>
        <p:nvSpPr>
          <p:cNvPr id="1353731" name="Text Box 3"/>
          <p:cNvSpPr txBox="1">
            <a:spLocks noChangeArrowheads="1"/>
          </p:cNvSpPr>
          <p:nvPr/>
        </p:nvSpPr>
        <p:spPr bwMode="auto">
          <a:xfrm>
            <a:off x="2184400" y="635000"/>
            <a:ext cx="5094288" cy="823913"/>
          </a:xfrm>
          <a:prstGeom prst="rect">
            <a:avLst/>
          </a:prstGeom>
          <a:noFill/>
          <a:ln w="9525">
            <a:noFill/>
            <a:miter lim="800000"/>
            <a:headEnd/>
            <a:tailEnd/>
          </a:ln>
        </p:spPr>
        <p:txBody>
          <a:bodyPr>
            <a:spAutoFit/>
          </a:bodyPr>
          <a:lstStyle/>
          <a:p>
            <a:pPr algn="ctr">
              <a:spcBef>
                <a:spcPct val="50000"/>
              </a:spcBef>
            </a:pPr>
            <a:r>
              <a:rPr kumimoji="0" lang="en-US" altLang="zh-TW" sz="4800">
                <a:solidFill>
                  <a:schemeClr val="bg1"/>
                </a:solidFill>
                <a:latin typeface="Franklin Gothic Demi Cond" pitchFamily="34" charset="0"/>
              </a:rPr>
              <a:t>TITANIC: </a:t>
            </a:r>
            <a:r>
              <a:rPr kumimoji="0" lang="zh-TW" altLang="en-US" sz="4800">
                <a:solidFill>
                  <a:schemeClr val="bg1"/>
                </a:solidFill>
                <a:latin typeface="標楷體" pitchFamily="65" charset="-120"/>
                <a:ea typeface="標楷體" pitchFamily="65" charset="-120"/>
              </a:rPr>
              <a:t>下一步</a:t>
            </a:r>
            <a:endParaRPr kumimoji="0" lang="en-US" altLang="zh-TW" sz="4800">
              <a:solidFill>
                <a:schemeClr val="bg1"/>
              </a:solidFill>
              <a:latin typeface="標楷體" pitchFamily="65" charset="-120"/>
              <a:ea typeface="標楷體" pitchFamily="65" charset="-12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37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37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標題 1"/>
          <p:cNvSpPr>
            <a:spLocks noGrp="1"/>
          </p:cNvSpPr>
          <p:nvPr>
            <p:ph type="ctrTitle" idx="4294967295"/>
          </p:nvPr>
        </p:nvSpPr>
        <p:spPr>
          <a:xfrm>
            <a:off x="685800" y="-82550"/>
            <a:ext cx="7772400" cy="1470025"/>
          </a:xfrm>
        </p:spPr>
        <p:txBody>
          <a:bodyPr/>
          <a:lstStyle/>
          <a:p>
            <a:pPr eaLnBrk="1" hangingPunct="1"/>
            <a:r>
              <a:rPr lang="zh-TW" altLang="en-US" b="1" smtClean="0">
                <a:solidFill>
                  <a:srgbClr val="17375E"/>
                </a:solidFill>
              </a:rPr>
              <a:t>能源發展</a:t>
            </a:r>
            <a:r>
              <a:rPr lang="en-US" altLang="zh-TW" b="1" smtClean="0">
                <a:solidFill>
                  <a:srgbClr val="17375E"/>
                </a:solidFill>
              </a:rPr>
              <a:t>,</a:t>
            </a:r>
            <a:r>
              <a:rPr lang="zh-TW" altLang="en-US" b="1" smtClean="0">
                <a:solidFill>
                  <a:srgbClr val="17375E"/>
                </a:solidFill>
              </a:rPr>
              <a:t>減碳是主軸</a:t>
            </a:r>
          </a:p>
        </p:txBody>
      </p:sp>
      <p:sp>
        <p:nvSpPr>
          <p:cNvPr id="8" name="文字方塊 7"/>
          <p:cNvSpPr txBox="1"/>
          <p:nvPr/>
        </p:nvSpPr>
        <p:spPr>
          <a:xfrm>
            <a:off x="714375" y="1571625"/>
            <a:ext cx="8001000" cy="3170238"/>
          </a:xfrm>
          <a:prstGeom prst="rect">
            <a:avLst/>
          </a:prstGeom>
          <a:noFill/>
        </p:spPr>
        <p:txBody>
          <a:bodyPr>
            <a:spAutoFit/>
          </a:bodyPr>
          <a:lstStyle/>
          <a:p>
            <a:pPr fontAlgn="auto">
              <a:spcBef>
                <a:spcPts val="0"/>
              </a:spcBef>
              <a:spcAft>
                <a:spcPts val="0"/>
              </a:spcAft>
              <a:buFont typeface="Wingdings" pitchFamily="2" charset="2"/>
              <a:buChar char="u"/>
              <a:defRPr/>
            </a:pPr>
            <a:r>
              <a:rPr kumimoji="0" lang="zh-TW" altLang="en-US" sz="3200" b="1" dirty="0">
                <a:solidFill>
                  <a:schemeClr val="accent3">
                    <a:lumMod val="50000"/>
                  </a:schemeClr>
                </a:solidFill>
                <a:latin typeface="標楷體" pitchFamily="65" charset="-120"/>
                <a:ea typeface="標楷體" pitchFamily="65" charset="-120"/>
              </a:rPr>
              <a:t>全球觀點 </a:t>
            </a:r>
            <a:r>
              <a:rPr kumimoji="0" lang="en-US" altLang="zh-TW" sz="3200" b="1" dirty="0">
                <a:solidFill>
                  <a:schemeClr val="accent3">
                    <a:lumMod val="50000"/>
                  </a:schemeClr>
                </a:solidFill>
                <a:latin typeface="標楷體" pitchFamily="65" charset="-120"/>
                <a:ea typeface="標楷體" pitchFamily="65" charset="-120"/>
              </a:rPr>
              <a:t>(</a:t>
            </a:r>
            <a:r>
              <a:rPr kumimoji="0" lang="zh-TW" altLang="en-US" sz="3200" b="1" dirty="0">
                <a:solidFill>
                  <a:schemeClr val="accent3">
                    <a:lumMod val="50000"/>
                  </a:schemeClr>
                </a:solidFill>
                <a:latin typeface="標楷體" pitchFamily="65" charset="-120"/>
                <a:ea typeface="標楷體" pitchFamily="65" charset="-120"/>
              </a:rPr>
              <a:t>京都議定書及巴里行動方案</a:t>
            </a:r>
            <a:r>
              <a:rPr kumimoji="0" lang="en-US" altLang="zh-TW" sz="3200" b="1" dirty="0">
                <a:solidFill>
                  <a:schemeClr val="accent3">
                    <a:lumMod val="50000"/>
                  </a:schemeClr>
                </a:solidFill>
                <a:latin typeface="標楷體" pitchFamily="65" charset="-120"/>
                <a:ea typeface="標楷體" pitchFamily="65" charset="-120"/>
              </a:rPr>
              <a:t>)</a:t>
            </a:r>
          </a:p>
          <a:p>
            <a:pPr fontAlgn="auto">
              <a:spcBef>
                <a:spcPts val="0"/>
              </a:spcBef>
              <a:spcAft>
                <a:spcPts val="0"/>
              </a:spcAft>
              <a:defRPr/>
            </a:pPr>
            <a:r>
              <a:rPr kumimoji="0" lang="zh-TW" altLang="en-US" sz="2800" dirty="0">
                <a:latin typeface="標楷體" pitchFamily="65" charset="-120"/>
                <a:ea typeface="標楷體" pitchFamily="65" charset="-120"/>
              </a:rPr>
              <a:t> </a:t>
            </a:r>
            <a:endParaRPr kumimoji="0" lang="en-US" altLang="zh-TW" sz="2800" dirty="0">
              <a:latin typeface="標楷體" pitchFamily="65" charset="-120"/>
              <a:ea typeface="標楷體" pitchFamily="65" charset="-120"/>
            </a:endParaRPr>
          </a:p>
          <a:p>
            <a:pPr fontAlgn="auto">
              <a:spcBef>
                <a:spcPts val="0"/>
              </a:spcBef>
              <a:spcAft>
                <a:spcPts val="0"/>
              </a:spcAft>
              <a:buFont typeface="Arial" pitchFamily="34" charset="0"/>
              <a:buChar char="•"/>
              <a:defRPr/>
            </a:pPr>
            <a:r>
              <a:rPr kumimoji="0" lang="zh-TW" altLang="en-US" sz="2800" dirty="0">
                <a:latin typeface="標楷體" pitchFamily="65" charset="-120"/>
                <a:ea typeface="標楷體" pitchFamily="65" charset="-120"/>
              </a:rPr>
              <a:t>地球暖化嚴重，影響人類生存：與高碳能源使用  </a:t>
            </a:r>
            <a:endParaRPr kumimoji="0" lang="en-US" altLang="zh-TW" sz="2800" dirty="0">
              <a:latin typeface="標楷體" pitchFamily="65" charset="-120"/>
              <a:ea typeface="標楷體" pitchFamily="65" charset="-120"/>
            </a:endParaRPr>
          </a:p>
          <a:p>
            <a:pPr fontAlgn="auto">
              <a:spcBef>
                <a:spcPts val="0"/>
              </a:spcBef>
              <a:spcAft>
                <a:spcPts val="0"/>
              </a:spcAft>
              <a:defRPr/>
            </a:pPr>
            <a:r>
              <a:rPr kumimoji="0" lang="en-US" altLang="zh-TW" sz="2800" dirty="0">
                <a:latin typeface="標楷體" pitchFamily="65" charset="-120"/>
                <a:ea typeface="標楷體" pitchFamily="65" charset="-120"/>
              </a:rPr>
              <a:t> </a:t>
            </a:r>
            <a:r>
              <a:rPr kumimoji="0" lang="zh-TW" altLang="en-US" sz="2800" dirty="0">
                <a:latin typeface="標楷體" pitchFamily="65" charset="-120"/>
                <a:ea typeface="標楷體" pitchFamily="65" charset="-120"/>
              </a:rPr>
              <a:t>密切相關</a:t>
            </a:r>
            <a:endParaRPr kumimoji="0" lang="en-US" altLang="zh-TW" sz="2800" dirty="0">
              <a:latin typeface="標楷體" pitchFamily="65" charset="-120"/>
              <a:ea typeface="標楷體" pitchFamily="65" charset="-120"/>
            </a:endParaRPr>
          </a:p>
          <a:p>
            <a:pPr fontAlgn="auto">
              <a:spcBef>
                <a:spcPts val="0"/>
              </a:spcBef>
              <a:spcAft>
                <a:spcPts val="0"/>
              </a:spcAft>
              <a:buFont typeface="Arial" pitchFamily="34" charset="0"/>
              <a:buChar char="•"/>
              <a:defRPr/>
            </a:pPr>
            <a:r>
              <a:rPr kumimoji="0" lang="zh-TW" altLang="en-US" sz="2800" dirty="0">
                <a:latin typeface="標楷體" pitchFamily="65" charset="-120"/>
                <a:ea typeface="標楷體" pitchFamily="65" charset="-120"/>
              </a:rPr>
              <a:t> </a:t>
            </a:r>
            <a:r>
              <a:rPr kumimoji="0" lang="en-US" altLang="zh-TW" sz="2800" dirty="0">
                <a:latin typeface="標楷體" pitchFamily="65" charset="-120"/>
                <a:ea typeface="標楷體" pitchFamily="65" charset="-120"/>
              </a:rPr>
              <a:t>2005</a:t>
            </a:r>
            <a:r>
              <a:rPr kumimoji="0" lang="zh-TW" altLang="en-US" sz="2800" dirty="0">
                <a:latin typeface="標楷體" pitchFamily="65" charset="-120"/>
                <a:ea typeface="標楷體" pitchFamily="65" charset="-120"/>
              </a:rPr>
              <a:t>年京都議定書正式生效</a:t>
            </a:r>
            <a:endParaRPr kumimoji="0" lang="en-US" altLang="zh-TW" sz="2800" dirty="0">
              <a:latin typeface="標楷體" pitchFamily="65" charset="-120"/>
              <a:ea typeface="標楷體" pitchFamily="65" charset="-120"/>
            </a:endParaRPr>
          </a:p>
          <a:p>
            <a:pPr fontAlgn="auto">
              <a:spcBef>
                <a:spcPts val="0"/>
              </a:spcBef>
              <a:spcAft>
                <a:spcPts val="0"/>
              </a:spcAft>
              <a:buFont typeface="Arial" pitchFamily="34" charset="0"/>
              <a:buChar char="•"/>
              <a:defRPr/>
            </a:pPr>
            <a:r>
              <a:rPr kumimoji="0" lang="zh-TW" altLang="en-US" sz="2800" dirty="0">
                <a:latin typeface="標楷體" pitchFamily="65" charset="-120"/>
                <a:ea typeface="標楷體" pitchFamily="65" charset="-120"/>
              </a:rPr>
              <a:t> </a:t>
            </a:r>
            <a:r>
              <a:rPr kumimoji="0" lang="en-US" altLang="zh-TW" sz="2800" dirty="0">
                <a:latin typeface="標楷體" pitchFamily="65" charset="-120"/>
                <a:ea typeface="標楷體" pitchFamily="65" charset="-120"/>
              </a:rPr>
              <a:t>2012</a:t>
            </a:r>
            <a:r>
              <a:rPr kumimoji="0" lang="zh-TW" altLang="en-US" sz="2800" dirty="0">
                <a:latin typeface="標楷體" pitchFamily="65" charset="-120"/>
                <a:ea typeface="標楷體" pitchFamily="65" charset="-120"/>
              </a:rPr>
              <a:t>年二氧化碳排放量降到</a:t>
            </a:r>
            <a:r>
              <a:rPr kumimoji="0" lang="en-US" altLang="zh-TW" sz="2800" dirty="0">
                <a:latin typeface="標楷體" pitchFamily="65" charset="-120"/>
                <a:ea typeface="標楷體" pitchFamily="65" charset="-120"/>
              </a:rPr>
              <a:t>1990</a:t>
            </a:r>
            <a:r>
              <a:rPr kumimoji="0" lang="zh-TW" altLang="en-US" sz="2800" dirty="0">
                <a:latin typeface="標楷體" pitchFamily="65" charset="-120"/>
                <a:ea typeface="標楷體" pitchFamily="65" charset="-120"/>
              </a:rPr>
              <a:t>年再減</a:t>
            </a:r>
            <a:r>
              <a:rPr kumimoji="0" lang="en-US" altLang="zh-TW" sz="2800" dirty="0">
                <a:latin typeface="標楷體" pitchFamily="65" charset="-120"/>
                <a:ea typeface="標楷體" pitchFamily="65" charset="-120"/>
              </a:rPr>
              <a:t>5.2%</a:t>
            </a:r>
          </a:p>
          <a:p>
            <a:pPr fontAlgn="auto">
              <a:spcBef>
                <a:spcPts val="0"/>
              </a:spcBef>
              <a:spcAft>
                <a:spcPts val="0"/>
              </a:spcAft>
              <a:defRPr/>
            </a:pPr>
            <a:endParaRPr kumimoji="0" lang="en-US" altLang="zh-TW" sz="2800" dirty="0">
              <a:latin typeface="標楷體" pitchFamily="65" charset="-120"/>
              <a:ea typeface="標楷體" pitchFamily="65" charset="-120"/>
            </a:endParaRPr>
          </a:p>
        </p:txBody>
      </p:sp>
      <p:sp>
        <p:nvSpPr>
          <p:cNvPr id="34820" name="投影片編號版面配置區 9"/>
          <p:cNvSpPr txBox="1">
            <a:spLocks noGrp="1"/>
          </p:cNvSpPr>
          <p:nvPr/>
        </p:nvSpPr>
        <p:spPr bwMode="auto">
          <a:xfrm>
            <a:off x="8039100" y="6356350"/>
            <a:ext cx="647700" cy="365125"/>
          </a:xfrm>
          <a:prstGeom prst="rect">
            <a:avLst/>
          </a:prstGeom>
          <a:noFill/>
          <a:ln>
            <a:miter lim="800000"/>
            <a:headEnd/>
            <a:tailEnd/>
          </a:ln>
        </p:spPr>
        <p:txBody>
          <a:bodyPr/>
          <a:lstStyle/>
          <a:p>
            <a:pPr algn="r" fontAlgn="auto">
              <a:spcBef>
                <a:spcPts val="0"/>
              </a:spcBef>
              <a:spcAft>
                <a:spcPts val="0"/>
              </a:spcAft>
              <a:defRPr/>
            </a:pPr>
            <a:fld id="{1C68B945-E557-4FB6-9F13-2286CB49579F}" type="slidenum">
              <a:rPr kumimoji="0" lang="zh-TW" altLang="en-US" sz="1200">
                <a:solidFill>
                  <a:schemeClr val="tx1">
                    <a:tint val="75000"/>
                  </a:schemeClr>
                </a:solidFill>
                <a:latin typeface="+mn-lt"/>
                <a:ea typeface="+mn-ea"/>
              </a:rPr>
              <a:pPr algn="r" fontAlgn="auto">
                <a:spcBef>
                  <a:spcPts val="0"/>
                </a:spcBef>
                <a:spcAft>
                  <a:spcPts val="0"/>
                </a:spcAft>
                <a:defRPr/>
              </a:pPr>
              <a:t>13</a:t>
            </a:fld>
            <a:endParaRPr kumimoji="0" lang="zh-TW" altLang="en-US" sz="1200">
              <a:solidFill>
                <a:schemeClr val="tx1">
                  <a:tint val="75000"/>
                </a:schemeClr>
              </a:solidFill>
              <a:latin typeface="+mn-lt"/>
              <a:ea typeface="+mn-e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投影片編號版面配置區 3"/>
          <p:cNvSpPr txBox="1">
            <a:spLocks noGrp="1"/>
          </p:cNvSpPr>
          <p:nvPr/>
        </p:nvSpPr>
        <p:spPr bwMode="auto">
          <a:xfrm>
            <a:off x="8710613" y="6492875"/>
            <a:ext cx="433387" cy="365125"/>
          </a:xfrm>
          <a:prstGeom prst="rect">
            <a:avLst/>
          </a:prstGeom>
          <a:noFill/>
          <a:ln w="9525">
            <a:noFill/>
            <a:miter lim="800000"/>
            <a:headEnd/>
            <a:tailEnd/>
          </a:ln>
        </p:spPr>
        <p:txBody>
          <a:bodyPr/>
          <a:lstStyle/>
          <a:p>
            <a:pPr algn="r"/>
            <a:fld id="{069A0738-639D-4705-B5A4-03075D3587F0}" type="slidenum">
              <a:rPr kumimoji="0" lang="zh-TW" altLang="en-US">
                <a:latin typeface="Calibri" pitchFamily="34" charset="0"/>
              </a:rPr>
              <a:pPr algn="r"/>
              <a:t>14</a:t>
            </a:fld>
            <a:endParaRPr kumimoji="0" lang="en-US" altLang="zh-TW">
              <a:latin typeface="Calibri" pitchFamily="34" charset="0"/>
            </a:endParaRPr>
          </a:p>
        </p:txBody>
      </p:sp>
      <p:sp>
        <p:nvSpPr>
          <p:cNvPr id="34818" name="文字方塊 3"/>
          <p:cNvSpPr txBox="1">
            <a:spLocks noChangeArrowheads="1"/>
          </p:cNvSpPr>
          <p:nvPr/>
        </p:nvSpPr>
        <p:spPr bwMode="auto">
          <a:xfrm>
            <a:off x="714375" y="571500"/>
            <a:ext cx="6143625" cy="584200"/>
          </a:xfrm>
          <a:prstGeom prst="rect">
            <a:avLst/>
          </a:prstGeom>
          <a:noFill/>
          <a:ln w="9525">
            <a:noFill/>
            <a:miter lim="800000"/>
            <a:headEnd/>
            <a:tailEnd/>
          </a:ln>
        </p:spPr>
        <p:txBody>
          <a:bodyPr>
            <a:spAutoFit/>
          </a:bodyPr>
          <a:lstStyle/>
          <a:p>
            <a:r>
              <a:rPr lang="en-US" altLang="zh-TW" sz="2800" b="1"/>
              <a:t>IEA-ETP2008</a:t>
            </a:r>
            <a:r>
              <a:rPr lang="zh-TW" altLang="en-US" sz="3200" b="1">
                <a:latin typeface="華康隸書體W5" pitchFamily="65" charset="-120"/>
                <a:ea typeface="華康隸書體W5" pitchFamily="65" charset="-120"/>
              </a:rPr>
              <a:t>報告內容摘要</a:t>
            </a:r>
          </a:p>
        </p:txBody>
      </p:sp>
      <p:sp>
        <p:nvSpPr>
          <p:cNvPr id="34819" name="文字方塊 7"/>
          <p:cNvSpPr txBox="1">
            <a:spLocks noChangeArrowheads="1"/>
          </p:cNvSpPr>
          <p:nvPr/>
        </p:nvSpPr>
        <p:spPr bwMode="auto">
          <a:xfrm>
            <a:off x="3000375" y="1285875"/>
            <a:ext cx="1825625" cy="584200"/>
          </a:xfrm>
          <a:prstGeom prst="rect">
            <a:avLst/>
          </a:prstGeom>
          <a:noFill/>
          <a:ln w="9525">
            <a:noFill/>
            <a:miter lim="800000"/>
            <a:headEnd/>
            <a:tailEnd/>
          </a:ln>
        </p:spPr>
        <p:txBody>
          <a:bodyPr wrap="none">
            <a:spAutoFit/>
          </a:bodyPr>
          <a:lstStyle/>
          <a:p>
            <a:r>
              <a:rPr lang="zh-TW" altLang="en-US" sz="3200" b="1">
                <a:solidFill>
                  <a:srgbClr val="C00000"/>
                </a:solidFill>
                <a:latin typeface="華康隸書體W5" pitchFamily="65" charset="-120"/>
                <a:ea typeface="華康隸書體W5" pitchFamily="65" charset="-120"/>
              </a:rPr>
              <a:t>減碳情境</a:t>
            </a:r>
          </a:p>
        </p:txBody>
      </p:sp>
      <p:sp>
        <p:nvSpPr>
          <p:cNvPr id="34820" name="文字方塊 8"/>
          <p:cNvSpPr txBox="1">
            <a:spLocks noChangeArrowheads="1"/>
          </p:cNvSpPr>
          <p:nvPr/>
        </p:nvSpPr>
        <p:spPr bwMode="auto">
          <a:xfrm>
            <a:off x="714375" y="1928813"/>
            <a:ext cx="7786688" cy="1631950"/>
          </a:xfrm>
          <a:prstGeom prst="rect">
            <a:avLst/>
          </a:prstGeom>
          <a:noFill/>
          <a:ln w="9525">
            <a:noFill/>
            <a:miter lim="800000"/>
            <a:headEnd/>
            <a:tailEnd/>
          </a:ln>
        </p:spPr>
        <p:txBody>
          <a:bodyPr>
            <a:spAutoFit/>
          </a:bodyPr>
          <a:lstStyle/>
          <a:p>
            <a:r>
              <a:rPr lang="zh-TW" altLang="en-US" sz="2800" b="1">
                <a:solidFill>
                  <a:srgbClr val="00B050"/>
                </a:solidFill>
                <a:latin typeface="Times New Roman" pitchFamily="18" charset="0"/>
                <a:ea typeface="華康魏碑體" pitchFamily="65" charset="-120"/>
                <a:cs typeface="Times New Roman" pitchFamily="18" charset="0"/>
              </a:rPr>
              <a:t>行動</a:t>
            </a:r>
            <a:r>
              <a:rPr lang="en-US" altLang="zh-TW" sz="2800" b="1">
                <a:solidFill>
                  <a:srgbClr val="00B050"/>
                </a:solidFill>
                <a:latin typeface="Times New Roman" pitchFamily="18" charset="0"/>
                <a:ea typeface="華康魏碑體" pitchFamily="65" charset="-120"/>
                <a:cs typeface="Times New Roman" pitchFamily="18" charset="0"/>
              </a:rPr>
              <a:t>(ACT)</a:t>
            </a:r>
            <a:r>
              <a:rPr lang="zh-TW" altLang="en-US" sz="2800" b="1">
                <a:solidFill>
                  <a:srgbClr val="00B050"/>
                </a:solidFill>
                <a:latin typeface="Times New Roman" pitchFamily="18" charset="0"/>
                <a:ea typeface="華康魏碑體" pitchFamily="65" charset="-120"/>
                <a:cs typeface="Times New Roman" pitchFamily="18" charset="0"/>
              </a:rPr>
              <a:t>情境</a:t>
            </a:r>
            <a:endParaRPr lang="en-US" altLang="zh-TW" sz="2800" b="1">
              <a:solidFill>
                <a:srgbClr val="00B050"/>
              </a:solidFill>
              <a:latin typeface="Times New Roman" pitchFamily="18" charset="0"/>
              <a:ea typeface="華康魏碑體" pitchFamily="65" charset="-120"/>
              <a:cs typeface="Times New Roman" pitchFamily="18" charset="0"/>
            </a:endParaRPr>
          </a:p>
          <a:p>
            <a:r>
              <a:rPr lang="zh-TW" altLang="en-US" sz="2400">
                <a:latin typeface="Times New Roman" pitchFamily="18" charset="0"/>
                <a:ea typeface="華康魏碑體" pitchFamily="65" charset="-120"/>
                <a:cs typeface="Times New Roman" pitchFamily="18" charset="0"/>
              </a:rPr>
              <a:t>以現有技術，可將</a:t>
            </a:r>
            <a:r>
              <a:rPr lang="en-US" altLang="zh-TW" sz="2400">
                <a:latin typeface="Times New Roman" pitchFamily="18" charset="0"/>
                <a:ea typeface="華康魏碑體" pitchFamily="65" charset="-120"/>
                <a:cs typeface="Times New Roman" pitchFamily="18" charset="0"/>
              </a:rPr>
              <a:t>2050</a:t>
            </a:r>
            <a:r>
              <a:rPr lang="zh-TW" altLang="en-US" sz="2400">
                <a:latin typeface="Times New Roman" pitchFamily="18" charset="0"/>
                <a:ea typeface="華康魏碑體" pitchFamily="65" charset="-120"/>
                <a:cs typeface="Times New Roman" pitchFamily="18" charset="0"/>
              </a:rPr>
              <a:t>年的</a:t>
            </a:r>
            <a:r>
              <a:rPr lang="en-US" altLang="zh-TW" sz="2400">
                <a:latin typeface="Times New Roman" pitchFamily="18" charset="0"/>
                <a:ea typeface="華康魏碑體" pitchFamily="65" charset="-120"/>
                <a:cs typeface="Times New Roman" pitchFamily="18" charset="0"/>
              </a:rPr>
              <a:t>CO</a:t>
            </a:r>
            <a:r>
              <a:rPr lang="en-US" altLang="zh-TW" sz="2400" baseline="-25000">
                <a:latin typeface="Times New Roman" pitchFamily="18" charset="0"/>
                <a:ea typeface="華康魏碑體" pitchFamily="65" charset="-120"/>
                <a:cs typeface="Times New Roman" pitchFamily="18" charset="0"/>
              </a:rPr>
              <a:t>2</a:t>
            </a:r>
            <a:r>
              <a:rPr lang="zh-TW" altLang="en-US" sz="2400">
                <a:latin typeface="Times New Roman" pitchFamily="18" charset="0"/>
                <a:ea typeface="華康魏碑體" pitchFamily="65" charset="-120"/>
                <a:cs typeface="Times New Roman" pitchFamily="18" charset="0"/>
              </a:rPr>
              <a:t>排放量降至</a:t>
            </a:r>
            <a:r>
              <a:rPr lang="en-US" altLang="zh-TW" sz="2400">
                <a:latin typeface="Times New Roman" pitchFamily="18" charset="0"/>
                <a:ea typeface="華康魏碑體" pitchFamily="65" charset="-120"/>
                <a:cs typeface="Times New Roman" pitchFamily="18" charset="0"/>
              </a:rPr>
              <a:t>2005</a:t>
            </a:r>
            <a:r>
              <a:rPr lang="zh-TW" altLang="en-US" sz="2400">
                <a:latin typeface="Times New Roman" pitchFamily="18" charset="0"/>
                <a:ea typeface="華康魏碑體" pitchFamily="65" charset="-120"/>
                <a:cs typeface="Times New Roman" pitchFamily="18" charset="0"/>
              </a:rPr>
              <a:t>年水平，</a:t>
            </a:r>
            <a:r>
              <a:rPr lang="en-US" altLang="zh-TW" sz="2400">
                <a:latin typeface="Times New Roman" pitchFamily="18" charset="0"/>
                <a:ea typeface="華康魏碑體" pitchFamily="65" charset="-120"/>
                <a:cs typeface="Times New Roman" pitchFamily="18" charset="0"/>
              </a:rPr>
              <a:t>CO</a:t>
            </a:r>
            <a:r>
              <a:rPr lang="en-US" altLang="zh-TW" sz="2400" baseline="-25000">
                <a:latin typeface="Times New Roman" pitchFamily="18" charset="0"/>
                <a:ea typeface="華康魏碑體" pitchFamily="65" charset="-120"/>
                <a:cs typeface="Times New Roman" pitchFamily="18" charset="0"/>
              </a:rPr>
              <a:t>2</a:t>
            </a:r>
            <a:r>
              <a:rPr lang="zh-TW" altLang="en-US" sz="2400">
                <a:latin typeface="Times New Roman" pitchFamily="18" charset="0"/>
                <a:ea typeface="華康魏碑體" pitchFamily="65" charset="-120"/>
                <a:cs typeface="Times New Roman" pitchFamily="18" charset="0"/>
              </a:rPr>
              <a:t>排放價是每噸</a:t>
            </a:r>
            <a:r>
              <a:rPr lang="en-US" altLang="zh-TW" sz="2400">
                <a:latin typeface="Times New Roman" pitchFamily="18" charset="0"/>
                <a:ea typeface="華康魏碑體" pitchFamily="65" charset="-120"/>
                <a:cs typeface="Times New Roman" pitchFamily="18" charset="0"/>
              </a:rPr>
              <a:t>50</a:t>
            </a:r>
            <a:r>
              <a:rPr lang="zh-TW" altLang="en-US" sz="2400">
                <a:latin typeface="Times New Roman" pitchFamily="18" charset="0"/>
                <a:ea typeface="華康魏碑體" pitchFamily="65" charset="-120"/>
                <a:cs typeface="Times New Roman" pitchFamily="18" charset="0"/>
              </a:rPr>
              <a:t>美元，至</a:t>
            </a:r>
            <a:r>
              <a:rPr lang="en-US" altLang="zh-TW" sz="2400">
                <a:latin typeface="Times New Roman" pitchFamily="18" charset="0"/>
                <a:ea typeface="華康魏碑體" pitchFamily="65" charset="-120"/>
                <a:cs typeface="Times New Roman" pitchFamily="18" charset="0"/>
              </a:rPr>
              <a:t>2050</a:t>
            </a:r>
            <a:r>
              <a:rPr lang="zh-TW" altLang="en-US" sz="2400">
                <a:latin typeface="Times New Roman" pitchFamily="18" charset="0"/>
                <a:ea typeface="華康魏碑體" pitchFamily="65" charset="-120"/>
                <a:cs typeface="Times New Roman" pitchFamily="18" charset="0"/>
              </a:rPr>
              <a:t>年止全球投入能源領域的投資需約每年</a:t>
            </a:r>
            <a:r>
              <a:rPr lang="en-US" altLang="zh-TW" sz="2400">
                <a:latin typeface="Times New Roman" pitchFamily="18" charset="0"/>
                <a:ea typeface="華康魏碑體" pitchFamily="65" charset="-120"/>
                <a:cs typeface="Times New Roman" pitchFamily="18" charset="0"/>
              </a:rPr>
              <a:t>4000</a:t>
            </a:r>
            <a:r>
              <a:rPr lang="zh-TW" altLang="en-US" sz="2400">
                <a:latin typeface="Times New Roman" pitchFamily="18" charset="0"/>
                <a:ea typeface="華康魏碑體" pitchFamily="65" charset="-120"/>
                <a:cs typeface="Times New Roman" pitchFamily="18" charset="0"/>
              </a:rPr>
              <a:t>億美金，屆時全球氣溫升高</a:t>
            </a:r>
            <a:r>
              <a:rPr lang="en-US" altLang="zh-TW" sz="2400">
                <a:latin typeface="Times New Roman" pitchFamily="18" charset="0"/>
                <a:ea typeface="華康魏碑體" pitchFamily="65" charset="-120"/>
                <a:cs typeface="Times New Roman" pitchFamily="18" charset="0"/>
              </a:rPr>
              <a:t>3.2~4℃</a:t>
            </a:r>
            <a:r>
              <a:rPr lang="zh-TW" altLang="en-US" sz="2400">
                <a:latin typeface="Times New Roman" pitchFamily="18" charset="0"/>
                <a:ea typeface="華康魏碑體" pitchFamily="65" charset="-120"/>
                <a:cs typeface="Times New Roman" pitchFamily="18" charset="0"/>
              </a:rPr>
              <a:t>。</a:t>
            </a:r>
          </a:p>
        </p:txBody>
      </p:sp>
      <p:sp>
        <p:nvSpPr>
          <p:cNvPr id="34821" name="文字方塊 9"/>
          <p:cNvSpPr txBox="1">
            <a:spLocks noChangeArrowheads="1"/>
          </p:cNvSpPr>
          <p:nvPr/>
        </p:nvSpPr>
        <p:spPr bwMode="auto">
          <a:xfrm>
            <a:off x="714375" y="3786188"/>
            <a:ext cx="7786688" cy="2000250"/>
          </a:xfrm>
          <a:prstGeom prst="rect">
            <a:avLst/>
          </a:prstGeom>
          <a:noFill/>
          <a:ln w="9525">
            <a:noFill/>
            <a:miter lim="800000"/>
            <a:headEnd/>
            <a:tailEnd/>
          </a:ln>
        </p:spPr>
        <p:txBody>
          <a:bodyPr>
            <a:spAutoFit/>
          </a:bodyPr>
          <a:lstStyle/>
          <a:p>
            <a:r>
              <a:rPr lang="zh-TW" altLang="en-US" sz="2800" b="1">
                <a:solidFill>
                  <a:srgbClr val="0070C0"/>
                </a:solidFill>
                <a:latin typeface="華康魏碑體" pitchFamily="65" charset="-120"/>
                <a:ea typeface="華康魏碑體" pitchFamily="65" charset="-120"/>
                <a:cs typeface="Times New Roman" pitchFamily="18" charset="0"/>
              </a:rPr>
              <a:t>藍色</a:t>
            </a:r>
            <a:r>
              <a:rPr lang="en-US" altLang="zh-TW" sz="2800" b="1">
                <a:solidFill>
                  <a:srgbClr val="0070C0"/>
                </a:solidFill>
                <a:latin typeface="華康魏碑體" pitchFamily="65" charset="-120"/>
                <a:ea typeface="華康魏碑體" pitchFamily="65" charset="-120"/>
                <a:cs typeface="Times New Roman" pitchFamily="18" charset="0"/>
              </a:rPr>
              <a:t>(BLUE)</a:t>
            </a:r>
            <a:r>
              <a:rPr lang="zh-TW" altLang="en-US" sz="2800" b="1">
                <a:solidFill>
                  <a:srgbClr val="0070C0"/>
                </a:solidFill>
                <a:latin typeface="華康魏碑體" pitchFamily="65" charset="-120"/>
                <a:ea typeface="華康魏碑體" pitchFamily="65" charset="-120"/>
                <a:cs typeface="Times New Roman" pitchFamily="18" charset="0"/>
              </a:rPr>
              <a:t>情境</a:t>
            </a:r>
            <a:endParaRPr lang="en-US" altLang="zh-TW" sz="2800" b="1">
              <a:solidFill>
                <a:srgbClr val="0070C0"/>
              </a:solidFill>
              <a:latin typeface="華康魏碑體" pitchFamily="65" charset="-120"/>
              <a:ea typeface="華康魏碑體" pitchFamily="65" charset="-120"/>
              <a:cs typeface="Times New Roman" pitchFamily="18" charset="0"/>
            </a:endParaRPr>
          </a:p>
          <a:p>
            <a:r>
              <a:rPr lang="en-US" altLang="zh-TW" sz="2400">
                <a:latin typeface="Times New Roman" pitchFamily="18" charset="0"/>
                <a:ea typeface="華康魏碑體" pitchFamily="65" charset="-120"/>
                <a:cs typeface="Times New Roman" pitchFamily="18" charset="0"/>
              </a:rPr>
              <a:t>2050</a:t>
            </a:r>
            <a:r>
              <a:rPr lang="zh-TW" altLang="en-US" sz="2400">
                <a:latin typeface="Times New Roman" pitchFamily="18" charset="0"/>
                <a:ea typeface="華康魏碑體" pitchFamily="65" charset="-120"/>
                <a:cs typeface="Times New Roman" pitchFamily="18" charset="0"/>
              </a:rPr>
              <a:t>年的排放量降至</a:t>
            </a:r>
            <a:r>
              <a:rPr lang="en-US" altLang="zh-TW" sz="2400">
                <a:latin typeface="Times New Roman" pitchFamily="18" charset="0"/>
                <a:ea typeface="華康魏碑體" pitchFamily="65" charset="-120"/>
                <a:cs typeface="Times New Roman" pitchFamily="18" charset="0"/>
              </a:rPr>
              <a:t>2005</a:t>
            </a:r>
            <a:r>
              <a:rPr lang="zh-TW" altLang="en-US" sz="2400">
                <a:latin typeface="Times New Roman" pitchFamily="18" charset="0"/>
                <a:ea typeface="華康魏碑體" pitchFamily="65" charset="-120"/>
                <a:cs typeface="Times New Roman" pitchFamily="18" charset="0"/>
              </a:rPr>
              <a:t>年的</a:t>
            </a:r>
            <a:r>
              <a:rPr lang="en-US" altLang="zh-TW" sz="2400">
                <a:latin typeface="Times New Roman" pitchFamily="18" charset="0"/>
                <a:ea typeface="華康魏碑體" pitchFamily="65" charset="-120"/>
                <a:cs typeface="Times New Roman" pitchFamily="18" charset="0"/>
              </a:rPr>
              <a:t>50%</a:t>
            </a:r>
            <a:r>
              <a:rPr lang="zh-TW" altLang="en-US" sz="2400">
                <a:latin typeface="Times New Roman" pitchFamily="18" charset="0"/>
                <a:ea typeface="華康魏碑體" pitchFamily="65" charset="-120"/>
                <a:cs typeface="Times New Roman" pitchFamily="18" charset="0"/>
              </a:rPr>
              <a:t>，必須有許多積極作為，包括許多未成熟技術必須及時完成，</a:t>
            </a:r>
            <a:r>
              <a:rPr lang="en-US" altLang="zh-TW" sz="2400">
                <a:latin typeface="Times New Roman" pitchFamily="18" charset="0"/>
                <a:ea typeface="華康魏碑體" pitchFamily="65" charset="-120"/>
                <a:cs typeface="Times New Roman" pitchFamily="18" charset="0"/>
              </a:rPr>
              <a:t>CO</a:t>
            </a:r>
            <a:r>
              <a:rPr lang="en-US" altLang="zh-TW" sz="2400" baseline="-25000">
                <a:latin typeface="Times New Roman" pitchFamily="18" charset="0"/>
                <a:ea typeface="華康魏碑體" pitchFamily="65" charset="-120"/>
                <a:cs typeface="Times New Roman" pitchFamily="18" charset="0"/>
              </a:rPr>
              <a:t>2</a:t>
            </a:r>
            <a:r>
              <a:rPr lang="zh-TW" altLang="en-US" sz="2400">
                <a:latin typeface="Times New Roman" pitchFamily="18" charset="0"/>
                <a:ea typeface="華康魏碑體" pitchFamily="65" charset="-120"/>
                <a:cs typeface="Times New Roman" pitchFamily="18" charset="0"/>
              </a:rPr>
              <a:t>排放價是每噸</a:t>
            </a:r>
            <a:r>
              <a:rPr lang="en-US" altLang="zh-TW" sz="2400">
                <a:latin typeface="Times New Roman" pitchFamily="18" charset="0"/>
                <a:ea typeface="華康魏碑體" pitchFamily="65" charset="-120"/>
                <a:cs typeface="Times New Roman" pitchFamily="18" charset="0"/>
              </a:rPr>
              <a:t>200</a:t>
            </a:r>
            <a:r>
              <a:rPr lang="zh-TW" altLang="en-US" sz="2400">
                <a:latin typeface="Times New Roman" pitchFamily="18" charset="0"/>
                <a:ea typeface="華康魏碑體" pitchFamily="65" charset="-120"/>
                <a:cs typeface="Times New Roman" pitchFamily="18" charset="0"/>
              </a:rPr>
              <a:t>美元，全球投資需約每年一兆美元，屆時全球氣溫將上升</a:t>
            </a:r>
            <a:r>
              <a:rPr lang="en-US" altLang="zh-TW" sz="2400">
                <a:latin typeface="Times New Roman" pitchFamily="18" charset="0"/>
                <a:ea typeface="華康魏碑體" pitchFamily="65" charset="-120"/>
                <a:cs typeface="Times New Roman" pitchFamily="18" charset="0"/>
              </a:rPr>
              <a:t>2.0~2.4 ℃ </a:t>
            </a:r>
            <a:r>
              <a:rPr lang="zh-TW" altLang="en-US" sz="2400">
                <a:latin typeface="Times New Roman" pitchFamily="18" charset="0"/>
                <a:ea typeface="華康魏碑體" pitchFamily="65" charset="-120"/>
                <a:cs typeface="Times New Roman" pitchFamily="18" charset="0"/>
              </a:rPr>
              <a:t>。</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文字方塊 1"/>
          <p:cNvSpPr txBox="1">
            <a:spLocks noChangeArrowheads="1"/>
          </p:cNvSpPr>
          <p:nvPr/>
        </p:nvSpPr>
        <p:spPr bwMode="auto">
          <a:xfrm>
            <a:off x="714375" y="571500"/>
            <a:ext cx="7572375" cy="769938"/>
          </a:xfrm>
          <a:prstGeom prst="rect">
            <a:avLst/>
          </a:prstGeom>
          <a:noFill/>
          <a:ln w="9525">
            <a:noFill/>
            <a:miter lim="800000"/>
            <a:headEnd/>
            <a:tailEnd/>
          </a:ln>
        </p:spPr>
        <p:txBody>
          <a:bodyPr>
            <a:spAutoFit/>
          </a:bodyPr>
          <a:lstStyle/>
          <a:p>
            <a:pPr algn="ctr"/>
            <a:r>
              <a:rPr lang="zh-TW" altLang="en-US" sz="4400" b="1">
                <a:latin typeface="華康隸書體W5" pitchFamily="65" charset="-120"/>
                <a:ea typeface="華康隸書體W5" pitchFamily="65" charset="-120"/>
              </a:rPr>
              <a:t>歐盟能源政策</a:t>
            </a:r>
          </a:p>
        </p:txBody>
      </p:sp>
      <p:sp>
        <p:nvSpPr>
          <p:cNvPr id="36866" name="文字方塊 3"/>
          <p:cNvSpPr txBox="1">
            <a:spLocks noChangeArrowheads="1"/>
          </p:cNvSpPr>
          <p:nvPr/>
        </p:nvSpPr>
        <p:spPr bwMode="auto">
          <a:xfrm>
            <a:off x="1143000" y="1930400"/>
            <a:ext cx="6838950" cy="2528888"/>
          </a:xfrm>
          <a:prstGeom prst="rect">
            <a:avLst/>
          </a:prstGeom>
          <a:noFill/>
          <a:ln w="9525">
            <a:noFill/>
            <a:miter lim="800000"/>
            <a:headEnd/>
            <a:tailEnd/>
          </a:ln>
        </p:spPr>
        <p:txBody>
          <a:bodyPr>
            <a:spAutoFit/>
          </a:bodyPr>
          <a:lstStyle/>
          <a:p>
            <a:pPr algn="ctr"/>
            <a:r>
              <a:rPr lang="en-US" altLang="zh-TW" sz="3200" b="1">
                <a:solidFill>
                  <a:srgbClr val="C00000"/>
                </a:solidFill>
                <a:latin typeface="Cambria" pitchFamily="18" charset="0"/>
                <a:ea typeface="華康魏碑體" pitchFamily="65" charset="-120"/>
              </a:rPr>
              <a:t>2009</a:t>
            </a:r>
            <a:r>
              <a:rPr lang="zh-TW" altLang="en-US" sz="3200" b="1">
                <a:solidFill>
                  <a:srgbClr val="C00000"/>
                </a:solidFill>
                <a:latin typeface="Cambria" pitchFamily="18" charset="0"/>
                <a:ea typeface="華康魏碑體" pitchFamily="65" charset="-120"/>
              </a:rPr>
              <a:t>年「三個</a:t>
            </a:r>
            <a:r>
              <a:rPr lang="en-US" altLang="zh-TW" sz="3200" b="1">
                <a:solidFill>
                  <a:srgbClr val="C00000"/>
                </a:solidFill>
                <a:latin typeface="Cambria" pitchFamily="18" charset="0"/>
                <a:ea typeface="華康魏碑體" pitchFamily="65" charset="-120"/>
              </a:rPr>
              <a:t>20% </a:t>
            </a:r>
            <a:r>
              <a:rPr lang="zh-TW" altLang="en-US" sz="3200" b="1">
                <a:solidFill>
                  <a:srgbClr val="C00000"/>
                </a:solidFill>
                <a:latin typeface="Cambria" pitchFamily="18" charset="0"/>
                <a:ea typeface="華康魏碑體" pitchFamily="65" charset="-120"/>
              </a:rPr>
              <a:t>」的減碳政策</a:t>
            </a:r>
            <a:endParaRPr lang="en-US" altLang="zh-TW" sz="3200" b="1">
              <a:solidFill>
                <a:srgbClr val="C00000"/>
              </a:solidFill>
              <a:latin typeface="Cambria" pitchFamily="18" charset="0"/>
              <a:ea typeface="華康魏碑體" pitchFamily="65" charset="-120"/>
            </a:endParaRPr>
          </a:p>
          <a:p>
            <a:r>
              <a:rPr lang="zh-TW" altLang="en-US" sz="2800">
                <a:latin typeface="Cambria" pitchFamily="18" charset="0"/>
                <a:ea typeface="華康魏碑體" pitchFamily="65" charset="-120"/>
              </a:rPr>
              <a:t>      </a:t>
            </a:r>
            <a:r>
              <a:rPr lang="zh-TW" altLang="en-US" sz="3200">
                <a:latin typeface="Cambria" pitchFamily="18" charset="0"/>
                <a:ea typeface="華康魏碑體" pitchFamily="65" charset="-120"/>
                <a:cs typeface="Times New Roman" pitchFamily="18" charset="0"/>
              </a:rPr>
              <a:t>在</a:t>
            </a:r>
            <a:r>
              <a:rPr lang="en-US" altLang="zh-TW" sz="3200">
                <a:latin typeface="Cambria" pitchFamily="18" charset="0"/>
                <a:ea typeface="華康魏碑體" pitchFamily="65" charset="-120"/>
                <a:cs typeface="Times New Roman" pitchFamily="18" charset="0"/>
              </a:rPr>
              <a:t>2020</a:t>
            </a:r>
            <a:r>
              <a:rPr lang="zh-TW" altLang="en-US" sz="3200">
                <a:latin typeface="Cambria" pitchFamily="18" charset="0"/>
                <a:ea typeface="華康魏碑體" pitchFamily="65" charset="-120"/>
                <a:cs typeface="Times New Roman" pitchFamily="18" charset="0"/>
              </a:rPr>
              <a:t>年時</a:t>
            </a:r>
            <a:endParaRPr lang="en-US" altLang="zh-TW" sz="3200">
              <a:latin typeface="Cambria" pitchFamily="18" charset="0"/>
              <a:ea typeface="華康魏碑體" pitchFamily="65" charset="-120"/>
              <a:cs typeface="Times New Roman" pitchFamily="18" charset="0"/>
            </a:endParaRPr>
          </a:p>
          <a:p>
            <a:pPr>
              <a:buFont typeface="Wingdings" pitchFamily="2" charset="2"/>
              <a:buChar char="l"/>
            </a:pPr>
            <a:r>
              <a:rPr lang="zh-TW" altLang="en-US" sz="3200">
                <a:latin typeface="Cambria" pitchFamily="18" charset="0"/>
                <a:ea typeface="華康魏碑體" pitchFamily="65" charset="-120"/>
                <a:cs typeface="Times New Roman" pitchFamily="18" charset="0"/>
              </a:rPr>
              <a:t>排碳量比</a:t>
            </a:r>
            <a:r>
              <a:rPr lang="en-US" altLang="zh-TW" sz="3200">
                <a:latin typeface="Cambria" pitchFamily="18" charset="0"/>
                <a:ea typeface="華康魏碑體" pitchFamily="65" charset="-120"/>
                <a:cs typeface="Times New Roman" pitchFamily="18" charset="0"/>
              </a:rPr>
              <a:t>1990</a:t>
            </a:r>
            <a:r>
              <a:rPr lang="zh-TW" altLang="en-US" sz="3200">
                <a:latin typeface="Cambria" pitchFamily="18" charset="0"/>
                <a:ea typeface="華康魏碑體" pitchFamily="65" charset="-120"/>
                <a:cs typeface="Times New Roman" pitchFamily="18" charset="0"/>
              </a:rPr>
              <a:t>年還少</a:t>
            </a:r>
            <a:r>
              <a:rPr lang="en-US" altLang="zh-TW" sz="3200">
                <a:latin typeface="Cambria" pitchFamily="18" charset="0"/>
                <a:ea typeface="華康魏碑體" pitchFamily="65" charset="-120"/>
                <a:cs typeface="Times New Roman" pitchFamily="18" charset="0"/>
              </a:rPr>
              <a:t>20%</a:t>
            </a:r>
          </a:p>
          <a:p>
            <a:pPr>
              <a:buFont typeface="Wingdings" pitchFamily="2" charset="2"/>
              <a:buChar char="l"/>
            </a:pPr>
            <a:r>
              <a:rPr lang="zh-TW" altLang="en-US" sz="3200">
                <a:latin typeface="Cambria" pitchFamily="18" charset="0"/>
                <a:ea typeface="華康魏碑體" pitchFamily="65" charset="-120"/>
                <a:cs typeface="Times New Roman" pitchFamily="18" charset="0"/>
              </a:rPr>
              <a:t>再生能源佔總能源用量</a:t>
            </a:r>
            <a:r>
              <a:rPr lang="en-US" altLang="zh-TW" sz="3200">
                <a:latin typeface="Cambria" pitchFamily="18" charset="0"/>
                <a:ea typeface="華康魏碑體" pitchFamily="65" charset="-120"/>
                <a:cs typeface="Times New Roman" pitchFamily="18" charset="0"/>
              </a:rPr>
              <a:t>20%</a:t>
            </a:r>
          </a:p>
          <a:p>
            <a:pPr>
              <a:buFont typeface="Wingdings" pitchFamily="2" charset="2"/>
              <a:buChar char="l"/>
            </a:pPr>
            <a:r>
              <a:rPr lang="zh-TW" altLang="en-US" sz="3200">
                <a:latin typeface="Cambria" pitchFamily="18" charset="0"/>
                <a:ea typeface="華康魏碑體" pitchFamily="65" charset="-120"/>
                <a:cs typeface="Times New Roman" pitchFamily="18" charset="0"/>
              </a:rPr>
              <a:t>減少化石能源使用量</a:t>
            </a:r>
            <a:r>
              <a:rPr lang="en-US" altLang="zh-TW" sz="3200">
                <a:latin typeface="Cambria" pitchFamily="18" charset="0"/>
                <a:ea typeface="華康魏碑體" pitchFamily="65" charset="-120"/>
                <a:cs typeface="Times New Roman" pitchFamily="18" charset="0"/>
              </a:rPr>
              <a:t>20%</a:t>
            </a:r>
            <a:endParaRPr lang="zh-TW" altLang="en-US" sz="3200">
              <a:latin typeface="Cambria" pitchFamily="18" charset="0"/>
              <a:ea typeface="華康魏碑體" pitchFamily="65" charset="-120"/>
              <a:cs typeface="Times New Roman" pitchFamily="18" charset="0"/>
            </a:endParaRPr>
          </a:p>
        </p:txBody>
      </p:sp>
      <p:sp>
        <p:nvSpPr>
          <p:cNvPr id="36867" name="投影片編號版面配置區 3"/>
          <p:cNvSpPr txBox="1">
            <a:spLocks noGrp="1"/>
          </p:cNvSpPr>
          <p:nvPr/>
        </p:nvSpPr>
        <p:spPr bwMode="auto">
          <a:xfrm>
            <a:off x="8710613" y="6492875"/>
            <a:ext cx="433387" cy="365125"/>
          </a:xfrm>
          <a:prstGeom prst="rect">
            <a:avLst/>
          </a:prstGeom>
          <a:noFill/>
          <a:ln w="9525">
            <a:noFill/>
            <a:miter lim="800000"/>
            <a:headEnd/>
            <a:tailEnd/>
          </a:ln>
        </p:spPr>
        <p:txBody>
          <a:bodyPr/>
          <a:lstStyle/>
          <a:p>
            <a:pPr algn="r"/>
            <a:fld id="{6489FD85-D610-4309-B924-C7C6F85DF33B}" type="slidenum">
              <a:rPr kumimoji="0" lang="zh-TW" altLang="en-US">
                <a:latin typeface="Calibri" pitchFamily="34" charset="0"/>
              </a:rPr>
              <a:pPr algn="r"/>
              <a:t>15</a:t>
            </a:fld>
            <a:endParaRPr kumimoji="0" lang="en-US" altLang="zh-TW">
              <a:latin typeface="Calibri" pitchFamily="34"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文字方塊 1"/>
          <p:cNvSpPr txBox="1">
            <a:spLocks noChangeArrowheads="1"/>
          </p:cNvSpPr>
          <p:nvPr/>
        </p:nvSpPr>
        <p:spPr bwMode="auto">
          <a:xfrm>
            <a:off x="0" y="571500"/>
            <a:ext cx="9144000" cy="708025"/>
          </a:xfrm>
          <a:prstGeom prst="rect">
            <a:avLst/>
          </a:prstGeom>
          <a:noFill/>
          <a:ln w="9525">
            <a:noFill/>
            <a:miter lim="800000"/>
            <a:headEnd/>
            <a:tailEnd/>
          </a:ln>
        </p:spPr>
        <p:txBody>
          <a:bodyPr>
            <a:spAutoFit/>
          </a:bodyPr>
          <a:lstStyle/>
          <a:p>
            <a:pPr algn="ctr"/>
            <a:r>
              <a:rPr lang="zh-TW" altLang="en-US" sz="4000" b="1">
                <a:latin typeface="華康隸書體W5" pitchFamily="65" charset="-120"/>
                <a:ea typeface="華康隸書體W5" pitchFamily="65" charset="-120"/>
              </a:rPr>
              <a:t>美國歐巴馬政府能源政策</a:t>
            </a:r>
          </a:p>
        </p:txBody>
      </p:sp>
      <p:sp>
        <p:nvSpPr>
          <p:cNvPr id="38914" name="Rectangle 1"/>
          <p:cNvSpPr>
            <a:spLocks noChangeArrowheads="1"/>
          </p:cNvSpPr>
          <p:nvPr/>
        </p:nvSpPr>
        <p:spPr bwMode="auto">
          <a:xfrm>
            <a:off x="642938" y="1428750"/>
            <a:ext cx="7858125" cy="4894263"/>
          </a:xfrm>
          <a:prstGeom prst="rect">
            <a:avLst/>
          </a:prstGeom>
          <a:noFill/>
          <a:ln w="9525">
            <a:noFill/>
            <a:miter lim="800000"/>
            <a:headEnd/>
            <a:tailEnd/>
          </a:ln>
        </p:spPr>
        <p:txBody>
          <a:bodyPr anchor="ctr">
            <a:spAutoFit/>
          </a:bodyPr>
          <a:lstStyle/>
          <a:p>
            <a:pPr marL="625475" indent="-446088">
              <a:buFont typeface="Wingdings" pitchFamily="2" charset="2"/>
              <a:buChar char="l"/>
            </a:pPr>
            <a:r>
              <a:rPr lang="zh-TW" altLang="en-US" sz="2600">
                <a:solidFill>
                  <a:srgbClr val="C00000"/>
                </a:solidFill>
                <a:latin typeface="Times New Roman" pitchFamily="18" charset="0"/>
                <a:ea typeface="華康魏碑體" pitchFamily="65" charset="-120"/>
                <a:cs typeface="Times New Roman" pitchFamily="18" charset="0"/>
              </a:rPr>
              <a:t>提供美國家庭面對高油價之短期紓困方案。</a:t>
            </a:r>
          </a:p>
          <a:p>
            <a:pPr marL="625475" indent="-446088" eaLnBrk="0" hangingPunct="0">
              <a:buFont typeface="Wingdings" pitchFamily="2" charset="2"/>
              <a:buChar char="l"/>
            </a:pPr>
            <a:r>
              <a:rPr lang="zh-TW" altLang="en-US" sz="2600">
                <a:latin typeface="Times New Roman" pitchFamily="18" charset="0"/>
                <a:ea typeface="華康魏碑體" pitchFamily="65" charset="-120"/>
                <a:cs typeface="Times New Roman" pitchFamily="18" charset="0"/>
              </a:rPr>
              <a:t>未來十年內，策略性投資</a:t>
            </a:r>
            <a:r>
              <a:rPr lang="en-US" altLang="zh-TW" sz="2600">
                <a:latin typeface="Times New Roman" pitchFamily="18" charset="0"/>
                <a:ea typeface="華康魏碑體" pitchFamily="65" charset="-120"/>
                <a:cs typeface="Times New Roman" pitchFamily="18" charset="0"/>
              </a:rPr>
              <a:t>1500</a:t>
            </a:r>
            <a:r>
              <a:rPr lang="zh-TW" altLang="en-US" sz="2600">
                <a:latin typeface="Times New Roman" pitchFamily="18" charset="0"/>
                <a:ea typeface="華康魏碑體" pitchFamily="65" charset="-120"/>
                <a:cs typeface="Times New Roman" pitchFamily="18" charset="0"/>
              </a:rPr>
              <a:t>億美金，以創造</a:t>
            </a:r>
            <a:r>
              <a:rPr lang="en-US" altLang="zh-TW" sz="2600">
                <a:latin typeface="Times New Roman" pitchFamily="18" charset="0"/>
                <a:ea typeface="華康魏碑體" pitchFamily="65" charset="-120"/>
                <a:cs typeface="Times New Roman" pitchFamily="18" charset="0"/>
              </a:rPr>
              <a:t>500</a:t>
            </a:r>
            <a:r>
              <a:rPr lang="zh-TW" altLang="en-US" sz="2600">
                <a:latin typeface="Times New Roman" pitchFamily="18" charset="0"/>
                <a:ea typeface="華康魏碑體" pitchFamily="65" charset="-120"/>
                <a:cs typeface="Times New Roman" pitchFamily="18" charset="0"/>
              </a:rPr>
              <a:t>萬新工作，並誘導民間力量投入建立潔淨能源產業。</a:t>
            </a:r>
          </a:p>
          <a:p>
            <a:pPr marL="625475" indent="-446088" eaLnBrk="0" hangingPunct="0">
              <a:buFont typeface="Wingdings" pitchFamily="2" charset="2"/>
              <a:buChar char="l"/>
            </a:pPr>
            <a:r>
              <a:rPr lang="zh-TW" altLang="en-US" sz="2600">
                <a:solidFill>
                  <a:srgbClr val="C00000"/>
                </a:solidFill>
                <a:latin typeface="Times New Roman" pitchFamily="18" charset="0"/>
                <a:ea typeface="華康魏碑體" pitchFamily="65" charset="-120"/>
                <a:cs typeface="Times New Roman" pitchFamily="18" charset="0"/>
              </a:rPr>
              <a:t>未來十年內，節省石油用量超過目前自中東與委內瑞拉進口總量。</a:t>
            </a:r>
          </a:p>
          <a:p>
            <a:pPr marL="625475" indent="-446088" eaLnBrk="0" hangingPunct="0">
              <a:buFont typeface="Wingdings" pitchFamily="2" charset="2"/>
              <a:buChar char="l"/>
            </a:pPr>
            <a:r>
              <a:rPr lang="en-US" altLang="zh-TW" sz="2600">
                <a:latin typeface="Times New Roman" pitchFamily="18" charset="0"/>
                <a:ea typeface="華康魏碑體" pitchFamily="65" charset="-120"/>
                <a:cs typeface="Times New Roman" pitchFamily="18" charset="0"/>
              </a:rPr>
              <a:t>2015</a:t>
            </a:r>
            <a:r>
              <a:rPr lang="zh-TW" altLang="en-US" sz="2600">
                <a:latin typeface="Times New Roman" pitchFamily="18" charset="0"/>
                <a:ea typeface="華康魏碑體" pitchFamily="65" charset="-120"/>
                <a:cs typeface="Times New Roman" pitchFamily="18" charset="0"/>
              </a:rPr>
              <a:t>年之前</a:t>
            </a:r>
            <a:r>
              <a:rPr lang="en-US" altLang="zh-TW" sz="2600">
                <a:latin typeface="Times New Roman" pitchFamily="18" charset="0"/>
                <a:ea typeface="華康魏碑體" pitchFamily="65" charset="-120"/>
                <a:cs typeface="Times New Roman" pitchFamily="18" charset="0"/>
              </a:rPr>
              <a:t>, </a:t>
            </a:r>
            <a:r>
              <a:rPr lang="zh-TW" altLang="en-US" sz="2600">
                <a:latin typeface="Times New Roman" pitchFamily="18" charset="0"/>
                <a:ea typeface="華康魏碑體" pitchFamily="65" charset="-120"/>
                <a:cs typeface="Times New Roman" pitchFamily="18" charset="0"/>
              </a:rPr>
              <a:t>將有</a:t>
            </a:r>
            <a:r>
              <a:rPr lang="en-US" altLang="zh-TW" sz="2600">
                <a:latin typeface="Times New Roman" pitchFamily="18" charset="0"/>
                <a:ea typeface="華康魏碑體" pitchFamily="65" charset="-120"/>
                <a:cs typeface="Times New Roman" pitchFamily="18" charset="0"/>
              </a:rPr>
              <a:t>100</a:t>
            </a:r>
            <a:r>
              <a:rPr lang="zh-TW" altLang="en-US" sz="2600">
                <a:latin typeface="Times New Roman" pitchFamily="18" charset="0"/>
                <a:ea typeface="華康魏碑體" pitchFamily="65" charset="-120"/>
                <a:cs typeface="Times New Roman" pitchFamily="18" charset="0"/>
              </a:rPr>
              <a:t>萬輛美國製每加侖跑</a:t>
            </a:r>
            <a:r>
              <a:rPr lang="en-US" altLang="zh-TW" sz="2600">
                <a:latin typeface="Times New Roman" pitchFamily="18" charset="0"/>
                <a:ea typeface="華康魏碑體" pitchFamily="65" charset="-120"/>
                <a:cs typeface="Times New Roman" pitchFamily="18" charset="0"/>
              </a:rPr>
              <a:t>150</a:t>
            </a:r>
            <a:r>
              <a:rPr lang="zh-TW" altLang="en-US" sz="2600">
                <a:latin typeface="Times New Roman" pitchFamily="18" charset="0"/>
                <a:ea typeface="華康魏碑體" pitchFamily="65" charset="-120"/>
                <a:cs typeface="Times New Roman" pitchFamily="18" charset="0"/>
              </a:rPr>
              <a:t>英哩的油電混合動力車上路。</a:t>
            </a:r>
          </a:p>
          <a:p>
            <a:pPr marL="625475" indent="-446088" eaLnBrk="0" hangingPunct="0">
              <a:buFont typeface="Wingdings" pitchFamily="2" charset="2"/>
              <a:buChar char="l"/>
            </a:pPr>
            <a:r>
              <a:rPr lang="en-US" altLang="zh-TW" sz="2600">
                <a:solidFill>
                  <a:srgbClr val="C00000"/>
                </a:solidFill>
                <a:latin typeface="Times New Roman" pitchFamily="18" charset="0"/>
                <a:ea typeface="華康魏碑體" pitchFamily="65" charset="-120"/>
                <a:cs typeface="Times New Roman" pitchFamily="18" charset="0"/>
              </a:rPr>
              <a:t>2012</a:t>
            </a:r>
            <a:r>
              <a:rPr lang="zh-TW" altLang="en-US" sz="2600">
                <a:solidFill>
                  <a:srgbClr val="C00000"/>
                </a:solidFill>
                <a:latin typeface="Times New Roman" pitchFamily="18" charset="0"/>
                <a:ea typeface="華康魏碑體" pitchFamily="65" charset="-120"/>
                <a:cs typeface="Times New Roman" pitchFamily="18" charset="0"/>
              </a:rPr>
              <a:t>年之前</a:t>
            </a:r>
            <a:r>
              <a:rPr lang="en-US" altLang="zh-TW" sz="2600">
                <a:solidFill>
                  <a:srgbClr val="C00000"/>
                </a:solidFill>
                <a:latin typeface="Times New Roman" pitchFamily="18" charset="0"/>
                <a:ea typeface="華康魏碑體" pitchFamily="65" charset="-120"/>
                <a:cs typeface="Times New Roman" pitchFamily="18" charset="0"/>
              </a:rPr>
              <a:t>, 10%</a:t>
            </a:r>
            <a:r>
              <a:rPr lang="zh-TW" altLang="en-US" sz="2600">
                <a:solidFill>
                  <a:srgbClr val="C00000"/>
                </a:solidFill>
                <a:latin typeface="Times New Roman" pitchFamily="18" charset="0"/>
                <a:ea typeface="華康魏碑體" pitchFamily="65" charset="-120"/>
                <a:cs typeface="Times New Roman" pitchFamily="18" charset="0"/>
              </a:rPr>
              <a:t>美國電力來自再生來源</a:t>
            </a:r>
            <a:r>
              <a:rPr lang="en-US" altLang="zh-TW" sz="2600">
                <a:solidFill>
                  <a:srgbClr val="C00000"/>
                </a:solidFill>
                <a:latin typeface="Times New Roman" pitchFamily="18" charset="0"/>
                <a:ea typeface="華康魏碑體" pitchFamily="65" charset="-120"/>
                <a:cs typeface="Times New Roman" pitchFamily="18" charset="0"/>
              </a:rPr>
              <a:t>, 2025</a:t>
            </a:r>
            <a:r>
              <a:rPr lang="zh-TW" altLang="en-US" sz="2600">
                <a:solidFill>
                  <a:srgbClr val="C00000"/>
                </a:solidFill>
                <a:latin typeface="Times New Roman" pitchFamily="18" charset="0"/>
                <a:ea typeface="華康魏碑體" pitchFamily="65" charset="-120"/>
                <a:cs typeface="Times New Roman" pitchFamily="18" charset="0"/>
              </a:rPr>
              <a:t>年之前達</a:t>
            </a:r>
            <a:r>
              <a:rPr lang="en-US" altLang="zh-TW" sz="2600">
                <a:solidFill>
                  <a:srgbClr val="C00000"/>
                </a:solidFill>
                <a:latin typeface="Times New Roman" pitchFamily="18" charset="0"/>
                <a:ea typeface="華康魏碑體" pitchFamily="65" charset="-120"/>
                <a:cs typeface="Times New Roman" pitchFamily="18" charset="0"/>
              </a:rPr>
              <a:t>25%</a:t>
            </a:r>
            <a:r>
              <a:rPr lang="zh-TW" altLang="en-US" sz="2600">
                <a:solidFill>
                  <a:srgbClr val="C00000"/>
                </a:solidFill>
                <a:latin typeface="Times New Roman" pitchFamily="18" charset="0"/>
                <a:ea typeface="華康魏碑體" pitchFamily="65" charset="-120"/>
                <a:cs typeface="Times New Roman" pitchFamily="18" charset="0"/>
              </a:rPr>
              <a:t>。</a:t>
            </a:r>
          </a:p>
          <a:p>
            <a:pPr marL="625475" indent="-446088" eaLnBrk="0" hangingPunct="0">
              <a:buFont typeface="Wingdings" pitchFamily="2" charset="2"/>
              <a:buChar char="l"/>
            </a:pPr>
            <a:r>
              <a:rPr lang="zh-TW" altLang="en-US" sz="2600">
                <a:latin typeface="Times New Roman" pitchFamily="18" charset="0"/>
                <a:ea typeface="華康魏碑體" pitchFamily="65" charset="-120"/>
                <a:cs typeface="Times New Roman" pitchFamily="18" charset="0"/>
              </a:rPr>
              <a:t>施行溫氣</a:t>
            </a:r>
            <a:r>
              <a:rPr lang="en-US" altLang="zh-TW" sz="2600">
                <a:latin typeface="Times New Roman" pitchFamily="18" charset="0"/>
                <a:ea typeface="華康魏碑體" pitchFamily="65" charset="-120"/>
                <a:cs typeface="Times New Roman" pitchFamily="18" charset="0"/>
              </a:rPr>
              <a:t>Cape-And-Trade</a:t>
            </a:r>
            <a:r>
              <a:rPr lang="zh-TW" altLang="en-US" sz="2600">
                <a:latin typeface="Times New Roman" pitchFamily="18" charset="0"/>
                <a:ea typeface="華康魏碑體" pitchFamily="65" charset="-120"/>
                <a:cs typeface="Times New Roman" pitchFamily="18" charset="0"/>
              </a:rPr>
              <a:t>，於</a:t>
            </a:r>
            <a:r>
              <a:rPr lang="en-US" altLang="zh-TW" sz="2600">
                <a:latin typeface="Times New Roman" pitchFamily="18" charset="0"/>
                <a:ea typeface="華康魏碑體" pitchFamily="65" charset="-120"/>
                <a:cs typeface="Times New Roman" pitchFamily="18" charset="0"/>
              </a:rPr>
              <a:t>2050</a:t>
            </a:r>
            <a:r>
              <a:rPr lang="zh-TW" altLang="en-US" sz="2600">
                <a:latin typeface="Times New Roman" pitchFamily="18" charset="0"/>
                <a:ea typeface="華康魏碑體" pitchFamily="65" charset="-120"/>
                <a:cs typeface="Times New Roman" pitchFamily="18" charset="0"/>
              </a:rPr>
              <a:t>年前減少溫氣排放達</a:t>
            </a:r>
            <a:r>
              <a:rPr lang="en-US" altLang="zh-TW" sz="2600">
                <a:latin typeface="Times New Roman" pitchFamily="18" charset="0"/>
                <a:ea typeface="華康魏碑體" pitchFamily="65" charset="-120"/>
                <a:cs typeface="Times New Roman" pitchFamily="18" charset="0"/>
              </a:rPr>
              <a:t>80%</a:t>
            </a:r>
            <a:r>
              <a:rPr lang="zh-TW" altLang="en-US" sz="2600">
                <a:latin typeface="Times New Roman" pitchFamily="18" charset="0"/>
                <a:ea typeface="華康魏碑體" pitchFamily="65" charset="-120"/>
                <a:cs typeface="Times New Roman" pitchFamily="18" charset="0"/>
              </a:rPr>
              <a:t>。</a:t>
            </a:r>
          </a:p>
        </p:txBody>
      </p:sp>
      <p:sp>
        <p:nvSpPr>
          <p:cNvPr id="38915" name="矩形 3"/>
          <p:cNvSpPr>
            <a:spLocks noChangeArrowheads="1"/>
          </p:cNvSpPr>
          <p:nvPr/>
        </p:nvSpPr>
        <p:spPr bwMode="auto">
          <a:xfrm>
            <a:off x="3357563" y="6224588"/>
            <a:ext cx="5357812" cy="276225"/>
          </a:xfrm>
          <a:prstGeom prst="rect">
            <a:avLst/>
          </a:prstGeom>
          <a:noFill/>
          <a:ln w="9525">
            <a:noFill/>
            <a:miter lim="800000"/>
            <a:headEnd/>
            <a:tailEnd/>
          </a:ln>
        </p:spPr>
        <p:txBody>
          <a:bodyPr>
            <a:spAutoFit/>
          </a:bodyPr>
          <a:lstStyle/>
          <a:p>
            <a:r>
              <a:rPr lang="zh-TW" altLang="en-US" sz="1200">
                <a:latin typeface="Times New Roman" pitchFamily="18" charset="0"/>
                <a:ea typeface="標楷體" pitchFamily="65" charset="-120"/>
                <a:cs typeface="Times New Roman" pitchFamily="18" charset="0"/>
              </a:rPr>
              <a:t>資料來源</a:t>
            </a:r>
            <a:r>
              <a:rPr lang="en-US" altLang="zh-TW" sz="1200">
                <a:latin typeface="Times New Roman" pitchFamily="18" charset="0"/>
                <a:ea typeface="標楷體" pitchFamily="65" charset="-120"/>
                <a:cs typeface="Times New Roman" pitchFamily="18" charset="0"/>
              </a:rPr>
              <a:t>: </a:t>
            </a:r>
            <a:r>
              <a:rPr lang="en-US" altLang="zh-TW" sz="1200" u="sng">
                <a:latin typeface="Times New Roman" pitchFamily="18" charset="0"/>
                <a:ea typeface="標楷體" pitchFamily="65" charset="-120"/>
                <a:cs typeface="Times New Roman" pitchFamily="18" charset="0"/>
                <a:hlinkClick r:id="rId2"/>
              </a:rPr>
              <a:t>http://www.barackobama.com/pdf/factsheet_energy_speech_080308.pdf</a:t>
            </a:r>
            <a:endParaRPr lang="zh-TW" altLang="en-US" sz="1200">
              <a:latin typeface="Times New Roman" pitchFamily="18" charset="0"/>
              <a:ea typeface="標楷體" pitchFamily="65" charset="-120"/>
              <a:cs typeface="Times New Roman" pitchFamily="18" charset="0"/>
            </a:endParaRPr>
          </a:p>
        </p:txBody>
      </p:sp>
      <p:sp>
        <p:nvSpPr>
          <p:cNvPr id="38916" name="投影片編號版面配置區 3"/>
          <p:cNvSpPr txBox="1">
            <a:spLocks noGrp="1"/>
          </p:cNvSpPr>
          <p:nvPr/>
        </p:nvSpPr>
        <p:spPr bwMode="auto">
          <a:xfrm>
            <a:off x="8710613" y="6492875"/>
            <a:ext cx="433387" cy="365125"/>
          </a:xfrm>
          <a:prstGeom prst="rect">
            <a:avLst/>
          </a:prstGeom>
          <a:noFill/>
          <a:ln w="9525">
            <a:noFill/>
            <a:miter lim="800000"/>
            <a:headEnd/>
            <a:tailEnd/>
          </a:ln>
        </p:spPr>
        <p:txBody>
          <a:bodyPr/>
          <a:lstStyle/>
          <a:p>
            <a:pPr algn="r"/>
            <a:fld id="{891A833E-557A-4A83-BCD6-563F29B1C166}" type="slidenum">
              <a:rPr kumimoji="0" lang="zh-TW" altLang="en-US">
                <a:latin typeface="Calibri" pitchFamily="34" charset="0"/>
              </a:rPr>
              <a:pPr algn="r"/>
              <a:t>16</a:t>
            </a:fld>
            <a:endParaRPr kumimoji="0" lang="en-US" altLang="zh-TW">
              <a:latin typeface="Calibri" pitchFamily="34"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標題 1"/>
          <p:cNvSpPr>
            <a:spLocks noGrp="1"/>
          </p:cNvSpPr>
          <p:nvPr>
            <p:ph type="title" idx="4294967295"/>
          </p:nvPr>
        </p:nvSpPr>
        <p:spPr/>
        <p:txBody>
          <a:bodyPr/>
          <a:lstStyle/>
          <a:p>
            <a:r>
              <a:rPr lang="zh-TW" altLang="en-US" smtClean="0"/>
              <a:t>哥本哈根協定摘要</a:t>
            </a:r>
            <a:r>
              <a:rPr lang="en-US" altLang="zh-TW" sz="3600" smtClean="0"/>
              <a:t>(2009</a:t>
            </a:r>
            <a:r>
              <a:rPr lang="zh-TW" altLang="en-US" sz="3600" smtClean="0"/>
              <a:t>年</a:t>
            </a:r>
            <a:r>
              <a:rPr lang="en-US" altLang="zh-TW" sz="3600" smtClean="0"/>
              <a:t>12</a:t>
            </a:r>
            <a:r>
              <a:rPr lang="zh-TW" altLang="en-US" sz="3600" smtClean="0"/>
              <a:t>月</a:t>
            </a:r>
            <a:r>
              <a:rPr lang="en-US" altLang="zh-TW" sz="3600" smtClean="0"/>
              <a:t>)</a:t>
            </a:r>
          </a:p>
        </p:txBody>
      </p:sp>
      <p:sp>
        <p:nvSpPr>
          <p:cNvPr id="43010" name="內容版面配置區 2"/>
          <p:cNvSpPr>
            <a:spLocks noGrp="1"/>
          </p:cNvSpPr>
          <p:nvPr>
            <p:ph idx="4294967295"/>
          </p:nvPr>
        </p:nvSpPr>
        <p:spPr>
          <a:xfrm>
            <a:off x="457200" y="1357313"/>
            <a:ext cx="8229600" cy="4768850"/>
          </a:xfrm>
        </p:spPr>
        <p:txBody>
          <a:bodyPr/>
          <a:lstStyle/>
          <a:p>
            <a:pPr>
              <a:lnSpc>
                <a:spcPct val="80000"/>
              </a:lnSpc>
            </a:pPr>
            <a:r>
              <a:rPr lang="zh-TW" altLang="en-US" sz="4000" dirty="0" smtClean="0"/>
              <a:t>哥本哈根協定是哥本哈根會議的結論，</a:t>
            </a:r>
            <a:r>
              <a:rPr lang="zh-TW" altLang="en-US" sz="4000" dirty="0" smtClean="0">
                <a:solidFill>
                  <a:srgbClr val="FF5050"/>
                </a:solidFill>
              </a:rPr>
              <a:t>不具法律約束力</a:t>
            </a:r>
            <a:r>
              <a:rPr lang="zh-TW" altLang="en-US" sz="4000" dirty="0" smtClean="0"/>
              <a:t>。</a:t>
            </a:r>
            <a:endParaRPr lang="en-US" altLang="zh-TW" sz="4000" dirty="0" smtClean="0"/>
          </a:p>
          <a:p>
            <a:pPr>
              <a:lnSpc>
                <a:spcPct val="80000"/>
              </a:lnSpc>
            </a:pPr>
            <a:r>
              <a:rPr lang="zh-TW" altLang="zh-TW" sz="4000" dirty="0" smtClean="0"/>
              <a:t>從科學的角度來看，</a:t>
            </a:r>
            <a:r>
              <a:rPr lang="zh-TW" altLang="zh-TW" sz="4000" dirty="0" smtClean="0">
                <a:solidFill>
                  <a:srgbClr val="FF5050"/>
                </a:solidFill>
              </a:rPr>
              <a:t>全球升溫應該控制在</a:t>
            </a:r>
            <a:r>
              <a:rPr lang="zh-TW" altLang="en-US" sz="4000" dirty="0" smtClean="0">
                <a:solidFill>
                  <a:srgbClr val="FF5050"/>
                </a:solidFill>
              </a:rPr>
              <a:t>2</a:t>
            </a:r>
            <a:r>
              <a:rPr lang="en-US" altLang="zh-TW" sz="4000" baseline="30000" dirty="0" smtClean="0">
                <a:solidFill>
                  <a:srgbClr val="FF5050"/>
                </a:solidFill>
              </a:rPr>
              <a:t>o </a:t>
            </a:r>
            <a:r>
              <a:rPr lang="en-US" altLang="zh-TW" sz="4000" dirty="0" smtClean="0">
                <a:solidFill>
                  <a:srgbClr val="FF5050"/>
                </a:solidFill>
              </a:rPr>
              <a:t>C</a:t>
            </a:r>
            <a:r>
              <a:rPr lang="zh-TW" altLang="zh-TW" sz="4000" dirty="0" smtClean="0">
                <a:solidFill>
                  <a:srgbClr val="FF5050"/>
                </a:solidFill>
              </a:rPr>
              <a:t>以內</a:t>
            </a:r>
            <a:r>
              <a:rPr lang="zh-TW" altLang="zh-TW" sz="4000" dirty="0" smtClean="0"/>
              <a:t>，我們必需本著公平及永續發展的立場，促成長期對抗氣候變遷的合作。</a:t>
            </a:r>
            <a:endParaRPr lang="en-US" altLang="zh-TW" sz="4000" dirty="0" smtClean="0"/>
          </a:p>
          <a:p>
            <a:pPr>
              <a:lnSpc>
                <a:spcPct val="80000"/>
              </a:lnSpc>
            </a:pPr>
            <a:r>
              <a:rPr lang="en-US" altLang="zh-TW" sz="4000" dirty="0" smtClean="0"/>
              <a:t> </a:t>
            </a:r>
            <a:endParaRPr lang="zh-TW" altLang="en-US" sz="4000"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標題 1"/>
          <p:cNvSpPr>
            <a:spLocks noGrp="1"/>
          </p:cNvSpPr>
          <p:nvPr>
            <p:ph type="title" idx="4294967295"/>
          </p:nvPr>
        </p:nvSpPr>
        <p:spPr/>
        <p:txBody>
          <a:bodyPr/>
          <a:lstStyle/>
          <a:p>
            <a:r>
              <a:rPr lang="zh-TW" altLang="en-US" smtClean="0"/>
              <a:t>哥本哈根會議的劃時代的意義</a:t>
            </a:r>
          </a:p>
        </p:txBody>
      </p:sp>
      <p:sp>
        <p:nvSpPr>
          <p:cNvPr id="44034" name="內容版面配置區 2"/>
          <p:cNvSpPr>
            <a:spLocks noGrp="1"/>
          </p:cNvSpPr>
          <p:nvPr>
            <p:ph idx="4294967295"/>
          </p:nvPr>
        </p:nvSpPr>
        <p:spPr/>
        <p:txBody>
          <a:bodyPr/>
          <a:lstStyle/>
          <a:p>
            <a:r>
              <a:rPr lang="zh-TW" altLang="en-US" smtClean="0"/>
              <a:t>氣候峰會的參與者由各國環境部長升級為國家元首和政府首腦。</a:t>
            </a:r>
            <a:endParaRPr lang="en-US" altLang="zh-TW" smtClean="0"/>
          </a:p>
          <a:p>
            <a:r>
              <a:rPr lang="zh-TW" altLang="en-US" smtClean="0"/>
              <a:t>哥本哈根協定反映了政治共識，將促成長期對抗氣候變遷的合作。</a:t>
            </a:r>
            <a:endParaRPr lang="en-US" altLang="zh-TW" smtClean="0"/>
          </a:p>
          <a:p>
            <a:r>
              <a:rPr lang="zh-TW" altLang="en-US" smtClean="0"/>
              <a:t>藉由談判機制，幾乎完成一套接近完整的「迅速應付氣候變遷的行動方案」。</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文字方塊 1"/>
          <p:cNvSpPr txBox="1">
            <a:spLocks noChangeArrowheads="1"/>
          </p:cNvSpPr>
          <p:nvPr/>
        </p:nvSpPr>
        <p:spPr bwMode="auto">
          <a:xfrm>
            <a:off x="0" y="500063"/>
            <a:ext cx="9144000" cy="769937"/>
          </a:xfrm>
          <a:prstGeom prst="rect">
            <a:avLst/>
          </a:prstGeom>
          <a:noFill/>
          <a:ln w="9525">
            <a:noFill/>
            <a:miter lim="800000"/>
            <a:headEnd/>
            <a:tailEnd/>
          </a:ln>
        </p:spPr>
        <p:txBody>
          <a:bodyPr>
            <a:spAutoFit/>
          </a:bodyPr>
          <a:lstStyle/>
          <a:p>
            <a:pPr algn="ctr"/>
            <a:r>
              <a:rPr lang="zh-TW" altLang="en-US" sz="4400" b="1">
                <a:latin typeface="Times New Roman" pitchFamily="18" charset="0"/>
                <a:ea typeface="華康隸書體W5" pitchFamily="65" charset="-120"/>
                <a:cs typeface="Times New Roman" pitchFamily="18" charset="0"/>
              </a:rPr>
              <a:t>政府能源政策</a:t>
            </a:r>
          </a:p>
        </p:txBody>
      </p:sp>
      <p:sp>
        <p:nvSpPr>
          <p:cNvPr id="4" name="文字方塊 3"/>
          <p:cNvSpPr txBox="1"/>
          <p:nvPr/>
        </p:nvSpPr>
        <p:spPr>
          <a:xfrm>
            <a:off x="1143000" y="1357313"/>
            <a:ext cx="5351463" cy="461962"/>
          </a:xfrm>
          <a:prstGeom prst="rect">
            <a:avLst/>
          </a:prstGeom>
          <a:noFill/>
        </p:spPr>
        <p:txBody>
          <a:bodyPr wrap="none">
            <a:spAutoFit/>
          </a:bodyPr>
          <a:lstStyle/>
          <a:p>
            <a:pPr>
              <a:defRPr/>
            </a:pPr>
            <a:r>
              <a:rPr lang="zh-TW" altLang="en-US" sz="2400" b="1" dirty="0">
                <a:solidFill>
                  <a:schemeClr val="tx2"/>
                </a:solidFill>
                <a:latin typeface="+mj-lt"/>
                <a:ea typeface="華康魏碑體" pitchFamily="65" charset="-120"/>
              </a:rPr>
              <a:t>行政院於</a:t>
            </a:r>
            <a:r>
              <a:rPr lang="en-US" altLang="zh-TW" sz="2400" b="1" dirty="0">
                <a:solidFill>
                  <a:schemeClr val="tx2"/>
                </a:solidFill>
                <a:latin typeface="+mj-lt"/>
                <a:ea typeface="華康魏碑體" pitchFamily="65" charset="-120"/>
              </a:rPr>
              <a:t>2008</a:t>
            </a:r>
            <a:r>
              <a:rPr lang="zh-TW" altLang="en-US" sz="2400" b="1" dirty="0">
                <a:solidFill>
                  <a:schemeClr val="tx2"/>
                </a:solidFill>
                <a:latin typeface="+mj-lt"/>
                <a:ea typeface="華康魏碑體" pitchFamily="65" charset="-120"/>
              </a:rPr>
              <a:t>年</a:t>
            </a:r>
            <a:r>
              <a:rPr lang="en-US" altLang="zh-TW" sz="2400" b="1" dirty="0">
                <a:solidFill>
                  <a:schemeClr val="tx2"/>
                </a:solidFill>
                <a:latin typeface="+mj-lt"/>
                <a:ea typeface="華康魏碑體" pitchFamily="65" charset="-120"/>
              </a:rPr>
              <a:t>6</a:t>
            </a:r>
            <a:r>
              <a:rPr lang="zh-TW" altLang="en-US" sz="2400" b="1" dirty="0">
                <a:solidFill>
                  <a:schemeClr val="tx2"/>
                </a:solidFill>
                <a:latin typeface="+mj-lt"/>
                <a:ea typeface="華康魏碑體" pitchFamily="65" charset="-120"/>
              </a:rPr>
              <a:t>月提出三項能源政策</a:t>
            </a:r>
          </a:p>
        </p:txBody>
      </p:sp>
      <p:sp>
        <p:nvSpPr>
          <p:cNvPr id="40963" name="文字方塊 4"/>
          <p:cNvSpPr txBox="1">
            <a:spLocks noChangeArrowheads="1"/>
          </p:cNvSpPr>
          <p:nvPr/>
        </p:nvSpPr>
        <p:spPr bwMode="auto">
          <a:xfrm>
            <a:off x="1428750" y="2000250"/>
            <a:ext cx="5857875" cy="4108450"/>
          </a:xfrm>
          <a:prstGeom prst="rect">
            <a:avLst/>
          </a:prstGeom>
          <a:noFill/>
          <a:ln w="9525">
            <a:noFill/>
            <a:miter lim="800000"/>
            <a:headEnd/>
            <a:tailEnd/>
          </a:ln>
        </p:spPr>
        <p:txBody>
          <a:bodyPr>
            <a:spAutoFit/>
          </a:bodyPr>
          <a:lstStyle/>
          <a:p>
            <a:r>
              <a:rPr lang="zh-TW" altLang="en-US" sz="2400" b="1">
                <a:solidFill>
                  <a:srgbClr val="00B050"/>
                </a:solidFill>
                <a:latin typeface="Times New Roman" pitchFamily="18" charset="0"/>
                <a:ea typeface="華康魏碑體" pitchFamily="65" charset="-120"/>
                <a:cs typeface="Times New Roman" pitchFamily="18" charset="0"/>
              </a:rPr>
              <a:t>減碳政策：</a:t>
            </a:r>
            <a:r>
              <a:rPr lang="en-US" altLang="zh-TW" sz="2400">
                <a:latin typeface="Times New Roman" pitchFamily="18" charset="0"/>
                <a:ea typeface="華康魏碑體" pitchFamily="65" charset="-120"/>
                <a:cs typeface="Times New Roman" pitchFamily="18" charset="0"/>
              </a:rPr>
              <a:t>CO</a:t>
            </a:r>
            <a:r>
              <a:rPr lang="en-US" altLang="zh-TW" sz="2400" baseline="-25000">
                <a:latin typeface="Times New Roman" pitchFamily="18" charset="0"/>
                <a:ea typeface="華康魏碑體" pitchFamily="65" charset="-120"/>
                <a:cs typeface="Times New Roman" pitchFamily="18" charset="0"/>
              </a:rPr>
              <a:t>2</a:t>
            </a:r>
            <a:r>
              <a:rPr lang="zh-TW" altLang="en-US" sz="2400">
                <a:latin typeface="Times New Roman" pitchFamily="18" charset="0"/>
                <a:ea typeface="華康魏碑體" pitchFamily="65" charset="-120"/>
                <a:cs typeface="Times New Roman" pitchFamily="18" charset="0"/>
              </a:rPr>
              <a:t>排放量</a:t>
            </a:r>
            <a:endParaRPr lang="en-US" altLang="zh-TW" sz="2400">
              <a:latin typeface="Times New Roman" pitchFamily="18" charset="0"/>
              <a:ea typeface="華康魏碑體" pitchFamily="65" charset="-120"/>
              <a:cs typeface="Times New Roman" pitchFamily="18" charset="0"/>
            </a:endParaRPr>
          </a:p>
          <a:p>
            <a:pPr>
              <a:buFont typeface="Wingdings" pitchFamily="2" charset="2"/>
              <a:buChar char="l"/>
            </a:pPr>
            <a:r>
              <a:rPr lang="zh-TW" altLang="en-US" sz="2400">
                <a:latin typeface="Times New Roman" pitchFamily="18" charset="0"/>
                <a:ea typeface="華康魏碑體" pitchFamily="65" charset="-120"/>
                <a:cs typeface="Times New Roman" pitchFamily="18" charset="0"/>
              </a:rPr>
              <a:t>在</a:t>
            </a:r>
            <a:r>
              <a:rPr lang="en-US" altLang="zh-TW" sz="2400">
                <a:latin typeface="Times New Roman" pitchFamily="18" charset="0"/>
                <a:ea typeface="華康魏碑體" pitchFamily="65" charset="-120"/>
                <a:cs typeface="Times New Roman" pitchFamily="18" charset="0"/>
              </a:rPr>
              <a:t>2016-2020</a:t>
            </a:r>
            <a:r>
              <a:rPr lang="zh-TW" altLang="en-US" sz="2400">
                <a:latin typeface="Times New Roman" pitchFamily="18" charset="0"/>
                <a:ea typeface="華康魏碑體" pitchFamily="65" charset="-120"/>
                <a:cs typeface="Times New Roman" pitchFamily="18" charset="0"/>
              </a:rPr>
              <a:t>年間將降至</a:t>
            </a:r>
            <a:r>
              <a:rPr lang="en-US" altLang="zh-TW" sz="2400">
                <a:latin typeface="Times New Roman" pitchFamily="18" charset="0"/>
                <a:ea typeface="華康魏碑體" pitchFamily="65" charset="-120"/>
                <a:cs typeface="Times New Roman" pitchFamily="18" charset="0"/>
              </a:rPr>
              <a:t>2005</a:t>
            </a:r>
            <a:r>
              <a:rPr lang="zh-TW" altLang="en-US" sz="2400">
                <a:latin typeface="Times New Roman" pitchFamily="18" charset="0"/>
                <a:ea typeface="華康魏碑體" pitchFamily="65" charset="-120"/>
                <a:cs typeface="Times New Roman" pitchFamily="18" charset="0"/>
              </a:rPr>
              <a:t>年的水準</a:t>
            </a:r>
            <a:endParaRPr lang="en-US" altLang="zh-TW" sz="2400">
              <a:latin typeface="Times New Roman" pitchFamily="18" charset="0"/>
              <a:ea typeface="華康魏碑體" pitchFamily="65" charset="-120"/>
              <a:cs typeface="Times New Roman" pitchFamily="18" charset="0"/>
            </a:endParaRPr>
          </a:p>
          <a:p>
            <a:pPr>
              <a:buFont typeface="Wingdings" pitchFamily="2" charset="2"/>
              <a:buChar char="l"/>
            </a:pPr>
            <a:r>
              <a:rPr lang="zh-TW" altLang="en-US" sz="2400">
                <a:latin typeface="Times New Roman" pitchFamily="18" charset="0"/>
                <a:ea typeface="華康魏碑體" pitchFamily="65" charset="-120"/>
                <a:cs typeface="Times New Roman" pitchFamily="18" charset="0"/>
              </a:rPr>
              <a:t>在</a:t>
            </a:r>
            <a:r>
              <a:rPr lang="en-US" altLang="zh-TW" sz="2400">
                <a:latin typeface="Times New Roman" pitchFamily="18" charset="0"/>
                <a:ea typeface="華康魏碑體" pitchFamily="65" charset="-120"/>
                <a:cs typeface="Times New Roman" pitchFamily="18" charset="0"/>
              </a:rPr>
              <a:t>2025</a:t>
            </a:r>
            <a:r>
              <a:rPr lang="zh-TW" altLang="en-US" sz="2400">
                <a:latin typeface="Times New Roman" pitchFamily="18" charset="0"/>
                <a:ea typeface="華康魏碑體" pitchFamily="65" charset="-120"/>
                <a:cs typeface="Times New Roman" pitchFamily="18" charset="0"/>
              </a:rPr>
              <a:t>年降至</a:t>
            </a:r>
            <a:r>
              <a:rPr lang="en-US" altLang="zh-TW" sz="2400">
                <a:latin typeface="Times New Roman" pitchFamily="18" charset="0"/>
                <a:ea typeface="華康魏碑體" pitchFamily="65" charset="-120"/>
                <a:cs typeface="Times New Roman" pitchFamily="18" charset="0"/>
              </a:rPr>
              <a:t>2000</a:t>
            </a:r>
            <a:r>
              <a:rPr lang="zh-TW" altLang="en-US" sz="2400">
                <a:latin typeface="Times New Roman" pitchFamily="18" charset="0"/>
                <a:ea typeface="華康魏碑體" pitchFamily="65" charset="-120"/>
                <a:cs typeface="Times New Roman" pitchFamily="18" charset="0"/>
              </a:rPr>
              <a:t>年的水準</a:t>
            </a:r>
            <a:endParaRPr lang="en-US" altLang="zh-TW" sz="2400">
              <a:latin typeface="Times New Roman" pitchFamily="18" charset="0"/>
              <a:ea typeface="華康魏碑體" pitchFamily="65" charset="-120"/>
              <a:cs typeface="Times New Roman" pitchFamily="18" charset="0"/>
            </a:endParaRPr>
          </a:p>
          <a:p>
            <a:pPr>
              <a:buFont typeface="Wingdings" pitchFamily="2" charset="2"/>
              <a:buChar char="l"/>
            </a:pPr>
            <a:r>
              <a:rPr lang="zh-TW" altLang="en-US" sz="2400">
                <a:latin typeface="Times New Roman" pitchFamily="18" charset="0"/>
                <a:ea typeface="華康魏碑體" pitchFamily="65" charset="-120"/>
                <a:cs typeface="Times New Roman" pitchFamily="18" charset="0"/>
              </a:rPr>
              <a:t>在</a:t>
            </a:r>
            <a:r>
              <a:rPr lang="en-US" altLang="zh-TW" sz="2400">
                <a:latin typeface="Times New Roman" pitchFamily="18" charset="0"/>
                <a:ea typeface="華康魏碑體" pitchFamily="65" charset="-120"/>
                <a:cs typeface="Times New Roman" pitchFamily="18" charset="0"/>
              </a:rPr>
              <a:t>2050</a:t>
            </a:r>
            <a:r>
              <a:rPr lang="zh-TW" altLang="en-US" sz="2400">
                <a:latin typeface="Times New Roman" pitchFamily="18" charset="0"/>
                <a:ea typeface="華康魏碑體" pitchFamily="65" charset="-120"/>
                <a:cs typeface="Times New Roman" pitchFamily="18" charset="0"/>
              </a:rPr>
              <a:t>年則降至</a:t>
            </a:r>
            <a:r>
              <a:rPr lang="en-US" altLang="zh-TW" sz="2400">
                <a:latin typeface="Times New Roman" pitchFamily="18" charset="0"/>
                <a:ea typeface="華康魏碑體" pitchFamily="65" charset="-120"/>
                <a:cs typeface="Times New Roman" pitchFamily="18" charset="0"/>
              </a:rPr>
              <a:t>2000</a:t>
            </a:r>
            <a:r>
              <a:rPr lang="zh-TW" altLang="en-US" sz="2400">
                <a:latin typeface="Times New Roman" pitchFamily="18" charset="0"/>
                <a:ea typeface="華康魏碑體" pitchFamily="65" charset="-120"/>
                <a:cs typeface="Times New Roman" pitchFamily="18" charset="0"/>
              </a:rPr>
              <a:t>年的</a:t>
            </a:r>
            <a:r>
              <a:rPr lang="en-US" altLang="zh-TW" sz="2400">
                <a:latin typeface="Times New Roman" pitchFamily="18" charset="0"/>
                <a:ea typeface="華康魏碑體" pitchFamily="65" charset="-120"/>
                <a:cs typeface="Times New Roman" pitchFamily="18" charset="0"/>
              </a:rPr>
              <a:t>50%</a:t>
            </a:r>
          </a:p>
          <a:p>
            <a:pPr algn="r"/>
            <a:r>
              <a:rPr lang="zh-TW" altLang="en-US" sz="2400" b="1">
                <a:solidFill>
                  <a:srgbClr val="C00000"/>
                </a:solidFill>
                <a:latin typeface="Times New Roman" pitchFamily="18" charset="0"/>
                <a:ea typeface="華康魏碑體" pitchFamily="65" charset="-120"/>
                <a:cs typeface="Times New Roman" pitchFamily="18" charset="0"/>
              </a:rPr>
              <a:t>＊需有積極的政策與技術突破</a:t>
            </a:r>
            <a:endParaRPr lang="en-US" altLang="zh-TW" sz="2400" b="1">
              <a:solidFill>
                <a:srgbClr val="C00000"/>
              </a:solidFill>
              <a:latin typeface="Times New Roman" pitchFamily="18" charset="0"/>
              <a:ea typeface="華康魏碑體" pitchFamily="65" charset="-120"/>
              <a:cs typeface="Times New Roman" pitchFamily="18" charset="0"/>
            </a:endParaRPr>
          </a:p>
          <a:p>
            <a:r>
              <a:rPr lang="zh-TW" altLang="en-US" sz="2400" b="1">
                <a:solidFill>
                  <a:srgbClr val="00B050"/>
                </a:solidFill>
                <a:latin typeface="Times New Roman" pitchFamily="18" charset="0"/>
                <a:ea typeface="華康魏碑體" pitchFamily="65" charset="-120"/>
                <a:cs typeface="Times New Roman" pitchFamily="18" charset="0"/>
              </a:rPr>
              <a:t>能源結構政策：</a:t>
            </a:r>
            <a:endParaRPr lang="en-US" altLang="zh-TW" sz="2400" b="1">
              <a:solidFill>
                <a:srgbClr val="00B050"/>
              </a:solidFill>
              <a:latin typeface="Times New Roman" pitchFamily="18" charset="0"/>
              <a:ea typeface="華康魏碑體" pitchFamily="65" charset="-120"/>
              <a:cs typeface="Times New Roman" pitchFamily="18" charset="0"/>
            </a:endParaRPr>
          </a:p>
          <a:p>
            <a:pPr>
              <a:buFont typeface="Wingdings" pitchFamily="2" charset="2"/>
              <a:buChar char="l"/>
            </a:pPr>
            <a:r>
              <a:rPr lang="en-US" altLang="zh-TW" sz="2400">
                <a:latin typeface="Times New Roman" pitchFamily="18" charset="0"/>
                <a:ea typeface="華康魏碑體" pitchFamily="65" charset="-120"/>
                <a:cs typeface="Times New Roman" pitchFamily="18" charset="0"/>
              </a:rPr>
              <a:t>2025</a:t>
            </a:r>
            <a:r>
              <a:rPr lang="zh-TW" altLang="en-US" sz="2400">
                <a:latin typeface="Times New Roman" pitchFamily="18" charset="0"/>
                <a:ea typeface="華康魏碑體" pitchFamily="65" charset="-120"/>
                <a:cs typeface="Times New Roman" pitchFamily="18" charset="0"/>
              </a:rPr>
              <a:t>年全國低碳能源佔比超過</a:t>
            </a:r>
            <a:r>
              <a:rPr lang="en-US" altLang="zh-TW" sz="2400">
                <a:latin typeface="Times New Roman" pitchFamily="18" charset="0"/>
                <a:ea typeface="華康魏碑體" pitchFamily="65" charset="-120"/>
                <a:cs typeface="Times New Roman" pitchFamily="18" charset="0"/>
              </a:rPr>
              <a:t>55%</a:t>
            </a:r>
          </a:p>
          <a:p>
            <a:pPr algn="r"/>
            <a:r>
              <a:rPr lang="zh-TW" altLang="en-US" sz="2400" b="1">
                <a:solidFill>
                  <a:srgbClr val="C00000"/>
                </a:solidFill>
                <a:latin typeface="Times New Roman" pitchFamily="18" charset="0"/>
                <a:ea typeface="華康魏碑體" pitchFamily="65" charset="-120"/>
                <a:cs typeface="Times New Roman" pitchFamily="18" charset="0"/>
              </a:rPr>
              <a:t>＊需增加再生能源佔比</a:t>
            </a:r>
            <a:endParaRPr lang="en-US" altLang="zh-TW" sz="2400" b="1">
              <a:solidFill>
                <a:srgbClr val="C00000"/>
              </a:solidFill>
              <a:latin typeface="Times New Roman" pitchFamily="18" charset="0"/>
              <a:ea typeface="華康魏碑體" pitchFamily="65" charset="-120"/>
              <a:cs typeface="Times New Roman" pitchFamily="18" charset="0"/>
            </a:endParaRPr>
          </a:p>
          <a:p>
            <a:r>
              <a:rPr lang="zh-TW" altLang="en-US" sz="2400" b="1">
                <a:solidFill>
                  <a:srgbClr val="00B050"/>
                </a:solidFill>
                <a:latin typeface="Times New Roman" pitchFamily="18" charset="0"/>
                <a:ea typeface="華康魏碑體" pitchFamily="65" charset="-120"/>
                <a:cs typeface="Times New Roman" pitchFamily="18" charset="0"/>
              </a:rPr>
              <a:t>節能政策：</a:t>
            </a:r>
            <a:endParaRPr lang="en-US" altLang="zh-TW" sz="2400" b="1">
              <a:solidFill>
                <a:srgbClr val="00B050"/>
              </a:solidFill>
              <a:latin typeface="Times New Roman" pitchFamily="18" charset="0"/>
              <a:ea typeface="華康魏碑體" pitchFamily="65" charset="-120"/>
              <a:cs typeface="Times New Roman" pitchFamily="18" charset="0"/>
            </a:endParaRPr>
          </a:p>
          <a:p>
            <a:pPr>
              <a:buFont typeface="Wingdings" pitchFamily="2" charset="2"/>
              <a:buChar char="l"/>
            </a:pPr>
            <a:r>
              <a:rPr lang="en-US" altLang="zh-TW" sz="2400">
                <a:latin typeface="Times New Roman" pitchFamily="18" charset="0"/>
                <a:ea typeface="華康魏碑體" pitchFamily="65" charset="-120"/>
                <a:cs typeface="Times New Roman" pitchFamily="18" charset="0"/>
              </a:rPr>
              <a:t>2009-2016</a:t>
            </a:r>
            <a:r>
              <a:rPr lang="zh-TW" altLang="en-US" sz="2400">
                <a:latin typeface="Times New Roman" pitchFamily="18" charset="0"/>
                <a:ea typeface="華康魏碑體" pitchFamily="65" charset="-120"/>
                <a:cs typeface="Times New Roman" pitchFamily="18" charset="0"/>
              </a:rPr>
              <a:t>年之八年間，每年節能</a:t>
            </a:r>
            <a:r>
              <a:rPr lang="en-US" altLang="zh-TW" sz="2400">
                <a:latin typeface="Times New Roman" pitchFamily="18" charset="0"/>
                <a:ea typeface="華康魏碑體" pitchFamily="65" charset="-120"/>
                <a:cs typeface="Times New Roman" pitchFamily="18" charset="0"/>
              </a:rPr>
              <a:t>2%</a:t>
            </a:r>
          </a:p>
          <a:p>
            <a:pPr algn="r"/>
            <a:r>
              <a:rPr lang="zh-TW" altLang="en-US" sz="2400" b="1">
                <a:solidFill>
                  <a:srgbClr val="C00000"/>
                </a:solidFill>
                <a:latin typeface="Times New Roman" pitchFamily="18" charset="0"/>
                <a:ea typeface="華康魏碑體" pitchFamily="65" charset="-120"/>
                <a:cs typeface="Times New Roman" pitchFamily="18" charset="0"/>
              </a:rPr>
              <a:t>＊需有效的能源政策</a:t>
            </a:r>
            <a:endParaRPr lang="zh-TW" altLang="en-US" sz="2400">
              <a:ea typeface="華康魏碑體" pitchFamily="65" charset="-120"/>
              <a:cs typeface="Times New Roman" pitchFamily="18" charset="0"/>
            </a:endParaRPr>
          </a:p>
        </p:txBody>
      </p:sp>
      <p:sp>
        <p:nvSpPr>
          <p:cNvPr id="40964" name="投影片編號版面配置區 3"/>
          <p:cNvSpPr txBox="1">
            <a:spLocks noGrp="1"/>
          </p:cNvSpPr>
          <p:nvPr/>
        </p:nvSpPr>
        <p:spPr bwMode="auto">
          <a:xfrm>
            <a:off x="8710613" y="6492875"/>
            <a:ext cx="433387" cy="365125"/>
          </a:xfrm>
          <a:prstGeom prst="rect">
            <a:avLst/>
          </a:prstGeom>
          <a:noFill/>
          <a:ln w="9525">
            <a:noFill/>
            <a:miter lim="800000"/>
            <a:headEnd/>
            <a:tailEnd/>
          </a:ln>
        </p:spPr>
        <p:txBody>
          <a:bodyPr/>
          <a:lstStyle/>
          <a:p>
            <a:pPr algn="r"/>
            <a:fld id="{C9C9CBB9-C5E2-49EA-A114-B6EFBB747FF5}" type="slidenum">
              <a:rPr kumimoji="0" lang="zh-TW" altLang="en-US">
                <a:latin typeface="Calibri" pitchFamily="34" charset="0"/>
              </a:rPr>
              <a:pPr algn="r"/>
              <a:t>19</a:t>
            </a:fld>
            <a:endParaRPr kumimoji="0" lang="en-US" altLang="zh-TW">
              <a:latin typeface="Calibri" pitchFamily="34"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標題 1"/>
          <p:cNvSpPr>
            <a:spLocks noGrp="1"/>
          </p:cNvSpPr>
          <p:nvPr>
            <p:ph type="title"/>
          </p:nvPr>
        </p:nvSpPr>
        <p:spPr>
          <a:xfrm>
            <a:off x="428625" y="714375"/>
            <a:ext cx="8183563" cy="1050925"/>
          </a:xfrm>
        </p:spPr>
        <p:txBody>
          <a:bodyPr>
            <a:normAutofit fontScale="90000"/>
          </a:bodyPr>
          <a:lstStyle/>
          <a:p>
            <a:pPr eaLnBrk="1" hangingPunct="1">
              <a:defRPr/>
            </a:pPr>
            <a:r>
              <a:rPr lang="zh-TW" altLang="en-US" sz="6600" b="1" dirty="0" smtClean="0">
                <a:solidFill>
                  <a:srgbClr val="002060"/>
                </a:solidFill>
                <a:latin typeface="華康隸書體W5" pitchFamily="65" charset="-120"/>
                <a:ea typeface="華康隸書體W5" pitchFamily="65" charset="-120"/>
              </a:rPr>
              <a:t>內   容</a:t>
            </a:r>
          </a:p>
        </p:txBody>
      </p:sp>
      <p:sp>
        <p:nvSpPr>
          <p:cNvPr id="17410" name="內容版面配置區 2"/>
          <p:cNvSpPr>
            <a:spLocks noGrp="1"/>
          </p:cNvSpPr>
          <p:nvPr>
            <p:ph idx="1"/>
          </p:nvPr>
        </p:nvSpPr>
        <p:spPr>
          <a:xfrm>
            <a:off x="2071688" y="1857375"/>
            <a:ext cx="5643562" cy="2857500"/>
          </a:xfrm>
        </p:spPr>
        <p:txBody>
          <a:bodyPr/>
          <a:lstStyle/>
          <a:p>
            <a:pPr marL="0" lvl="1" indent="0" eaLnBrk="1" hangingPunct="1">
              <a:lnSpc>
                <a:spcPct val="80000"/>
              </a:lnSpc>
              <a:buNone/>
            </a:pPr>
            <a:r>
              <a:rPr lang="zh-TW" altLang="en-US" sz="3700" b="1" dirty="0" smtClean="0">
                <a:solidFill>
                  <a:srgbClr val="002060"/>
                </a:solidFill>
                <a:latin typeface="華康隸書體W5" pitchFamily="65" charset="-120"/>
                <a:ea typeface="華康隸書體W5" pitchFamily="65" charset="-120"/>
              </a:rPr>
              <a:t> </a:t>
            </a:r>
            <a:endParaRPr lang="en-US" altLang="zh-TW" sz="3700" b="1" dirty="0" smtClean="0">
              <a:solidFill>
                <a:srgbClr val="002060"/>
              </a:solidFill>
              <a:latin typeface="華康隸書體W5" pitchFamily="65" charset="-120"/>
              <a:ea typeface="華康隸書體W5" pitchFamily="65" charset="-120"/>
            </a:endParaRPr>
          </a:p>
          <a:p>
            <a:pPr marL="342900" lvl="1" indent="-342900" eaLnBrk="1" hangingPunct="1">
              <a:lnSpc>
                <a:spcPct val="80000"/>
              </a:lnSpc>
              <a:buFont typeface="Arial" charset="0"/>
              <a:buChar char="•"/>
            </a:pPr>
            <a:r>
              <a:rPr lang="zh-TW" altLang="en-US" sz="3700" b="1" dirty="0">
                <a:solidFill>
                  <a:srgbClr val="002060"/>
                </a:solidFill>
                <a:latin typeface="華康隸書體W5" pitchFamily="65" charset="-120"/>
                <a:ea typeface="華康隸書體W5" pitchFamily="65" charset="-120"/>
              </a:rPr>
              <a:t>世界能源政策的走向</a:t>
            </a:r>
            <a:endParaRPr lang="en-US" altLang="zh-TW" sz="3700" b="1" dirty="0" smtClean="0">
              <a:solidFill>
                <a:srgbClr val="002060"/>
              </a:solidFill>
              <a:latin typeface="華康隸書體W5" pitchFamily="65" charset="-120"/>
              <a:ea typeface="華康隸書體W5" pitchFamily="65" charset="-120"/>
            </a:endParaRPr>
          </a:p>
          <a:p>
            <a:pPr marL="342900" lvl="1" indent="-342900" eaLnBrk="1" hangingPunct="1">
              <a:lnSpc>
                <a:spcPct val="80000"/>
              </a:lnSpc>
              <a:buFont typeface="Arial" charset="0"/>
              <a:buChar char="•"/>
            </a:pPr>
            <a:r>
              <a:rPr lang="zh-TW" altLang="en-US" sz="3700" b="1" dirty="0" smtClean="0">
                <a:solidFill>
                  <a:srgbClr val="002060"/>
                </a:solidFill>
                <a:latin typeface="華康隸書體W5" pitchFamily="65" charset="-120"/>
                <a:ea typeface="華康隸書體W5" pitchFamily="65" charset="-120"/>
              </a:rPr>
              <a:t>臺灣的能源現況</a:t>
            </a:r>
            <a:endParaRPr lang="en-US" altLang="zh-TW" sz="3700" b="1" dirty="0" smtClean="0">
              <a:solidFill>
                <a:srgbClr val="002060"/>
              </a:solidFill>
              <a:latin typeface="華康隸書體W5" pitchFamily="65" charset="-120"/>
              <a:ea typeface="華康隸書體W5" pitchFamily="65" charset="-120"/>
            </a:endParaRPr>
          </a:p>
          <a:p>
            <a:pPr marL="342900" lvl="1" indent="-342900" eaLnBrk="1" hangingPunct="1">
              <a:lnSpc>
                <a:spcPct val="80000"/>
              </a:lnSpc>
              <a:buFont typeface="Arial" charset="0"/>
              <a:buChar char="•"/>
            </a:pPr>
            <a:r>
              <a:rPr lang="zh-TW" altLang="en-US" sz="3700" b="1" dirty="0" smtClean="0">
                <a:solidFill>
                  <a:srgbClr val="002060"/>
                </a:solidFill>
                <a:latin typeface="華康隸書體W5" pitchFamily="65" charset="-120"/>
                <a:ea typeface="華康隸書體W5" pitchFamily="65" charset="-120"/>
              </a:rPr>
              <a:t>國家能源科技計畫</a:t>
            </a:r>
          </a:p>
          <a:p>
            <a:pPr marL="342900" lvl="1" indent="-342900" eaLnBrk="1" hangingPunct="1">
              <a:lnSpc>
                <a:spcPct val="80000"/>
              </a:lnSpc>
              <a:buFont typeface="Arial" charset="0"/>
              <a:buChar char="•"/>
            </a:pPr>
            <a:r>
              <a:rPr lang="zh-TW" altLang="en-US" sz="3700" b="1" dirty="0" smtClean="0">
                <a:solidFill>
                  <a:srgbClr val="002060"/>
                </a:solidFill>
                <a:latin typeface="華康隸書體W5" pitchFamily="65" charset="-120"/>
                <a:ea typeface="華康隸書體W5" pitchFamily="65" charset="-120"/>
              </a:rPr>
              <a:t>結論</a:t>
            </a:r>
          </a:p>
        </p:txBody>
      </p:sp>
      <p:sp>
        <p:nvSpPr>
          <p:cNvPr id="3076" name="投影片編號版面配置區 4"/>
          <p:cNvSpPr>
            <a:spLocks noGrp="1"/>
          </p:cNvSpPr>
          <p:nvPr>
            <p:ph type="sldNum" sz="quarter" idx="12"/>
          </p:nvPr>
        </p:nvSpPr>
        <p:spPr>
          <a:xfrm>
            <a:off x="457200" y="6356350"/>
            <a:ext cx="2133600" cy="365125"/>
          </a:xfrm>
        </p:spPr>
        <p:txBody>
          <a:bodyPr/>
          <a:lstStyle/>
          <a:p>
            <a:pPr algn="l" fontAlgn="base">
              <a:spcBef>
                <a:spcPct val="0"/>
              </a:spcBef>
              <a:spcAft>
                <a:spcPct val="0"/>
              </a:spcAft>
              <a:defRPr/>
            </a:pPr>
            <a:fld id="{EC9ADC05-FB07-4E7E-BE06-389BA739C7D8}" type="slidenum">
              <a:rPr lang="zh-TW" altLang="en-US"/>
              <a:pPr algn="l" fontAlgn="base">
                <a:spcBef>
                  <a:spcPct val="0"/>
                </a:spcBef>
                <a:spcAft>
                  <a:spcPct val="0"/>
                </a:spcAft>
                <a:defRPr/>
              </a:pPr>
              <a:t>2</a:t>
            </a:fld>
            <a:endParaRPr lang="zh-TW"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文字方塊 1"/>
          <p:cNvSpPr txBox="1">
            <a:spLocks noChangeArrowheads="1"/>
          </p:cNvSpPr>
          <p:nvPr/>
        </p:nvSpPr>
        <p:spPr bwMode="auto">
          <a:xfrm>
            <a:off x="0" y="500063"/>
            <a:ext cx="9144000" cy="830262"/>
          </a:xfrm>
          <a:prstGeom prst="rect">
            <a:avLst/>
          </a:prstGeom>
          <a:noFill/>
          <a:ln w="9525">
            <a:noFill/>
            <a:miter lim="800000"/>
            <a:headEnd/>
            <a:tailEnd/>
          </a:ln>
        </p:spPr>
        <p:txBody>
          <a:bodyPr>
            <a:spAutoFit/>
          </a:bodyPr>
          <a:lstStyle/>
          <a:p>
            <a:pPr algn="ctr"/>
            <a:r>
              <a:rPr lang="zh-TW" altLang="en-US" sz="4800" b="1">
                <a:latin typeface="Times New Roman" pitchFamily="18" charset="0"/>
                <a:ea typeface="華康隸書體W5" pitchFamily="65" charset="-120"/>
                <a:cs typeface="Times New Roman" pitchFamily="18" charset="0"/>
              </a:rPr>
              <a:t>臺灣能源的現況</a:t>
            </a:r>
          </a:p>
        </p:txBody>
      </p:sp>
      <p:sp>
        <p:nvSpPr>
          <p:cNvPr id="46082" name="文字方塊 3"/>
          <p:cNvSpPr txBox="1">
            <a:spLocks noChangeArrowheads="1"/>
          </p:cNvSpPr>
          <p:nvPr/>
        </p:nvSpPr>
        <p:spPr bwMode="auto">
          <a:xfrm>
            <a:off x="1071563" y="1785938"/>
            <a:ext cx="3775075" cy="708025"/>
          </a:xfrm>
          <a:prstGeom prst="rect">
            <a:avLst/>
          </a:prstGeom>
          <a:noFill/>
          <a:ln w="9525">
            <a:noFill/>
            <a:miter lim="800000"/>
            <a:headEnd/>
            <a:tailEnd/>
          </a:ln>
        </p:spPr>
        <p:txBody>
          <a:bodyPr wrap="none">
            <a:spAutoFit/>
          </a:bodyPr>
          <a:lstStyle/>
          <a:p>
            <a:r>
              <a:rPr lang="zh-TW" altLang="en-US" sz="4000" b="1">
                <a:solidFill>
                  <a:schemeClr val="tx2"/>
                </a:solidFill>
                <a:latin typeface="Calibri" pitchFamily="34" charset="0"/>
                <a:ea typeface="華康魏碑體" pitchFamily="65" charset="-120"/>
              </a:rPr>
              <a:t>四項嚴重的事實</a:t>
            </a:r>
          </a:p>
        </p:txBody>
      </p:sp>
      <p:sp>
        <p:nvSpPr>
          <p:cNvPr id="46083" name="文字方塊 4"/>
          <p:cNvSpPr txBox="1">
            <a:spLocks noChangeArrowheads="1"/>
          </p:cNvSpPr>
          <p:nvPr/>
        </p:nvSpPr>
        <p:spPr bwMode="auto">
          <a:xfrm>
            <a:off x="571500" y="2714625"/>
            <a:ext cx="8001000" cy="2554288"/>
          </a:xfrm>
          <a:prstGeom prst="rect">
            <a:avLst/>
          </a:prstGeom>
          <a:noFill/>
          <a:ln w="9525">
            <a:noFill/>
            <a:miter lim="800000"/>
            <a:headEnd/>
            <a:tailEnd/>
          </a:ln>
        </p:spPr>
        <p:txBody>
          <a:bodyPr>
            <a:spAutoFit/>
          </a:bodyPr>
          <a:lstStyle/>
          <a:p>
            <a:pPr>
              <a:buFont typeface="Wingdings" pitchFamily="2" charset="2"/>
              <a:buChar char="Ø"/>
            </a:pPr>
            <a:r>
              <a:rPr lang="zh-TW" altLang="en-US" sz="2400" b="1" dirty="0">
                <a:solidFill>
                  <a:srgbClr val="00B050"/>
                </a:solidFill>
                <a:latin typeface="Times New Roman" pitchFamily="18" charset="0"/>
                <a:ea typeface="華康魏碑體" pitchFamily="65" charset="-120"/>
                <a:cs typeface="Times New Roman" pitchFamily="18" charset="0"/>
              </a:rPr>
              <a:t>   </a:t>
            </a:r>
            <a:r>
              <a:rPr lang="en-US" altLang="zh-TW" sz="3200" b="1" dirty="0">
                <a:solidFill>
                  <a:srgbClr val="00B050"/>
                </a:solidFill>
                <a:latin typeface="Times New Roman" pitchFamily="18" charset="0"/>
                <a:ea typeface="華康魏碑體" pitchFamily="65" charset="-120"/>
                <a:cs typeface="Times New Roman" pitchFamily="18" charset="0"/>
              </a:rPr>
              <a:t>99.3%</a:t>
            </a:r>
            <a:r>
              <a:rPr lang="zh-TW" altLang="en-US" sz="3200" b="1" dirty="0">
                <a:solidFill>
                  <a:srgbClr val="00B050"/>
                </a:solidFill>
                <a:latin typeface="Times New Roman" pitchFamily="18" charset="0"/>
                <a:ea typeface="華康魏碑體" pitchFamily="65" charset="-120"/>
                <a:cs typeface="Times New Roman" pitchFamily="18" charset="0"/>
              </a:rPr>
              <a:t>的能源是倚賴進口</a:t>
            </a:r>
          </a:p>
          <a:p>
            <a:pPr>
              <a:buFont typeface="Wingdings" pitchFamily="2" charset="2"/>
              <a:buChar char="Ø"/>
            </a:pPr>
            <a:r>
              <a:rPr lang="en-US" altLang="zh-TW" sz="3200" b="1" dirty="0">
                <a:solidFill>
                  <a:srgbClr val="00B050"/>
                </a:solidFill>
                <a:latin typeface="Times New Roman" pitchFamily="18" charset="0"/>
                <a:ea typeface="華康魏碑體" pitchFamily="65" charset="-120"/>
                <a:cs typeface="Times New Roman" pitchFamily="18" charset="0"/>
              </a:rPr>
              <a:t> </a:t>
            </a:r>
            <a:r>
              <a:rPr lang="zh-TW" altLang="en-US" sz="3200" b="1" dirty="0">
                <a:solidFill>
                  <a:srgbClr val="00B050"/>
                </a:solidFill>
                <a:latin typeface="Times New Roman" pitchFamily="18" charset="0"/>
                <a:ea typeface="華康魏碑體" pitchFamily="65" charset="-120"/>
                <a:cs typeface="Times New Roman" pitchFamily="18" charset="0"/>
              </a:rPr>
              <a:t>能源的供應及需求結構過去</a:t>
            </a:r>
            <a:r>
              <a:rPr lang="en-US" altLang="zh-TW" sz="3200" b="1" dirty="0">
                <a:solidFill>
                  <a:srgbClr val="00B050"/>
                </a:solidFill>
                <a:latin typeface="Times New Roman" pitchFamily="18" charset="0"/>
                <a:ea typeface="華康魏碑體" pitchFamily="65" charset="-120"/>
                <a:cs typeface="Times New Roman" pitchFamily="18" charset="0"/>
              </a:rPr>
              <a:t>20</a:t>
            </a:r>
            <a:r>
              <a:rPr lang="zh-TW" altLang="en-US" sz="3200" b="1" dirty="0">
                <a:solidFill>
                  <a:srgbClr val="00B050"/>
                </a:solidFill>
                <a:latin typeface="Times New Roman" pitchFamily="18" charset="0"/>
                <a:ea typeface="華康魏碑體" pitchFamily="65" charset="-120"/>
                <a:cs typeface="Times New Roman" pitchFamily="18" charset="0"/>
              </a:rPr>
              <a:t>年沒有改變</a:t>
            </a:r>
          </a:p>
          <a:p>
            <a:pPr>
              <a:buFont typeface="Wingdings" pitchFamily="2" charset="2"/>
              <a:buChar char="Ø"/>
            </a:pPr>
            <a:r>
              <a:rPr lang="en-US" altLang="zh-TW" sz="3200" b="1" dirty="0">
                <a:solidFill>
                  <a:srgbClr val="00B050"/>
                </a:solidFill>
                <a:latin typeface="Times New Roman" pitchFamily="18" charset="0"/>
                <a:ea typeface="華康魏碑體" pitchFamily="65" charset="-120"/>
                <a:cs typeface="Times New Roman" pitchFamily="18" charset="0"/>
              </a:rPr>
              <a:t> </a:t>
            </a:r>
            <a:r>
              <a:rPr lang="en-US" altLang="zh-TW" sz="3200" b="1" dirty="0">
                <a:solidFill>
                  <a:srgbClr val="00B050"/>
                </a:solidFill>
                <a:latin typeface="Cambria" pitchFamily="18" charset="0"/>
                <a:ea typeface="華康魏碑體" pitchFamily="65" charset="-120"/>
                <a:cs typeface="Times New Roman" pitchFamily="18" charset="0"/>
              </a:rPr>
              <a:t>CO</a:t>
            </a:r>
            <a:r>
              <a:rPr lang="en-US" altLang="zh-TW" sz="3200" b="1" baseline="-25000" dirty="0">
                <a:solidFill>
                  <a:srgbClr val="00B050"/>
                </a:solidFill>
                <a:latin typeface="Cambria" pitchFamily="18" charset="0"/>
                <a:ea typeface="華康魏碑體" pitchFamily="65" charset="-120"/>
                <a:cs typeface="Times New Roman" pitchFamily="18" charset="0"/>
              </a:rPr>
              <a:t>2</a:t>
            </a:r>
            <a:r>
              <a:rPr lang="zh-TW" altLang="en-US" sz="3200" b="1" dirty="0">
                <a:solidFill>
                  <a:srgbClr val="00B050"/>
                </a:solidFill>
                <a:latin typeface="Cambria" pitchFamily="18" charset="0"/>
                <a:ea typeface="華康魏碑體" pitchFamily="65" charset="-120"/>
                <a:cs typeface="Times New Roman" pitchFamily="18" charset="0"/>
              </a:rPr>
              <a:t>排放</a:t>
            </a:r>
            <a:r>
              <a:rPr lang="en-US" altLang="zh-TW" sz="3200" b="1" dirty="0" smtClean="0">
                <a:solidFill>
                  <a:srgbClr val="00B050"/>
                </a:solidFill>
                <a:latin typeface="Cambria" pitchFamily="18" charset="0"/>
                <a:ea typeface="華康魏碑體" pitchFamily="65" charset="-120"/>
                <a:cs typeface="Times New Roman" pitchFamily="18" charset="0"/>
              </a:rPr>
              <a:t>2010</a:t>
            </a:r>
            <a:r>
              <a:rPr lang="zh-TW" altLang="en-US" sz="3200" b="1" dirty="0" smtClean="0">
                <a:solidFill>
                  <a:srgbClr val="00B050"/>
                </a:solidFill>
                <a:latin typeface="Cambria" pitchFamily="18" charset="0"/>
                <a:ea typeface="華康魏碑體" pitchFamily="65" charset="-120"/>
                <a:cs typeface="Times New Roman" pitchFamily="18" charset="0"/>
              </a:rPr>
              <a:t>年</a:t>
            </a:r>
            <a:r>
              <a:rPr lang="en-US" altLang="zh-TW" sz="3200" b="1" dirty="0">
                <a:solidFill>
                  <a:srgbClr val="00B050"/>
                </a:solidFill>
                <a:latin typeface="Cambria" pitchFamily="18" charset="0"/>
                <a:ea typeface="華康魏碑體" pitchFamily="65" charset="-120"/>
                <a:cs typeface="Times New Roman" pitchFamily="18" charset="0"/>
              </a:rPr>
              <a:t>2.67</a:t>
            </a:r>
            <a:r>
              <a:rPr lang="zh-TW" altLang="en-US" sz="3200" b="1" dirty="0">
                <a:solidFill>
                  <a:srgbClr val="00B050"/>
                </a:solidFill>
                <a:latin typeface="Cambria" pitchFamily="18" charset="0"/>
                <a:ea typeface="華康魏碑體" pitchFamily="65" charset="-120"/>
                <a:cs typeface="Times New Roman" pitchFamily="18" charset="0"/>
              </a:rPr>
              <a:t>億噸，為全球第</a:t>
            </a:r>
            <a:r>
              <a:rPr lang="en-US" altLang="zh-TW" sz="3200" b="1" dirty="0">
                <a:solidFill>
                  <a:srgbClr val="00B050"/>
                </a:solidFill>
                <a:latin typeface="Cambria" pitchFamily="18" charset="0"/>
                <a:ea typeface="華康魏碑體" pitchFamily="65" charset="-120"/>
                <a:cs typeface="Times New Roman" pitchFamily="18" charset="0"/>
              </a:rPr>
              <a:t>22</a:t>
            </a:r>
          </a:p>
          <a:p>
            <a:r>
              <a:rPr lang="en-US" altLang="zh-TW" sz="3200" b="1" dirty="0">
                <a:solidFill>
                  <a:srgbClr val="00B050"/>
                </a:solidFill>
                <a:latin typeface="Cambria" pitchFamily="18" charset="0"/>
                <a:ea typeface="華康魏碑體" pitchFamily="65" charset="-120"/>
                <a:cs typeface="Times New Roman" pitchFamily="18" charset="0"/>
              </a:rPr>
              <a:t>     </a:t>
            </a:r>
            <a:r>
              <a:rPr lang="zh-TW" altLang="en-US" sz="3200" b="1" dirty="0">
                <a:solidFill>
                  <a:srgbClr val="00B050"/>
                </a:solidFill>
                <a:latin typeface="Cambria" pitchFamily="18" charset="0"/>
                <a:ea typeface="華康魏碑體" pitchFamily="65" charset="-120"/>
                <a:cs typeface="Times New Roman" pitchFamily="18" charset="0"/>
              </a:rPr>
              <a:t>名， 人均排放量為</a:t>
            </a:r>
            <a:r>
              <a:rPr lang="en-US" altLang="zh-TW" sz="3200" b="1" dirty="0">
                <a:solidFill>
                  <a:srgbClr val="00B050"/>
                </a:solidFill>
                <a:latin typeface="Cambria" pitchFamily="18" charset="0"/>
                <a:ea typeface="華康魏碑體" pitchFamily="65" charset="-120"/>
                <a:cs typeface="Times New Roman" pitchFamily="18" charset="0"/>
              </a:rPr>
              <a:t>11.3</a:t>
            </a:r>
            <a:r>
              <a:rPr lang="zh-TW" altLang="en-US" sz="3200" b="1" dirty="0">
                <a:solidFill>
                  <a:srgbClr val="00B050"/>
                </a:solidFill>
                <a:latin typeface="Cambria" pitchFamily="18" charset="0"/>
                <a:ea typeface="華康魏碑體" pitchFamily="65" charset="-120"/>
                <a:cs typeface="Times New Roman" pitchFamily="18" charset="0"/>
              </a:rPr>
              <a:t>噸居全球第</a:t>
            </a:r>
            <a:r>
              <a:rPr lang="en-US" altLang="zh-TW" sz="3200" b="1" dirty="0">
                <a:solidFill>
                  <a:srgbClr val="00B050"/>
                </a:solidFill>
                <a:latin typeface="Cambria" pitchFamily="18" charset="0"/>
                <a:ea typeface="華康魏碑體" pitchFamily="65" charset="-120"/>
                <a:cs typeface="Times New Roman" pitchFamily="18" charset="0"/>
              </a:rPr>
              <a:t>18</a:t>
            </a:r>
            <a:r>
              <a:rPr lang="zh-TW" altLang="en-US" sz="3200" b="1" dirty="0">
                <a:solidFill>
                  <a:srgbClr val="00B050"/>
                </a:solidFill>
                <a:latin typeface="Cambria" pitchFamily="18" charset="0"/>
                <a:ea typeface="華康魏碑體" pitchFamily="65" charset="-120"/>
                <a:cs typeface="Times New Roman" pitchFamily="18" charset="0"/>
              </a:rPr>
              <a:t>名</a:t>
            </a:r>
          </a:p>
          <a:p>
            <a:pPr>
              <a:buFont typeface="Wingdings" pitchFamily="2" charset="2"/>
              <a:buChar char="Ø"/>
            </a:pPr>
            <a:r>
              <a:rPr lang="zh-TW" altLang="en-US" sz="3200" b="1" dirty="0">
                <a:solidFill>
                  <a:srgbClr val="00B050"/>
                </a:solidFill>
                <a:latin typeface="Cambria" pitchFamily="18" charset="0"/>
                <a:ea typeface="華康魏碑體" pitchFamily="65" charset="-120"/>
                <a:cs typeface="Times New Roman" pitchFamily="18" charset="0"/>
              </a:rPr>
              <a:t> 人均能源密度過去</a:t>
            </a:r>
            <a:r>
              <a:rPr lang="en-US" altLang="zh-TW" sz="3200" b="1" dirty="0">
                <a:solidFill>
                  <a:srgbClr val="00B050"/>
                </a:solidFill>
                <a:latin typeface="Cambria" pitchFamily="18" charset="0"/>
                <a:ea typeface="華康魏碑體" pitchFamily="65" charset="-120"/>
                <a:cs typeface="Times New Roman" pitchFamily="18" charset="0"/>
              </a:rPr>
              <a:t>25</a:t>
            </a:r>
            <a:r>
              <a:rPr lang="zh-TW" altLang="en-US" sz="3200" b="1" dirty="0">
                <a:solidFill>
                  <a:srgbClr val="00B050"/>
                </a:solidFill>
                <a:latin typeface="Cambria" pitchFamily="18" charset="0"/>
                <a:ea typeface="華康魏碑體" pitchFamily="65" charset="-120"/>
                <a:cs typeface="Times New Roman" pitchFamily="18" charset="0"/>
              </a:rPr>
              <a:t>年逐步惡化</a:t>
            </a:r>
            <a:r>
              <a:rPr lang="zh-TW" altLang="en-US" sz="3200" b="1" dirty="0">
                <a:solidFill>
                  <a:srgbClr val="00B050"/>
                </a:solidFill>
                <a:latin typeface="Times New Roman" pitchFamily="18" charset="0"/>
                <a:ea typeface="華康魏碑體" pitchFamily="65" charset="-120"/>
                <a:cs typeface="Times New Roman" pitchFamily="18" charset="0"/>
              </a:rPr>
              <a:t> </a:t>
            </a:r>
            <a:endParaRPr lang="zh-TW" altLang="en-US" sz="3200" b="1" dirty="0">
              <a:ea typeface="華康魏碑體" pitchFamily="65" charset="-120"/>
              <a:cs typeface="Times New Roman" pitchFamily="18" charset="0"/>
            </a:endParaRPr>
          </a:p>
        </p:txBody>
      </p:sp>
      <p:sp>
        <p:nvSpPr>
          <p:cNvPr id="46084" name="投影片編號版面配置區 3"/>
          <p:cNvSpPr txBox="1">
            <a:spLocks noGrp="1"/>
          </p:cNvSpPr>
          <p:nvPr/>
        </p:nvSpPr>
        <p:spPr bwMode="auto">
          <a:xfrm>
            <a:off x="8710613" y="6492875"/>
            <a:ext cx="433387" cy="365125"/>
          </a:xfrm>
          <a:prstGeom prst="rect">
            <a:avLst/>
          </a:prstGeom>
          <a:noFill/>
          <a:ln w="9525">
            <a:noFill/>
            <a:miter lim="800000"/>
            <a:headEnd/>
            <a:tailEnd/>
          </a:ln>
        </p:spPr>
        <p:txBody>
          <a:bodyPr/>
          <a:lstStyle/>
          <a:p>
            <a:pPr algn="r"/>
            <a:fld id="{9078D82E-7F71-45F3-9B0B-440AEBB5C9D0}" type="slidenum">
              <a:rPr kumimoji="0" lang="zh-TW" altLang="en-US">
                <a:latin typeface="Calibri" pitchFamily="34" charset="0"/>
              </a:rPr>
              <a:pPr algn="r"/>
              <a:t>20</a:t>
            </a:fld>
            <a:endParaRPr kumimoji="0" lang="en-US" altLang="zh-TW">
              <a:latin typeface="Calibri" pitchFamily="34"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2"/>
          <p:cNvSpPr txBox="1">
            <a:spLocks noChangeArrowheads="1"/>
          </p:cNvSpPr>
          <p:nvPr/>
        </p:nvSpPr>
        <p:spPr bwMode="auto">
          <a:xfrm>
            <a:off x="0" y="214313"/>
            <a:ext cx="9144000" cy="762000"/>
          </a:xfrm>
          <a:prstGeom prst="rect">
            <a:avLst/>
          </a:prstGeom>
          <a:noFill/>
          <a:ln w="9525">
            <a:noFill/>
            <a:miter lim="800000"/>
            <a:headEnd/>
            <a:tailEnd/>
          </a:ln>
        </p:spPr>
        <p:txBody>
          <a:bodyPr>
            <a:spAutoFit/>
          </a:bodyPr>
          <a:lstStyle/>
          <a:p>
            <a:pPr algn="ctr">
              <a:defRPr/>
            </a:pPr>
            <a:r>
              <a:rPr kumimoji="0" lang="zh-TW" altLang="en-US" sz="4400">
                <a:solidFill>
                  <a:schemeClr val="tx2"/>
                </a:solidFill>
                <a:effectLst>
                  <a:outerShdw blurRad="38100" dist="38100" dir="2700000" algn="tl">
                    <a:srgbClr val="C0C0C0"/>
                  </a:outerShdw>
                </a:effectLst>
                <a:latin typeface="華康隸書體W5" pitchFamily="65" charset="-120"/>
                <a:ea typeface="華康隸書體W5" pitchFamily="65" charset="-120"/>
              </a:rPr>
              <a:t>我國現況與趨勢 </a:t>
            </a:r>
            <a:r>
              <a:rPr kumimoji="0" lang="en-US" altLang="zh-TW" sz="4400">
                <a:solidFill>
                  <a:schemeClr val="tx2"/>
                </a:solidFill>
                <a:latin typeface="華康隸書體W5" pitchFamily="65" charset="-120"/>
                <a:ea typeface="華康隸書體W5" pitchFamily="65" charset="-120"/>
              </a:rPr>
              <a:t>(</a:t>
            </a:r>
            <a:r>
              <a:rPr lang="zh-TW" altLang="en-US" sz="4400">
                <a:solidFill>
                  <a:schemeClr val="tx2"/>
                </a:solidFill>
                <a:effectLst>
                  <a:outerShdw blurRad="38100" dist="38100" dir="2700000" algn="tl">
                    <a:srgbClr val="C0C0C0"/>
                  </a:outerShdw>
                </a:effectLst>
                <a:latin typeface="華康隸書體W5" pitchFamily="65" charset="-120"/>
                <a:ea typeface="華康隸書體W5" pitchFamily="65" charset="-120"/>
              </a:rPr>
              <a:t>能源供給結構</a:t>
            </a:r>
            <a:r>
              <a:rPr lang="en-US" altLang="zh-TW" sz="4400">
                <a:solidFill>
                  <a:schemeClr val="tx2"/>
                </a:solidFill>
                <a:effectLst>
                  <a:outerShdw blurRad="38100" dist="38100" dir="2700000" algn="tl">
                    <a:srgbClr val="C0C0C0"/>
                  </a:outerShdw>
                </a:effectLst>
                <a:latin typeface="華康隸書體W5" pitchFamily="65" charset="-120"/>
                <a:ea typeface="華康隸書體W5" pitchFamily="65" charset="-120"/>
              </a:rPr>
              <a:t>)</a:t>
            </a:r>
          </a:p>
        </p:txBody>
      </p:sp>
      <p:sp>
        <p:nvSpPr>
          <p:cNvPr id="49154" name="文字方塊 4"/>
          <p:cNvSpPr txBox="1">
            <a:spLocks noChangeArrowheads="1"/>
          </p:cNvSpPr>
          <p:nvPr/>
        </p:nvSpPr>
        <p:spPr bwMode="auto">
          <a:xfrm>
            <a:off x="395288" y="1341438"/>
            <a:ext cx="8280400" cy="808037"/>
          </a:xfrm>
          <a:prstGeom prst="rect">
            <a:avLst/>
          </a:prstGeom>
          <a:noFill/>
          <a:ln w="9525">
            <a:noFill/>
            <a:miter lim="800000"/>
            <a:headEnd/>
            <a:tailEnd/>
          </a:ln>
        </p:spPr>
        <p:txBody>
          <a:bodyPr>
            <a:spAutoFit/>
          </a:bodyPr>
          <a:lstStyle/>
          <a:p>
            <a:r>
              <a:rPr lang="zh-TW" altLang="en-US" sz="2300">
                <a:latin typeface="Times New Roman" pitchFamily="18" charset="0"/>
                <a:ea typeface="華康魏碑體" pitchFamily="65" charset="-120"/>
                <a:cs typeface="Times New Roman" pitchFamily="18" charset="0"/>
              </a:rPr>
              <a:t>民國</a:t>
            </a:r>
            <a:r>
              <a:rPr lang="en-US" altLang="zh-TW" sz="2300">
                <a:latin typeface="Times New Roman" pitchFamily="18" charset="0"/>
                <a:ea typeface="華康魏碑體" pitchFamily="65" charset="-120"/>
                <a:cs typeface="Times New Roman" pitchFamily="18" charset="0"/>
              </a:rPr>
              <a:t>77</a:t>
            </a:r>
            <a:r>
              <a:rPr lang="zh-TW" altLang="en-US" sz="2300">
                <a:latin typeface="Times New Roman" pitchFamily="18" charset="0"/>
                <a:ea typeface="華康魏碑體" pitchFamily="65" charset="-120"/>
                <a:cs typeface="Times New Roman" pitchFamily="18" charset="0"/>
              </a:rPr>
              <a:t>至</a:t>
            </a:r>
            <a:r>
              <a:rPr lang="en-US" altLang="zh-TW" sz="2300">
                <a:latin typeface="Times New Roman" pitchFamily="18" charset="0"/>
                <a:ea typeface="華康魏碑體" pitchFamily="65" charset="-120"/>
                <a:cs typeface="Times New Roman" pitchFamily="18" charset="0"/>
              </a:rPr>
              <a:t>97</a:t>
            </a:r>
            <a:r>
              <a:rPr lang="zh-TW" altLang="en-US" sz="2300">
                <a:latin typeface="Times New Roman" pitchFamily="18" charset="0"/>
                <a:ea typeface="華康魏碑體" pitchFamily="65" charset="-120"/>
                <a:cs typeface="Times New Roman" pitchFamily="18" charset="0"/>
              </a:rPr>
              <a:t>年間能源供應結構除核能與天然氣外並無明顯改變</a:t>
            </a:r>
            <a:endParaRPr lang="en-US" altLang="zh-TW" sz="2300">
              <a:latin typeface="Times New Roman" pitchFamily="18" charset="0"/>
              <a:ea typeface="華康魏碑體" pitchFamily="65" charset="-120"/>
              <a:cs typeface="Times New Roman" pitchFamily="18" charset="0"/>
            </a:endParaRPr>
          </a:p>
          <a:p>
            <a:pPr>
              <a:buFont typeface="Wingdings" pitchFamily="2" charset="2"/>
              <a:buChar char="l"/>
            </a:pPr>
            <a:r>
              <a:rPr lang="zh-TW" altLang="en-US" sz="2400">
                <a:latin typeface="Times New Roman" pitchFamily="18" charset="0"/>
                <a:ea typeface="華康魏碑體" pitchFamily="65" charset="-120"/>
                <a:cs typeface="Times New Roman" pitchFamily="18" charset="0"/>
              </a:rPr>
              <a:t>民國</a:t>
            </a:r>
            <a:r>
              <a:rPr lang="en-US" altLang="zh-TW" sz="2400">
                <a:latin typeface="Times New Roman" pitchFamily="18" charset="0"/>
                <a:ea typeface="華康魏碑體" pitchFamily="65" charset="-120"/>
                <a:cs typeface="Times New Roman" pitchFamily="18" charset="0"/>
              </a:rPr>
              <a:t>97</a:t>
            </a:r>
            <a:r>
              <a:rPr lang="zh-TW" altLang="en-US" sz="2400">
                <a:latin typeface="Times New Roman" pitchFamily="18" charset="0"/>
                <a:ea typeface="華康魏碑體" pitchFamily="65" charset="-120"/>
                <a:cs typeface="Times New Roman" pitchFamily="18" charset="0"/>
              </a:rPr>
              <a:t>年之新能源占比略高於</a:t>
            </a:r>
            <a:r>
              <a:rPr lang="en-US" altLang="zh-TW" sz="2400">
                <a:latin typeface="Times New Roman" pitchFamily="18" charset="0"/>
                <a:ea typeface="華康魏碑體" pitchFamily="65" charset="-120"/>
                <a:cs typeface="Times New Roman" pitchFamily="18" charset="0"/>
              </a:rPr>
              <a:t>0.1%</a:t>
            </a:r>
            <a:endParaRPr lang="zh-TW" altLang="en-US" sz="2400">
              <a:latin typeface="Times New Roman" pitchFamily="18" charset="0"/>
              <a:ea typeface="華康魏碑體" pitchFamily="65" charset="-120"/>
              <a:cs typeface="Times New Roman" pitchFamily="18" charset="0"/>
            </a:endParaRPr>
          </a:p>
        </p:txBody>
      </p:sp>
      <p:sp>
        <p:nvSpPr>
          <p:cNvPr id="49155" name="Rectangle 1"/>
          <p:cNvSpPr>
            <a:spLocks noChangeArrowheads="1"/>
          </p:cNvSpPr>
          <p:nvPr/>
        </p:nvSpPr>
        <p:spPr bwMode="auto">
          <a:xfrm>
            <a:off x="5500688" y="6429375"/>
            <a:ext cx="3357562" cy="277813"/>
          </a:xfrm>
          <a:prstGeom prst="rect">
            <a:avLst/>
          </a:prstGeom>
          <a:noFill/>
          <a:ln w="9525">
            <a:noFill/>
            <a:miter lim="800000"/>
            <a:headEnd/>
            <a:tailEnd/>
          </a:ln>
        </p:spPr>
        <p:txBody>
          <a:bodyPr anchor="ctr">
            <a:spAutoFit/>
          </a:bodyPr>
          <a:lstStyle/>
          <a:p>
            <a:r>
              <a:rPr lang="zh-TW" altLang="en-US" sz="1200">
                <a:latin typeface="標楷體" pitchFamily="65" charset="-120"/>
                <a:ea typeface="標楷體" pitchFamily="65" charset="-120"/>
                <a:cs typeface="Times New Roman" pitchFamily="18" charset="0"/>
              </a:rPr>
              <a:t>資料來源：能源統計手冊</a:t>
            </a:r>
            <a:r>
              <a:rPr lang="en-US" altLang="zh-TW" sz="1200">
                <a:latin typeface="Times New Roman" pitchFamily="18" charset="0"/>
                <a:ea typeface="標楷體" pitchFamily="65" charset="-120"/>
                <a:cs typeface="Times New Roman" pitchFamily="18" charset="0"/>
              </a:rPr>
              <a:t>2008</a:t>
            </a:r>
            <a:r>
              <a:rPr lang="zh-TW" altLang="en-US" sz="1200">
                <a:latin typeface="標楷體" pitchFamily="65" charset="-120"/>
                <a:ea typeface="標楷體" pitchFamily="65" charset="-120"/>
                <a:cs typeface="Times New Roman" pitchFamily="18" charset="0"/>
              </a:rPr>
              <a:t>，經濟部能源局</a:t>
            </a:r>
            <a:endParaRPr lang="zh-TW" altLang="en-US">
              <a:ea typeface="標楷體" pitchFamily="65" charset="-120"/>
              <a:cs typeface="Times New Roman" pitchFamily="18" charset="0"/>
            </a:endParaRPr>
          </a:p>
        </p:txBody>
      </p:sp>
      <p:sp>
        <p:nvSpPr>
          <p:cNvPr id="49156" name="投影片編號版面配置區 3"/>
          <p:cNvSpPr txBox="1">
            <a:spLocks noGrp="1"/>
          </p:cNvSpPr>
          <p:nvPr/>
        </p:nvSpPr>
        <p:spPr bwMode="auto">
          <a:xfrm>
            <a:off x="8710613" y="6492875"/>
            <a:ext cx="433387" cy="365125"/>
          </a:xfrm>
          <a:prstGeom prst="rect">
            <a:avLst/>
          </a:prstGeom>
          <a:noFill/>
          <a:ln w="9525">
            <a:noFill/>
            <a:miter lim="800000"/>
            <a:headEnd/>
            <a:tailEnd/>
          </a:ln>
        </p:spPr>
        <p:txBody>
          <a:bodyPr/>
          <a:lstStyle/>
          <a:p>
            <a:pPr algn="r"/>
            <a:fld id="{1EC18F30-D810-4DF4-BCE2-4115C5480ED6}" type="slidenum">
              <a:rPr kumimoji="0" lang="zh-TW" altLang="en-US">
                <a:latin typeface="Calibri" pitchFamily="34" charset="0"/>
              </a:rPr>
              <a:pPr algn="r"/>
              <a:t>21</a:t>
            </a:fld>
            <a:endParaRPr kumimoji="0" lang="en-US" altLang="zh-TW">
              <a:latin typeface="Calibri" pitchFamily="34" charset="0"/>
            </a:endParaRPr>
          </a:p>
        </p:txBody>
      </p:sp>
      <p:pic>
        <p:nvPicPr>
          <p:cNvPr id="49157" name="Picture 8"/>
          <p:cNvPicPr>
            <a:picLocks noChangeAspect="1" noChangeArrowheads="1"/>
          </p:cNvPicPr>
          <p:nvPr/>
        </p:nvPicPr>
        <p:blipFill>
          <a:blip r:embed="rId3" cstate="print"/>
          <a:srcRect l="23172" t="7919" r="23396" b="3600"/>
          <a:stretch>
            <a:fillRect/>
          </a:stretch>
        </p:blipFill>
        <p:spPr bwMode="auto">
          <a:xfrm>
            <a:off x="1357313" y="2786063"/>
            <a:ext cx="6429375" cy="36179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字方塊 2"/>
          <p:cNvSpPr txBox="1">
            <a:spLocks noChangeArrowheads="1"/>
          </p:cNvSpPr>
          <p:nvPr/>
        </p:nvSpPr>
        <p:spPr bwMode="auto">
          <a:xfrm>
            <a:off x="539750" y="214313"/>
            <a:ext cx="8064500" cy="762000"/>
          </a:xfrm>
          <a:prstGeom prst="rect">
            <a:avLst/>
          </a:prstGeom>
          <a:noFill/>
          <a:ln w="9525">
            <a:noFill/>
            <a:miter lim="800000"/>
            <a:headEnd/>
            <a:tailEnd/>
          </a:ln>
        </p:spPr>
        <p:txBody>
          <a:bodyPr>
            <a:spAutoFit/>
          </a:bodyPr>
          <a:lstStyle/>
          <a:p>
            <a:pPr algn="ctr">
              <a:defRPr/>
            </a:pPr>
            <a:r>
              <a:rPr kumimoji="0" lang="zh-TW" altLang="en-US" sz="4400">
                <a:solidFill>
                  <a:schemeClr val="tx2"/>
                </a:solidFill>
                <a:effectLst>
                  <a:outerShdw blurRad="38100" dist="38100" dir="2700000" algn="tl">
                    <a:srgbClr val="C0C0C0"/>
                  </a:outerShdw>
                </a:effectLst>
                <a:latin typeface="華康隸書體W5" pitchFamily="65" charset="-120"/>
                <a:ea typeface="華康隸書體W5" pitchFamily="65" charset="-120"/>
              </a:rPr>
              <a:t>我國現況與趨勢</a:t>
            </a:r>
            <a:r>
              <a:rPr kumimoji="0" lang="en-US" altLang="zh-TW" sz="4000">
                <a:solidFill>
                  <a:schemeClr val="tx2"/>
                </a:solidFill>
                <a:effectLst>
                  <a:outerShdw blurRad="38100" dist="38100" dir="2700000" algn="tl">
                    <a:srgbClr val="C0C0C0"/>
                  </a:outerShdw>
                </a:effectLst>
                <a:latin typeface="華康隸書體W5" pitchFamily="65" charset="-120"/>
                <a:ea typeface="華康隸書體W5" pitchFamily="65" charset="-120"/>
              </a:rPr>
              <a:t>(</a:t>
            </a:r>
            <a:r>
              <a:rPr lang="zh-TW" altLang="en-US" sz="4000">
                <a:solidFill>
                  <a:schemeClr val="tx2"/>
                </a:solidFill>
                <a:latin typeface="華康隸書體W5" pitchFamily="65" charset="-120"/>
                <a:ea typeface="華康隸書體W5" pitchFamily="65" charset="-120"/>
              </a:rPr>
              <a:t>能源消費結構</a:t>
            </a:r>
            <a:r>
              <a:rPr lang="en-US" altLang="zh-TW" sz="4000">
                <a:solidFill>
                  <a:schemeClr val="tx2"/>
                </a:solidFill>
                <a:latin typeface="華康隸書體W5" pitchFamily="65" charset="-120"/>
                <a:ea typeface="華康隸書體W5" pitchFamily="65" charset="-120"/>
              </a:rPr>
              <a:t>)</a:t>
            </a:r>
          </a:p>
        </p:txBody>
      </p:sp>
      <p:sp>
        <p:nvSpPr>
          <p:cNvPr id="51202" name="文字方塊 4"/>
          <p:cNvSpPr txBox="1">
            <a:spLocks noChangeArrowheads="1"/>
          </p:cNvSpPr>
          <p:nvPr/>
        </p:nvSpPr>
        <p:spPr bwMode="auto">
          <a:xfrm>
            <a:off x="755650" y="1196975"/>
            <a:ext cx="7488238" cy="457200"/>
          </a:xfrm>
          <a:prstGeom prst="rect">
            <a:avLst/>
          </a:prstGeom>
          <a:noFill/>
          <a:ln w="9525">
            <a:noFill/>
            <a:miter lim="800000"/>
            <a:headEnd/>
            <a:tailEnd/>
          </a:ln>
        </p:spPr>
        <p:txBody>
          <a:bodyPr>
            <a:spAutoFit/>
          </a:bodyPr>
          <a:lstStyle/>
          <a:p>
            <a:r>
              <a:rPr lang="zh-TW" altLang="en-US" sz="2400">
                <a:latin typeface="Times New Roman" pitchFamily="18" charset="0"/>
                <a:ea typeface="華康魏碑體" pitchFamily="65" charset="-120"/>
                <a:cs typeface="Times New Roman" pitchFamily="18" charset="0"/>
              </a:rPr>
              <a:t>民國</a:t>
            </a:r>
            <a:r>
              <a:rPr lang="en-US" altLang="zh-TW" sz="2400">
                <a:latin typeface="Times New Roman" pitchFamily="18" charset="0"/>
                <a:ea typeface="華康魏碑體" pitchFamily="65" charset="-120"/>
                <a:cs typeface="Times New Roman" pitchFamily="18" charset="0"/>
              </a:rPr>
              <a:t>77</a:t>
            </a:r>
            <a:r>
              <a:rPr lang="zh-TW" altLang="en-US" sz="2400">
                <a:latin typeface="Times New Roman" pitchFamily="18" charset="0"/>
                <a:ea typeface="華康魏碑體" pitchFamily="65" charset="-120"/>
                <a:cs typeface="Times New Roman" pitchFamily="18" charset="0"/>
              </a:rPr>
              <a:t>至</a:t>
            </a:r>
            <a:r>
              <a:rPr lang="en-US" altLang="zh-TW" sz="2400">
                <a:latin typeface="Times New Roman" pitchFamily="18" charset="0"/>
                <a:ea typeface="華康魏碑體" pitchFamily="65" charset="-120"/>
                <a:cs typeface="Times New Roman" pitchFamily="18" charset="0"/>
              </a:rPr>
              <a:t>97</a:t>
            </a:r>
            <a:r>
              <a:rPr lang="zh-TW" altLang="en-US" sz="2400">
                <a:latin typeface="Times New Roman" pitchFamily="18" charset="0"/>
                <a:ea typeface="華康魏碑體" pitchFamily="65" charset="-120"/>
                <a:cs typeface="Times New Roman" pitchFamily="18" charset="0"/>
              </a:rPr>
              <a:t>年間我國能源消耗以每年約</a:t>
            </a:r>
            <a:r>
              <a:rPr lang="en-US" altLang="zh-TW" sz="2400">
                <a:latin typeface="Times New Roman" pitchFamily="18" charset="0"/>
                <a:ea typeface="華康魏碑體" pitchFamily="65" charset="-120"/>
                <a:cs typeface="Times New Roman" pitchFamily="18" charset="0"/>
              </a:rPr>
              <a:t>5.2%</a:t>
            </a:r>
            <a:r>
              <a:rPr lang="zh-TW" altLang="en-US" sz="2400">
                <a:latin typeface="Times New Roman" pitchFamily="18" charset="0"/>
                <a:ea typeface="華康魏碑體" pitchFamily="65" charset="-120"/>
                <a:cs typeface="Times New Roman" pitchFamily="18" charset="0"/>
              </a:rPr>
              <a:t>速度成長</a:t>
            </a:r>
          </a:p>
        </p:txBody>
      </p:sp>
      <p:sp>
        <p:nvSpPr>
          <p:cNvPr id="51203" name="Rectangle 1"/>
          <p:cNvSpPr>
            <a:spLocks noChangeArrowheads="1"/>
          </p:cNvSpPr>
          <p:nvPr/>
        </p:nvSpPr>
        <p:spPr bwMode="auto">
          <a:xfrm>
            <a:off x="5500688" y="6429375"/>
            <a:ext cx="3357562" cy="277813"/>
          </a:xfrm>
          <a:prstGeom prst="rect">
            <a:avLst/>
          </a:prstGeom>
          <a:noFill/>
          <a:ln w="9525">
            <a:noFill/>
            <a:miter lim="800000"/>
            <a:headEnd/>
            <a:tailEnd/>
          </a:ln>
        </p:spPr>
        <p:txBody>
          <a:bodyPr anchor="ctr">
            <a:spAutoFit/>
          </a:bodyPr>
          <a:lstStyle/>
          <a:p>
            <a:r>
              <a:rPr lang="zh-TW" altLang="en-US" sz="1200">
                <a:latin typeface="標楷體" pitchFamily="65" charset="-120"/>
                <a:ea typeface="標楷體" pitchFamily="65" charset="-120"/>
                <a:cs typeface="Times New Roman" pitchFamily="18" charset="0"/>
              </a:rPr>
              <a:t>資料來源：能源統計手冊</a:t>
            </a:r>
            <a:r>
              <a:rPr lang="en-US" altLang="zh-TW" sz="1200">
                <a:latin typeface="Times New Roman" pitchFamily="18" charset="0"/>
                <a:ea typeface="標楷體" pitchFamily="65" charset="-120"/>
                <a:cs typeface="Times New Roman" pitchFamily="18" charset="0"/>
              </a:rPr>
              <a:t>2008</a:t>
            </a:r>
            <a:r>
              <a:rPr lang="zh-TW" altLang="en-US" sz="1200">
                <a:latin typeface="標楷體" pitchFamily="65" charset="-120"/>
                <a:ea typeface="標楷體" pitchFamily="65" charset="-120"/>
                <a:cs typeface="Times New Roman" pitchFamily="18" charset="0"/>
              </a:rPr>
              <a:t>，經濟部能源局</a:t>
            </a:r>
            <a:endParaRPr lang="zh-TW" altLang="en-US">
              <a:ea typeface="標楷體" pitchFamily="65" charset="-120"/>
              <a:cs typeface="Times New Roman" pitchFamily="18" charset="0"/>
            </a:endParaRPr>
          </a:p>
        </p:txBody>
      </p:sp>
      <p:sp>
        <p:nvSpPr>
          <p:cNvPr id="51204" name="投影片編號版面配置區 3"/>
          <p:cNvSpPr txBox="1">
            <a:spLocks noGrp="1"/>
          </p:cNvSpPr>
          <p:nvPr/>
        </p:nvSpPr>
        <p:spPr bwMode="auto">
          <a:xfrm>
            <a:off x="8710613" y="6492875"/>
            <a:ext cx="433387" cy="365125"/>
          </a:xfrm>
          <a:prstGeom prst="rect">
            <a:avLst/>
          </a:prstGeom>
          <a:noFill/>
          <a:ln w="9525">
            <a:noFill/>
            <a:miter lim="800000"/>
            <a:headEnd/>
            <a:tailEnd/>
          </a:ln>
        </p:spPr>
        <p:txBody>
          <a:bodyPr/>
          <a:lstStyle/>
          <a:p>
            <a:pPr algn="r"/>
            <a:fld id="{09EB595A-9A07-4C1F-BF70-C2829A79AA24}" type="slidenum">
              <a:rPr kumimoji="0" lang="zh-TW" altLang="en-US">
                <a:latin typeface="Calibri" pitchFamily="34" charset="0"/>
              </a:rPr>
              <a:pPr algn="r"/>
              <a:t>22</a:t>
            </a:fld>
            <a:endParaRPr kumimoji="0" lang="en-US" altLang="zh-TW">
              <a:latin typeface="Calibri" pitchFamily="34" charset="0"/>
            </a:endParaRPr>
          </a:p>
        </p:txBody>
      </p:sp>
      <p:pic>
        <p:nvPicPr>
          <p:cNvPr id="51205" name="Picture 9"/>
          <p:cNvPicPr>
            <a:picLocks noChangeAspect="1" noChangeArrowheads="1"/>
          </p:cNvPicPr>
          <p:nvPr/>
        </p:nvPicPr>
        <p:blipFill>
          <a:blip r:embed="rId3" cstate="print"/>
          <a:srcRect l="26324" t="8640" r="24750" b="3239"/>
          <a:stretch>
            <a:fillRect/>
          </a:stretch>
        </p:blipFill>
        <p:spPr bwMode="auto">
          <a:xfrm>
            <a:off x="2124075" y="1844675"/>
            <a:ext cx="4660900" cy="4610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文字方塊 1"/>
          <p:cNvSpPr txBox="1">
            <a:spLocks noChangeArrowheads="1"/>
          </p:cNvSpPr>
          <p:nvPr/>
        </p:nvSpPr>
        <p:spPr bwMode="auto">
          <a:xfrm>
            <a:off x="550863" y="571500"/>
            <a:ext cx="8093075" cy="523875"/>
          </a:xfrm>
          <a:prstGeom prst="rect">
            <a:avLst/>
          </a:prstGeom>
          <a:noFill/>
          <a:ln w="9525">
            <a:noFill/>
            <a:miter lim="800000"/>
            <a:headEnd/>
            <a:tailEnd/>
          </a:ln>
        </p:spPr>
        <p:txBody>
          <a:bodyPr>
            <a:spAutoFit/>
          </a:bodyPr>
          <a:lstStyle/>
          <a:p>
            <a:pPr algn="ctr"/>
            <a:r>
              <a:rPr lang="zh-TW" altLang="en-US" sz="2800" b="1">
                <a:latin typeface="Times New Roman" pitchFamily="18" charset="0"/>
                <a:ea typeface="華康魏碑體" pitchFamily="65" charset="-120"/>
                <a:cs typeface="Times New Roman" pitchFamily="18" charset="0"/>
              </a:rPr>
              <a:t> 人均能源消耗量隨</a:t>
            </a:r>
            <a:r>
              <a:rPr lang="en-US" altLang="zh-TW" sz="2800" b="1">
                <a:latin typeface="Times New Roman" pitchFamily="18" charset="0"/>
                <a:ea typeface="華康魏碑體" pitchFamily="65" charset="-120"/>
                <a:cs typeface="Times New Roman" pitchFamily="18" charset="0"/>
              </a:rPr>
              <a:t>GDP</a:t>
            </a:r>
            <a:r>
              <a:rPr lang="zh-TW" altLang="en-US" sz="2800" b="1">
                <a:latin typeface="Times New Roman" pitchFamily="18" charset="0"/>
                <a:ea typeface="華康魏碑體" pitchFamily="65" charset="-120"/>
                <a:cs typeface="Times New Roman" pitchFamily="18" charset="0"/>
              </a:rPr>
              <a:t>的變化</a:t>
            </a:r>
          </a:p>
        </p:txBody>
      </p:sp>
      <p:sp>
        <p:nvSpPr>
          <p:cNvPr id="53250" name="文字方塊 4"/>
          <p:cNvSpPr txBox="1">
            <a:spLocks noChangeArrowheads="1"/>
          </p:cNvSpPr>
          <p:nvPr/>
        </p:nvSpPr>
        <p:spPr bwMode="auto">
          <a:xfrm>
            <a:off x="785813" y="4071938"/>
            <a:ext cx="7535862" cy="338137"/>
          </a:xfrm>
          <a:prstGeom prst="rect">
            <a:avLst/>
          </a:prstGeom>
          <a:noFill/>
          <a:ln w="9525">
            <a:noFill/>
            <a:miter lim="800000"/>
            <a:headEnd/>
            <a:tailEnd/>
          </a:ln>
        </p:spPr>
        <p:txBody>
          <a:bodyPr>
            <a:spAutoFit/>
          </a:bodyPr>
          <a:lstStyle/>
          <a:p>
            <a:r>
              <a:rPr lang="en-US" altLang="zh-TW" sz="1600" b="1">
                <a:latin typeface="標楷體" pitchFamily="65" charset="-120"/>
                <a:ea typeface="標楷體" pitchFamily="65" charset="-120"/>
              </a:rPr>
              <a:t>(</a:t>
            </a:r>
            <a:r>
              <a:rPr lang="zh-TW" altLang="en-US" sz="1600" b="1">
                <a:latin typeface="標楷體" pitchFamily="65" charset="-120"/>
                <a:ea typeface="標楷體" pitchFamily="65" charset="-120"/>
              </a:rPr>
              <a:t>左</a:t>
            </a:r>
            <a:r>
              <a:rPr lang="en-US" altLang="zh-TW" sz="1600" b="1">
                <a:latin typeface="標楷體" pitchFamily="65" charset="-120"/>
                <a:ea typeface="標楷體" pitchFamily="65" charset="-120"/>
              </a:rPr>
              <a:t>)</a:t>
            </a:r>
            <a:r>
              <a:rPr lang="zh-TW" altLang="en-US" sz="1600" b="1">
                <a:latin typeface="標楷體" pitchFamily="65" charset="-120"/>
                <a:ea typeface="標楷體" pitchFamily="65" charset="-120"/>
              </a:rPr>
              <a:t>各國人均能源消耗量之變化                </a:t>
            </a:r>
            <a:r>
              <a:rPr lang="en-US" altLang="zh-TW" sz="1600" b="1">
                <a:latin typeface="標楷體" pitchFamily="65" charset="-120"/>
                <a:ea typeface="標楷體" pitchFamily="65" charset="-120"/>
              </a:rPr>
              <a:t>(</a:t>
            </a:r>
            <a:r>
              <a:rPr lang="zh-TW" altLang="en-US" sz="1600" b="1">
                <a:latin typeface="標楷體" pitchFamily="65" charset="-120"/>
                <a:ea typeface="標楷體" pitchFamily="65" charset="-120"/>
              </a:rPr>
              <a:t>右</a:t>
            </a:r>
            <a:r>
              <a:rPr lang="en-US" altLang="zh-TW" sz="1600" b="1">
                <a:latin typeface="標楷體" pitchFamily="65" charset="-120"/>
                <a:ea typeface="標楷體" pitchFamily="65" charset="-120"/>
              </a:rPr>
              <a:t>)</a:t>
            </a:r>
            <a:r>
              <a:rPr lang="zh-TW" altLang="en-US" sz="1600" b="1">
                <a:latin typeface="標楷體" pitchFamily="65" charset="-120"/>
                <a:ea typeface="標楷體" pitchFamily="65" charset="-120"/>
              </a:rPr>
              <a:t>各國人均</a:t>
            </a:r>
            <a:r>
              <a:rPr lang="en-US" altLang="zh-TW" sz="1600" b="1">
                <a:latin typeface="標楷體" pitchFamily="65" charset="-120"/>
                <a:ea typeface="標楷體" pitchFamily="65" charset="-120"/>
              </a:rPr>
              <a:t>GDP</a:t>
            </a:r>
            <a:r>
              <a:rPr lang="zh-TW" altLang="en-US" sz="1600" b="1">
                <a:latin typeface="標楷體" pitchFamily="65" charset="-120"/>
                <a:ea typeface="標楷體" pitchFamily="65" charset="-120"/>
              </a:rPr>
              <a:t>之變化</a:t>
            </a:r>
          </a:p>
        </p:txBody>
      </p:sp>
      <p:sp>
        <p:nvSpPr>
          <p:cNvPr id="53251" name="文字方塊 5"/>
          <p:cNvSpPr txBox="1">
            <a:spLocks noChangeArrowheads="1"/>
          </p:cNvSpPr>
          <p:nvPr/>
        </p:nvSpPr>
        <p:spPr bwMode="auto">
          <a:xfrm>
            <a:off x="1000125" y="4786313"/>
            <a:ext cx="7786688" cy="830262"/>
          </a:xfrm>
          <a:prstGeom prst="rect">
            <a:avLst/>
          </a:prstGeom>
          <a:noFill/>
          <a:ln w="9525">
            <a:noFill/>
            <a:miter lim="800000"/>
            <a:headEnd/>
            <a:tailEnd/>
          </a:ln>
        </p:spPr>
        <p:txBody>
          <a:bodyPr>
            <a:spAutoFit/>
          </a:bodyPr>
          <a:lstStyle/>
          <a:p>
            <a:pPr>
              <a:buFont typeface="Wingdings" pitchFamily="2" charset="2"/>
              <a:buChar char="l"/>
            </a:pPr>
            <a:r>
              <a:rPr lang="zh-TW" altLang="en-US" sz="2400">
                <a:latin typeface="華康魏碑體" pitchFamily="65" charset="-120"/>
                <a:ea typeface="華康魏碑體" pitchFamily="65" charset="-120"/>
              </a:rPr>
              <a:t>我國的人均能源消耗量仍隨著</a:t>
            </a:r>
            <a:r>
              <a:rPr lang="en-US" altLang="zh-TW" sz="2400">
                <a:latin typeface="華康魏碑體" pitchFamily="65" charset="-120"/>
                <a:ea typeface="華康魏碑體" pitchFamily="65" charset="-120"/>
              </a:rPr>
              <a:t>GDP</a:t>
            </a:r>
            <a:r>
              <a:rPr lang="zh-TW" altLang="en-US" sz="2400">
                <a:latin typeface="華康魏碑體" pitchFamily="65" charset="-120"/>
                <a:ea typeface="華康魏碑體" pitchFamily="65" charset="-120"/>
              </a:rPr>
              <a:t>成長 </a:t>
            </a:r>
            <a:endParaRPr lang="en-US" altLang="zh-TW" sz="2400">
              <a:latin typeface="華康魏碑體" pitchFamily="65" charset="-120"/>
              <a:ea typeface="華康魏碑體" pitchFamily="65" charset="-120"/>
            </a:endParaRPr>
          </a:p>
          <a:p>
            <a:pPr>
              <a:buFont typeface="Wingdings" pitchFamily="2" charset="2"/>
              <a:buChar char="l"/>
            </a:pPr>
            <a:r>
              <a:rPr lang="zh-TW" altLang="en-US" sz="2400">
                <a:latin typeface="華康魏碑體" pitchFamily="65" charset="-120"/>
                <a:ea typeface="華康魏碑體" pitchFamily="65" charset="-120"/>
              </a:rPr>
              <a:t>美、德、日等先進國家，兩者間之關係已明顯脫勾</a:t>
            </a:r>
          </a:p>
        </p:txBody>
      </p:sp>
      <p:pic>
        <p:nvPicPr>
          <p:cNvPr id="53252" name="圖表 6"/>
          <p:cNvPicPr>
            <a:picLocks noChangeArrowheads="1"/>
          </p:cNvPicPr>
          <p:nvPr/>
        </p:nvPicPr>
        <p:blipFill>
          <a:blip r:embed="rId3" cstate="print"/>
          <a:srcRect l="-4156" t="-3627" r="-5888" b="-6964"/>
          <a:stretch>
            <a:fillRect/>
          </a:stretch>
        </p:blipFill>
        <p:spPr bwMode="auto">
          <a:xfrm>
            <a:off x="714375" y="1357313"/>
            <a:ext cx="3643313" cy="2857500"/>
          </a:xfrm>
          <a:prstGeom prst="rect">
            <a:avLst/>
          </a:prstGeom>
          <a:noFill/>
          <a:ln w="9525">
            <a:noFill/>
            <a:miter lim="800000"/>
            <a:headEnd/>
            <a:tailEnd/>
          </a:ln>
        </p:spPr>
      </p:pic>
      <p:pic>
        <p:nvPicPr>
          <p:cNvPr id="53253" name="圖表 5"/>
          <p:cNvPicPr>
            <a:picLocks noChangeArrowheads="1"/>
          </p:cNvPicPr>
          <p:nvPr/>
        </p:nvPicPr>
        <p:blipFill>
          <a:blip r:embed="rId4" cstate="print"/>
          <a:srcRect l="-4106" t="-4239" r="-6813" b="-7162"/>
          <a:stretch>
            <a:fillRect/>
          </a:stretch>
        </p:blipFill>
        <p:spPr bwMode="auto">
          <a:xfrm>
            <a:off x="4575175" y="1357313"/>
            <a:ext cx="3783013" cy="2857500"/>
          </a:xfrm>
          <a:prstGeom prst="rect">
            <a:avLst/>
          </a:prstGeom>
          <a:noFill/>
          <a:ln w="9525">
            <a:noFill/>
            <a:miter lim="800000"/>
            <a:headEnd/>
            <a:tailEnd/>
          </a:ln>
        </p:spPr>
      </p:pic>
      <p:sp>
        <p:nvSpPr>
          <p:cNvPr id="53254" name="Rectangle 8"/>
          <p:cNvSpPr>
            <a:spLocks noChangeArrowheads="1"/>
          </p:cNvSpPr>
          <p:nvPr/>
        </p:nvSpPr>
        <p:spPr bwMode="auto">
          <a:xfrm>
            <a:off x="2857500" y="6257925"/>
            <a:ext cx="6072188" cy="457200"/>
          </a:xfrm>
          <a:prstGeom prst="rect">
            <a:avLst/>
          </a:prstGeom>
          <a:noFill/>
          <a:ln w="9525">
            <a:noFill/>
            <a:miter lim="800000"/>
            <a:headEnd/>
            <a:tailEnd/>
          </a:ln>
        </p:spPr>
        <p:txBody>
          <a:bodyPr anchor="ctr">
            <a:spAutoFit/>
          </a:bodyPr>
          <a:lstStyle/>
          <a:p>
            <a:r>
              <a:rPr lang="zh-TW" altLang="en-US" sz="1200">
                <a:latin typeface="華康魏碑體" pitchFamily="65" charset="-120"/>
                <a:ea typeface="華康魏碑體" pitchFamily="65" charset="-120"/>
                <a:cs typeface="Times New Roman" pitchFamily="18" charset="0"/>
              </a:rPr>
              <a:t>資料來源：經建會「高油價時代的產業發展策略」</a:t>
            </a:r>
            <a:r>
              <a:rPr lang="en-US" altLang="zh-TW" sz="1200">
                <a:latin typeface="華康魏碑體" pitchFamily="65" charset="-120"/>
                <a:ea typeface="華康魏碑體" pitchFamily="65" charset="-120"/>
                <a:cs typeface="Times New Roman" pitchFamily="18" charset="0"/>
              </a:rPr>
              <a:t>2008/09/15</a:t>
            </a:r>
            <a:r>
              <a:rPr lang="zh-TW" altLang="en-US" sz="1200">
                <a:latin typeface="華康魏碑體" pitchFamily="65" charset="-120"/>
                <a:ea typeface="華康魏碑體" pitchFamily="65" charset="-120"/>
                <a:cs typeface="Times New Roman" pitchFamily="18" charset="0"/>
              </a:rPr>
              <a:t>。美、德、日、韓資料來自</a:t>
            </a:r>
            <a:r>
              <a:rPr lang="en-US" altLang="zh-TW" sz="1200">
                <a:latin typeface="華康魏碑體" pitchFamily="65" charset="-120"/>
                <a:ea typeface="華康魏碑體" pitchFamily="65" charset="-120"/>
                <a:cs typeface="Times New Roman" pitchFamily="18" charset="0"/>
              </a:rPr>
              <a:t>OECD </a:t>
            </a:r>
            <a:r>
              <a:rPr lang="zh-TW" altLang="en-US" sz="1200">
                <a:latin typeface="華康魏碑體" pitchFamily="65" charset="-120"/>
                <a:ea typeface="華康魏碑體" pitchFamily="65" charset="-120"/>
                <a:cs typeface="Times New Roman" pitchFamily="18" charset="0"/>
              </a:rPr>
              <a:t>統計，台灣資料來自能源局及主計處；中華經濟研究院整理</a:t>
            </a:r>
            <a:endParaRPr lang="zh-TW" altLang="en-US">
              <a:latin typeface="華康魏碑體" pitchFamily="65" charset="-120"/>
              <a:ea typeface="華康魏碑體" pitchFamily="65" charset="-120"/>
              <a:cs typeface="新細明體" charset="-120"/>
            </a:endParaRPr>
          </a:p>
        </p:txBody>
      </p:sp>
      <p:sp>
        <p:nvSpPr>
          <p:cNvPr id="53255" name="投影片編號版面配置區 3"/>
          <p:cNvSpPr txBox="1">
            <a:spLocks noGrp="1"/>
          </p:cNvSpPr>
          <p:nvPr/>
        </p:nvSpPr>
        <p:spPr bwMode="auto">
          <a:xfrm>
            <a:off x="8710613" y="6492875"/>
            <a:ext cx="433387" cy="365125"/>
          </a:xfrm>
          <a:prstGeom prst="rect">
            <a:avLst/>
          </a:prstGeom>
          <a:noFill/>
          <a:ln w="9525">
            <a:noFill/>
            <a:miter lim="800000"/>
            <a:headEnd/>
            <a:tailEnd/>
          </a:ln>
        </p:spPr>
        <p:txBody>
          <a:bodyPr/>
          <a:lstStyle/>
          <a:p>
            <a:pPr algn="r"/>
            <a:fld id="{DFCC6FB5-3F0D-48D8-A146-E48A4D8EC537}" type="slidenum">
              <a:rPr kumimoji="0" lang="zh-TW" altLang="en-US">
                <a:latin typeface="Calibri" pitchFamily="34" charset="0"/>
              </a:rPr>
              <a:pPr algn="r"/>
              <a:t>23</a:t>
            </a:fld>
            <a:endParaRPr kumimoji="0" lang="en-US" altLang="zh-TW">
              <a:latin typeface="Calibri" pitchFamily="34"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文字方塊 1"/>
          <p:cNvSpPr txBox="1">
            <a:spLocks noChangeArrowheads="1"/>
          </p:cNvSpPr>
          <p:nvPr/>
        </p:nvSpPr>
        <p:spPr bwMode="auto">
          <a:xfrm>
            <a:off x="428625" y="357188"/>
            <a:ext cx="8715375" cy="523875"/>
          </a:xfrm>
          <a:prstGeom prst="rect">
            <a:avLst/>
          </a:prstGeom>
          <a:noFill/>
          <a:ln w="9525">
            <a:noFill/>
            <a:miter lim="800000"/>
            <a:headEnd/>
            <a:tailEnd/>
          </a:ln>
        </p:spPr>
        <p:txBody>
          <a:bodyPr>
            <a:spAutoFit/>
          </a:bodyPr>
          <a:lstStyle/>
          <a:p>
            <a:r>
              <a:rPr lang="zh-TW" altLang="en-US" sz="2800" b="1">
                <a:latin typeface="Times New Roman" pitchFamily="18" charset="0"/>
                <a:ea typeface="華康魏碑體" pitchFamily="65" charset="-120"/>
                <a:cs typeface="Times New Roman" pitchFamily="18" charset="0"/>
              </a:rPr>
              <a:t> </a:t>
            </a:r>
          </a:p>
        </p:txBody>
      </p:sp>
      <p:pic>
        <p:nvPicPr>
          <p:cNvPr id="55298" name="Picture 2"/>
          <p:cNvPicPr>
            <a:picLocks noChangeAspect="1" noChangeArrowheads="1"/>
          </p:cNvPicPr>
          <p:nvPr/>
        </p:nvPicPr>
        <p:blipFill>
          <a:blip r:embed="rId3" cstate="print"/>
          <a:srcRect l="10799" t="16917" r="10124" b="9718"/>
          <a:stretch>
            <a:fillRect/>
          </a:stretch>
        </p:blipFill>
        <p:spPr bwMode="auto">
          <a:xfrm>
            <a:off x="1428750" y="1330325"/>
            <a:ext cx="6215063" cy="3598863"/>
          </a:xfrm>
          <a:prstGeom prst="rect">
            <a:avLst/>
          </a:prstGeom>
          <a:noFill/>
          <a:ln w="9525">
            <a:noFill/>
            <a:miter lim="800000"/>
            <a:headEnd/>
            <a:tailEnd/>
          </a:ln>
        </p:spPr>
      </p:pic>
      <p:sp>
        <p:nvSpPr>
          <p:cNvPr id="55299" name="文字方塊 4"/>
          <p:cNvSpPr txBox="1">
            <a:spLocks noChangeArrowheads="1"/>
          </p:cNvSpPr>
          <p:nvPr/>
        </p:nvSpPr>
        <p:spPr bwMode="auto">
          <a:xfrm>
            <a:off x="0" y="428625"/>
            <a:ext cx="9144000" cy="584200"/>
          </a:xfrm>
          <a:prstGeom prst="rect">
            <a:avLst/>
          </a:prstGeom>
          <a:noFill/>
          <a:ln w="9525">
            <a:noFill/>
            <a:miter lim="800000"/>
            <a:headEnd/>
            <a:tailEnd/>
          </a:ln>
        </p:spPr>
        <p:txBody>
          <a:bodyPr>
            <a:spAutoFit/>
          </a:bodyPr>
          <a:lstStyle/>
          <a:p>
            <a:pPr algn="ctr"/>
            <a:r>
              <a:rPr lang="zh-TW" altLang="en-US" sz="3200">
                <a:latin typeface="華康隸書體W5" pitchFamily="65" charset="-120"/>
                <a:ea typeface="華康隸書體W5" pitchFamily="65" charset="-120"/>
              </a:rPr>
              <a:t>過去</a:t>
            </a:r>
            <a:r>
              <a:rPr lang="en-US" altLang="zh-TW" sz="3200">
                <a:latin typeface="華康隸書體W5" pitchFamily="65" charset="-120"/>
                <a:ea typeface="華康隸書體W5" pitchFamily="65" charset="-120"/>
              </a:rPr>
              <a:t>25</a:t>
            </a:r>
            <a:r>
              <a:rPr lang="zh-TW" altLang="en-US" sz="3200">
                <a:latin typeface="華康隸書體W5" pitchFamily="65" charset="-120"/>
                <a:ea typeface="華康隸書體W5" pitchFamily="65" charset="-120"/>
              </a:rPr>
              <a:t>年我國</a:t>
            </a:r>
            <a:r>
              <a:rPr lang="en-US" altLang="zh-TW" sz="3200">
                <a:latin typeface="華康隸書體W5" pitchFamily="65" charset="-120"/>
                <a:ea typeface="華康隸書體W5" pitchFamily="65" charset="-120"/>
              </a:rPr>
              <a:t>CO</a:t>
            </a:r>
            <a:r>
              <a:rPr lang="en-US" altLang="zh-TW" sz="3200" baseline="-25000">
                <a:latin typeface="華康隸書體W5" pitchFamily="65" charset="-120"/>
                <a:ea typeface="華康隸書體W5" pitchFamily="65" charset="-120"/>
              </a:rPr>
              <a:t>2</a:t>
            </a:r>
            <a:r>
              <a:rPr lang="zh-TW" altLang="en-US" sz="3200">
                <a:latin typeface="華康隸書體W5" pitchFamily="65" charset="-120"/>
                <a:ea typeface="華康隸書體W5" pitchFamily="65" charset="-120"/>
              </a:rPr>
              <a:t>排放源之結構變化情形</a:t>
            </a:r>
          </a:p>
        </p:txBody>
      </p:sp>
      <p:sp>
        <p:nvSpPr>
          <p:cNvPr id="55300" name="文字方塊 5"/>
          <p:cNvSpPr txBox="1">
            <a:spLocks noChangeArrowheads="1"/>
          </p:cNvSpPr>
          <p:nvPr/>
        </p:nvSpPr>
        <p:spPr bwMode="auto">
          <a:xfrm>
            <a:off x="1928813" y="5000625"/>
            <a:ext cx="6388100" cy="1616075"/>
          </a:xfrm>
          <a:prstGeom prst="rect">
            <a:avLst/>
          </a:prstGeom>
          <a:noFill/>
          <a:ln w="9525">
            <a:noFill/>
            <a:miter lim="800000"/>
            <a:headEnd/>
            <a:tailEnd/>
          </a:ln>
        </p:spPr>
        <p:txBody>
          <a:bodyPr>
            <a:spAutoFit/>
          </a:bodyPr>
          <a:lstStyle/>
          <a:p>
            <a:pPr>
              <a:buFontTx/>
              <a:buChar char="•"/>
            </a:pPr>
            <a:r>
              <a:rPr lang="zh-TW" altLang="en-US" sz="2000">
                <a:latin typeface="Times New Roman" pitchFamily="18" charset="0"/>
                <a:ea typeface="華康魏碑體" pitchFamily="65" charset="-120"/>
                <a:cs typeface="Times New Roman" pitchFamily="18" charset="0"/>
              </a:rPr>
              <a:t> 我國</a:t>
            </a:r>
            <a:r>
              <a:rPr lang="en-US" altLang="zh-TW" sz="2000">
                <a:latin typeface="Times New Roman" pitchFamily="18" charset="0"/>
                <a:ea typeface="華康魏碑體" pitchFamily="65" charset="-120"/>
                <a:cs typeface="Times New Roman" pitchFamily="18" charset="0"/>
              </a:rPr>
              <a:t>CO</a:t>
            </a:r>
            <a:r>
              <a:rPr lang="en-US" altLang="zh-TW" sz="2000" baseline="-25000">
                <a:latin typeface="Times New Roman" pitchFamily="18" charset="0"/>
                <a:ea typeface="華康魏碑體" pitchFamily="65" charset="-120"/>
                <a:cs typeface="Times New Roman" pitchFamily="18" charset="0"/>
              </a:rPr>
              <a:t>2</a:t>
            </a:r>
            <a:r>
              <a:rPr lang="zh-TW" altLang="en-US" sz="2000">
                <a:latin typeface="Times New Roman" pitchFamily="18" charset="0"/>
                <a:ea typeface="華康魏碑體" pitchFamily="65" charset="-120"/>
                <a:cs typeface="Times New Roman" pitchFamily="18" charset="0"/>
              </a:rPr>
              <a:t>排放量平均每年以</a:t>
            </a:r>
            <a:r>
              <a:rPr lang="en-US" altLang="zh-TW" sz="2000">
                <a:latin typeface="Times New Roman" pitchFamily="18" charset="0"/>
                <a:ea typeface="華康魏碑體" pitchFamily="65" charset="-120"/>
                <a:cs typeface="Times New Roman" pitchFamily="18" charset="0"/>
              </a:rPr>
              <a:t>6.1%</a:t>
            </a:r>
            <a:r>
              <a:rPr lang="zh-TW" altLang="en-US" sz="2000">
                <a:latin typeface="Times New Roman" pitchFamily="18" charset="0"/>
                <a:ea typeface="華康魏碑體" pitchFamily="65" charset="-120"/>
                <a:cs typeface="Times New Roman" pitchFamily="18" charset="0"/>
              </a:rPr>
              <a:t>增率成長</a:t>
            </a:r>
          </a:p>
          <a:p>
            <a:pPr>
              <a:buFontTx/>
              <a:buChar char="•"/>
            </a:pPr>
            <a:r>
              <a:rPr lang="zh-TW" altLang="en-US" sz="2000">
                <a:latin typeface="Times New Roman" pitchFamily="18" charset="0"/>
                <a:ea typeface="華康魏碑體" pitchFamily="65" charset="-120"/>
                <a:cs typeface="Times New Roman" pitchFamily="18" charset="0"/>
              </a:rPr>
              <a:t> 總排放量在</a:t>
            </a:r>
            <a:r>
              <a:rPr lang="en-US" altLang="zh-TW" sz="2000">
                <a:latin typeface="Times New Roman" pitchFamily="18" charset="0"/>
                <a:ea typeface="華康魏碑體" pitchFamily="65" charset="-120"/>
                <a:cs typeface="Times New Roman" pitchFamily="18" charset="0"/>
              </a:rPr>
              <a:t>2009</a:t>
            </a:r>
            <a:r>
              <a:rPr lang="zh-TW" altLang="en-US" sz="2000">
                <a:latin typeface="Times New Roman" pitchFamily="18" charset="0"/>
                <a:ea typeface="華康魏碑體" pitchFamily="65" charset="-120"/>
                <a:cs typeface="Times New Roman" pitchFamily="18" charset="0"/>
              </a:rPr>
              <a:t>年</a:t>
            </a:r>
            <a:r>
              <a:rPr lang="zh-TW" altLang="en-US" sz="2000">
                <a:latin typeface="Times New Roman" pitchFamily="18" charset="0"/>
                <a:ea typeface="標楷體" pitchFamily="65" charset="-120"/>
                <a:cs typeface="Times New Roman" pitchFamily="18" charset="0"/>
              </a:rPr>
              <a:t>約占全世界總量</a:t>
            </a:r>
            <a:r>
              <a:rPr lang="en-US" altLang="zh-TW" sz="2000">
                <a:latin typeface="Times New Roman" pitchFamily="18" charset="0"/>
                <a:ea typeface="標楷體" pitchFamily="65" charset="-120"/>
                <a:cs typeface="Times New Roman" pitchFamily="18" charset="0"/>
              </a:rPr>
              <a:t>1%</a:t>
            </a:r>
            <a:r>
              <a:rPr lang="zh-TW" altLang="en-US" sz="2000">
                <a:latin typeface="Times New Roman" pitchFamily="18" charset="0"/>
                <a:ea typeface="華康魏碑體" pitchFamily="65" charset="-120"/>
                <a:cs typeface="Times New Roman" pitchFamily="18" charset="0"/>
              </a:rPr>
              <a:t>是全球第</a:t>
            </a:r>
            <a:r>
              <a:rPr lang="en-US" altLang="zh-TW" sz="2000">
                <a:latin typeface="Times New Roman" pitchFamily="18" charset="0"/>
                <a:ea typeface="華康魏碑體" pitchFamily="65" charset="-120"/>
                <a:cs typeface="Times New Roman" pitchFamily="18" charset="0"/>
              </a:rPr>
              <a:t>21</a:t>
            </a:r>
            <a:r>
              <a:rPr lang="zh-TW" altLang="en-US" sz="2000">
                <a:latin typeface="Times New Roman" pitchFamily="18" charset="0"/>
                <a:ea typeface="華康魏碑體" pitchFamily="65" charset="-120"/>
                <a:cs typeface="Times New Roman" pitchFamily="18" charset="0"/>
              </a:rPr>
              <a:t>名</a:t>
            </a:r>
          </a:p>
          <a:p>
            <a:pPr>
              <a:buFontTx/>
              <a:buChar char="•"/>
            </a:pPr>
            <a:r>
              <a:rPr lang="en-US" altLang="zh-TW" sz="2000">
                <a:latin typeface="Times New Roman" pitchFamily="18" charset="0"/>
                <a:ea typeface="華康魏碑體" pitchFamily="65" charset="-120"/>
                <a:cs typeface="Times New Roman" pitchFamily="18" charset="0"/>
              </a:rPr>
              <a:t> </a:t>
            </a:r>
            <a:r>
              <a:rPr lang="zh-TW" altLang="en-US" sz="2000">
                <a:latin typeface="Times New Roman" pitchFamily="18" charset="0"/>
                <a:ea typeface="華康魏碑體" pitchFamily="65" charset="-120"/>
                <a:cs typeface="Times New Roman" pitchFamily="18" charset="0"/>
              </a:rPr>
              <a:t>人均排放量為第</a:t>
            </a:r>
            <a:r>
              <a:rPr lang="en-US" altLang="zh-TW" sz="2000">
                <a:latin typeface="Times New Roman" pitchFamily="18" charset="0"/>
                <a:ea typeface="華康魏碑體" pitchFamily="65" charset="-120"/>
                <a:cs typeface="Times New Roman" pitchFamily="18" charset="0"/>
              </a:rPr>
              <a:t>18</a:t>
            </a:r>
            <a:r>
              <a:rPr lang="zh-TW" altLang="en-US" sz="2000">
                <a:latin typeface="華康魏碑體" pitchFamily="65" charset="-120"/>
                <a:ea typeface="華康魏碑體" pitchFamily="65" charset="-120"/>
                <a:cs typeface="Times New Roman" pitchFamily="18" charset="0"/>
              </a:rPr>
              <a:t>名</a:t>
            </a:r>
          </a:p>
          <a:p>
            <a:pPr>
              <a:buFontTx/>
              <a:buChar char="•"/>
            </a:pPr>
            <a:r>
              <a:rPr lang="zh-TW" altLang="en-US" sz="2000">
                <a:latin typeface="華康魏碑體" pitchFamily="65" charset="-120"/>
                <a:ea typeface="華康魏碑體" pitchFamily="65" charset="-120"/>
                <a:cs typeface="Times New Roman" pitchFamily="18" charset="0"/>
              </a:rPr>
              <a:t> 人均排放量增加率為全球第</a:t>
            </a:r>
            <a:r>
              <a:rPr lang="en-US" altLang="zh-TW" sz="2000">
                <a:latin typeface="華康魏碑體" pitchFamily="65" charset="-120"/>
                <a:ea typeface="華康魏碑體" pitchFamily="65" charset="-120"/>
                <a:cs typeface="Times New Roman" pitchFamily="18" charset="0"/>
              </a:rPr>
              <a:t>3</a:t>
            </a:r>
            <a:r>
              <a:rPr lang="zh-TW" altLang="en-US" sz="2000">
                <a:latin typeface="華康魏碑體" pitchFamily="65" charset="-120"/>
                <a:ea typeface="華康魏碑體" pitchFamily="65" charset="-120"/>
                <a:cs typeface="Times New Roman" pitchFamily="18" charset="0"/>
              </a:rPr>
              <a:t>名，屬全亞洲第</a:t>
            </a:r>
            <a:r>
              <a:rPr lang="en-US" altLang="zh-TW" sz="2000">
                <a:latin typeface="華康魏碑體" pitchFamily="65" charset="-120"/>
                <a:ea typeface="華康魏碑體" pitchFamily="65" charset="-120"/>
                <a:cs typeface="Times New Roman" pitchFamily="18" charset="0"/>
              </a:rPr>
              <a:t>1</a:t>
            </a:r>
            <a:r>
              <a:rPr lang="zh-TW" altLang="en-US" sz="2000">
                <a:latin typeface="華康魏碑體" pitchFamily="65" charset="-120"/>
                <a:ea typeface="華康魏碑體" pitchFamily="65" charset="-120"/>
                <a:cs typeface="Times New Roman" pitchFamily="18" charset="0"/>
              </a:rPr>
              <a:t>名。</a:t>
            </a:r>
          </a:p>
          <a:p>
            <a:pPr>
              <a:buFont typeface="Wingdings" pitchFamily="2" charset="2"/>
              <a:buChar char="l"/>
            </a:pPr>
            <a:endParaRPr lang="zh-TW" altLang="en-US" sz="2000">
              <a:latin typeface="華康魏碑體" pitchFamily="65" charset="-120"/>
              <a:ea typeface="華康魏碑體" pitchFamily="65" charset="-120"/>
              <a:cs typeface="Times New Roman" pitchFamily="18" charset="0"/>
            </a:endParaRPr>
          </a:p>
        </p:txBody>
      </p:sp>
      <p:sp>
        <p:nvSpPr>
          <p:cNvPr id="55301" name="Rectangle 1"/>
          <p:cNvSpPr>
            <a:spLocks noChangeArrowheads="1"/>
          </p:cNvSpPr>
          <p:nvPr/>
        </p:nvSpPr>
        <p:spPr bwMode="auto">
          <a:xfrm>
            <a:off x="5286375" y="6357938"/>
            <a:ext cx="3571875" cy="277812"/>
          </a:xfrm>
          <a:prstGeom prst="rect">
            <a:avLst/>
          </a:prstGeom>
          <a:noFill/>
          <a:ln w="9525">
            <a:noFill/>
            <a:miter lim="800000"/>
            <a:headEnd/>
            <a:tailEnd/>
          </a:ln>
        </p:spPr>
        <p:txBody>
          <a:bodyPr anchor="ctr">
            <a:spAutoFit/>
          </a:bodyPr>
          <a:lstStyle/>
          <a:p>
            <a:r>
              <a:rPr lang="zh-TW" altLang="en-US" sz="1200">
                <a:latin typeface="標楷體" pitchFamily="65" charset="-120"/>
                <a:ea typeface="標楷體" pitchFamily="65" charset="-120"/>
                <a:cs typeface="Times New Roman" pitchFamily="18" charset="0"/>
              </a:rPr>
              <a:t>資料來源：能源統計手冊</a:t>
            </a:r>
            <a:r>
              <a:rPr lang="en-US" altLang="zh-TW" sz="1200">
                <a:latin typeface="Times New Roman" pitchFamily="18" charset="0"/>
                <a:ea typeface="標楷體" pitchFamily="65" charset="-120"/>
                <a:cs typeface="Times New Roman" pitchFamily="18" charset="0"/>
              </a:rPr>
              <a:t>2007</a:t>
            </a:r>
            <a:r>
              <a:rPr lang="zh-TW" altLang="en-US" sz="1200">
                <a:latin typeface="標楷體" pitchFamily="65" charset="-120"/>
                <a:ea typeface="標楷體" pitchFamily="65" charset="-120"/>
                <a:cs typeface="Times New Roman" pitchFamily="18" charset="0"/>
              </a:rPr>
              <a:t>，工研院能環所數據</a:t>
            </a:r>
            <a:endParaRPr lang="zh-TW" altLang="en-US">
              <a:ea typeface="標楷體" pitchFamily="65" charset="-120"/>
              <a:cs typeface="Times New Roman" pitchFamily="18" charset="0"/>
            </a:endParaRPr>
          </a:p>
        </p:txBody>
      </p:sp>
      <p:sp>
        <p:nvSpPr>
          <p:cNvPr id="55302" name="投影片編號版面配置區 3"/>
          <p:cNvSpPr txBox="1">
            <a:spLocks noGrp="1"/>
          </p:cNvSpPr>
          <p:nvPr/>
        </p:nvSpPr>
        <p:spPr bwMode="auto">
          <a:xfrm>
            <a:off x="8710613" y="6492875"/>
            <a:ext cx="433387" cy="365125"/>
          </a:xfrm>
          <a:prstGeom prst="rect">
            <a:avLst/>
          </a:prstGeom>
          <a:noFill/>
          <a:ln w="9525">
            <a:noFill/>
            <a:miter lim="800000"/>
            <a:headEnd/>
            <a:tailEnd/>
          </a:ln>
        </p:spPr>
        <p:txBody>
          <a:bodyPr/>
          <a:lstStyle/>
          <a:p>
            <a:pPr algn="r"/>
            <a:fld id="{218A4BEB-BAA3-4EEC-8B28-0DEDD52278DB}" type="slidenum">
              <a:rPr kumimoji="0" lang="zh-TW" altLang="en-US">
                <a:latin typeface="Calibri" pitchFamily="34" charset="0"/>
              </a:rPr>
              <a:pPr algn="r"/>
              <a:t>24</a:t>
            </a:fld>
            <a:endParaRPr kumimoji="0" lang="en-US" altLang="zh-TW">
              <a:latin typeface="Calibri" pitchFamily="34"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標題 1"/>
          <p:cNvSpPr>
            <a:spLocks noGrp="1"/>
          </p:cNvSpPr>
          <p:nvPr>
            <p:ph type="ctrTitle"/>
          </p:nvPr>
        </p:nvSpPr>
        <p:spPr>
          <a:xfrm>
            <a:off x="0" y="0"/>
            <a:ext cx="9144000" cy="1470025"/>
          </a:xfrm>
        </p:spPr>
        <p:txBody>
          <a:bodyPr/>
          <a:lstStyle/>
          <a:p>
            <a:r>
              <a:rPr lang="en-US" altLang="zh-TW" sz="4000" dirty="0" smtClean="0"/>
              <a:t>2010</a:t>
            </a:r>
            <a:r>
              <a:rPr lang="zh-TW" altLang="en-US" sz="4000" dirty="0" smtClean="0"/>
              <a:t>年臺灣發電量</a:t>
            </a:r>
            <a:r>
              <a:rPr lang="en-US" altLang="zh-TW" sz="4000" dirty="0" smtClean="0"/>
              <a:t>(2470</a:t>
            </a:r>
            <a:r>
              <a:rPr lang="zh-TW" altLang="en-US" sz="4000" dirty="0" smtClean="0"/>
              <a:t>億度</a:t>
            </a:r>
            <a:r>
              <a:rPr lang="en-US" altLang="zh-TW" sz="4000" dirty="0" smtClean="0"/>
              <a:t>)</a:t>
            </a:r>
            <a:r>
              <a:rPr lang="zh-TW" altLang="en-US" sz="4000" dirty="0" smtClean="0"/>
              <a:t>配比</a:t>
            </a:r>
          </a:p>
        </p:txBody>
      </p:sp>
      <p:sp>
        <p:nvSpPr>
          <p:cNvPr id="60418" name="副標題 2"/>
          <p:cNvSpPr>
            <a:spLocks noGrp="1"/>
          </p:cNvSpPr>
          <p:nvPr>
            <p:ph type="subTitle" idx="1"/>
          </p:nvPr>
        </p:nvSpPr>
        <p:spPr>
          <a:xfrm>
            <a:off x="1428750" y="1214438"/>
            <a:ext cx="6400800" cy="5357812"/>
          </a:xfrm>
        </p:spPr>
        <p:txBody>
          <a:bodyPr/>
          <a:lstStyle/>
          <a:p>
            <a:pPr algn="l">
              <a:buFont typeface="Arial" charset="0"/>
              <a:buChar char="•"/>
            </a:pPr>
            <a:r>
              <a:rPr lang="zh-TW" altLang="en-US" dirty="0" smtClean="0">
                <a:solidFill>
                  <a:schemeClr val="tx2"/>
                </a:solidFill>
              </a:rPr>
              <a:t>火力發電 </a:t>
            </a:r>
            <a:r>
              <a:rPr lang="en-US" altLang="zh-TW" dirty="0" smtClean="0">
                <a:solidFill>
                  <a:srgbClr val="FF0000"/>
                </a:solidFill>
              </a:rPr>
              <a:t>(78.35%)</a:t>
            </a:r>
          </a:p>
          <a:p>
            <a:pPr algn="l">
              <a:buFont typeface="Wingdings" pitchFamily="2" charset="2"/>
              <a:buChar char="Ø"/>
            </a:pPr>
            <a:r>
              <a:rPr lang="zh-TW" altLang="en-US" dirty="0" smtClean="0">
                <a:solidFill>
                  <a:schemeClr val="tx2"/>
                </a:solidFill>
              </a:rPr>
              <a:t> </a:t>
            </a:r>
            <a:r>
              <a:rPr lang="zh-TW" altLang="en-US" sz="2800" dirty="0" smtClean="0">
                <a:solidFill>
                  <a:srgbClr val="C00000"/>
                </a:solidFill>
              </a:rPr>
              <a:t>燃煤 </a:t>
            </a:r>
            <a:r>
              <a:rPr lang="en-US" altLang="zh-TW" sz="2800" dirty="0" smtClean="0">
                <a:solidFill>
                  <a:srgbClr val="C00000"/>
                </a:solidFill>
              </a:rPr>
              <a:t>(49.91%)</a:t>
            </a:r>
          </a:p>
          <a:p>
            <a:pPr algn="l">
              <a:buFont typeface="Wingdings" pitchFamily="2" charset="2"/>
              <a:buChar char="Ø"/>
            </a:pPr>
            <a:r>
              <a:rPr lang="zh-TW" altLang="en-US" sz="2800" dirty="0" smtClean="0">
                <a:solidFill>
                  <a:srgbClr val="C00000"/>
                </a:solidFill>
              </a:rPr>
              <a:t> 燃油 </a:t>
            </a:r>
            <a:r>
              <a:rPr lang="en-US" altLang="zh-TW" sz="2800" dirty="0" smtClean="0">
                <a:solidFill>
                  <a:srgbClr val="C00000"/>
                </a:solidFill>
              </a:rPr>
              <a:t>(3.83%)</a:t>
            </a:r>
          </a:p>
          <a:p>
            <a:pPr algn="l">
              <a:buFont typeface="Wingdings" pitchFamily="2" charset="2"/>
              <a:buChar char="Ø"/>
            </a:pPr>
            <a:r>
              <a:rPr lang="zh-TW" altLang="en-US" sz="2800" dirty="0" smtClean="0">
                <a:solidFill>
                  <a:srgbClr val="C00000"/>
                </a:solidFill>
              </a:rPr>
              <a:t> 燃氣 </a:t>
            </a:r>
            <a:r>
              <a:rPr lang="en-US" altLang="zh-TW" sz="2800" dirty="0" smtClean="0">
                <a:solidFill>
                  <a:srgbClr val="C00000"/>
                </a:solidFill>
              </a:rPr>
              <a:t>(24.61%)</a:t>
            </a:r>
          </a:p>
          <a:p>
            <a:pPr algn="l"/>
            <a:r>
              <a:rPr lang="zh-TW" altLang="en-US" dirty="0" smtClean="0">
                <a:solidFill>
                  <a:schemeClr val="tx2"/>
                </a:solidFill>
              </a:rPr>
              <a:t>核能發電</a:t>
            </a:r>
            <a:r>
              <a:rPr lang="en-US" altLang="zh-TW" dirty="0" smtClean="0">
                <a:solidFill>
                  <a:srgbClr val="FF0000"/>
                </a:solidFill>
              </a:rPr>
              <a:t>(16.85%)</a:t>
            </a:r>
          </a:p>
          <a:p>
            <a:pPr algn="l"/>
            <a:r>
              <a:rPr lang="zh-TW" altLang="en-US" dirty="0" smtClean="0">
                <a:solidFill>
                  <a:schemeClr val="tx2"/>
                </a:solidFill>
              </a:rPr>
              <a:t>水力發電</a:t>
            </a:r>
            <a:r>
              <a:rPr lang="en-US" altLang="zh-TW" dirty="0" smtClean="0">
                <a:solidFill>
                  <a:schemeClr val="tx2"/>
                </a:solidFill>
              </a:rPr>
              <a:t>(2.94%)</a:t>
            </a:r>
          </a:p>
          <a:p>
            <a:pPr algn="l"/>
            <a:r>
              <a:rPr lang="zh-TW" altLang="en-US" dirty="0" smtClean="0">
                <a:solidFill>
                  <a:schemeClr val="tx2"/>
                </a:solidFill>
              </a:rPr>
              <a:t>風力發電 </a:t>
            </a:r>
            <a:r>
              <a:rPr lang="en-US" altLang="zh-TW" dirty="0" smtClean="0">
                <a:solidFill>
                  <a:schemeClr val="tx2"/>
                </a:solidFill>
              </a:rPr>
              <a:t>(0.42%)</a:t>
            </a:r>
          </a:p>
          <a:p>
            <a:pPr algn="l"/>
            <a:r>
              <a:rPr lang="zh-TW" altLang="en-US" dirty="0" smtClean="0">
                <a:solidFill>
                  <a:schemeClr val="tx2"/>
                </a:solidFill>
              </a:rPr>
              <a:t>生質能發電 </a:t>
            </a:r>
            <a:r>
              <a:rPr lang="en-US" altLang="zh-TW" dirty="0" smtClean="0">
                <a:solidFill>
                  <a:schemeClr val="tx2"/>
                </a:solidFill>
              </a:rPr>
              <a:t>(0.22%)</a:t>
            </a:r>
          </a:p>
          <a:p>
            <a:pPr algn="l"/>
            <a:r>
              <a:rPr lang="zh-TW" altLang="en-US" dirty="0" smtClean="0">
                <a:solidFill>
                  <a:schemeClr val="tx2"/>
                </a:solidFill>
              </a:rPr>
              <a:t>廢棄物發電 </a:t>
            </a:r>
            <a:r>
              <a:rPr lang="en-US" altLang="zh-TW" dirty="0" smtClean="0">
                <a:solidFill>
                  <a:schemeClr val="tx2"/>
                </a:solidFill>
              </a:rPr>
              <a:t>(1.23%)</a:t>
            </a:r>
          </a:p>
        </p:txBody>
      </p:sp>
      <p:sp>
        <p:nvSpPr>
          <p:cNvPr id="4" name="投影片編號版面配置區 3"/>
          <p:cNvSpPr>
            <a:spLocks noGrp="1"/>
          </p:cNvSpPr>
          <p:nvPr>
            <p:ph type="sldNum" sz="quarter" idx="12"/>
          </p:nvPr>
        </p:nvSpPr>
        <p:spPr/>
        <p:txBody>
          <a:bodyPr/>
          <a:lstStyle/>
          <a:p>
            <a:pPr>
              <a:defRPr/>
            </a:pPr>
            <a:fld id="{3BFE4761-3F15-49B2-A1FC-FAA326EBF6E9}" type="slidenum">
              <a:rPr lang="zh-TW" altLang="en-US" smtClean="0"/>
              <a:pPr>
                <a:defRPr/>
              </a:pPr>
              <a:t>25</a:t>
            </a:fld>
            <a:endParaRPr lang="zh-TW"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標題 1"/>
          <p:cNvSpPr>
            <a:spLocks noGrp="1"/>
          </p:cNvSpPr>
          <p:nvPr>
            <p:ph type="title"/>
          </p:nvPr>
        </p:nvSpPr>
        <p:spPr>
          <a:xfrm>
            <a:off x="500063" y="0"/>
            <a:ext cx="8229600" cy="1143000"/>
          </a:xfrm>
        </p:spPr>
        <p:txBody>
          <a:bodyPr/>
          <a:lstStyle/>
          <a:p>
            <a:pPr>
              <a:defRPr/>
            </a:pPr>
            <a:r>
              <a:rPr lang="zh-TW" altLang="en-US" dirty="0" smtClean="0"/>
              <a:t>各國發一度電排放</a:t>
            </a:r>
            <a:r>
              <a:rPr lang="en-US" altLang="zh-TW" dirty="0" smtClean="0">
                <a:latin typeface="+mj-lt"/>
              </a:rPr>
              <a:t>CO</a:t>
            </a:r>
            <a:r>
              <a:rPr lang="en-US" altLang="zh-TW" baseline="-25000" dirty="0" smtClean="0">
                <a:latin typeface="+mj-lt"/>
              </a:rPr>
              <a:t>2</a:t>
            </a:r>
            <a:r>
              <a:rPr lang="en-US" altLang="zh-TW" dirty="0" smtClean="0"/>
              <a:t> </a:t>
            </a:r>
            <a:r>
              <a:rPr lang="zh-TW" altLang="en-US" dirty="0" smtClean="0"/>
              <a:t>之量</a:t>
            </a:r>
            <a:endParaRPr lang="zh-TW" altLang="en-US" baseline="-25000" dirty="0" smtClean="0"/>
          </a:p>
        </p:txBody>
      </p:sp>
      <p:pic>
        <p:nvPicPr>
          <p:cNvPr id="61442" name="內容版面配置區 3" descr="img21.jpg"/>
          <p:cNvPicPr>
            <a:picLocks noGrp="1" noChangeAspect="1"/>
          </p:cNvPicPr>
          <p:nvPr>
            <p:ph idx="1"/>
          </p:nvPr>
        </p:nvPicPr>
        <p:blipFill>
          <a:blip r:embed="rId2" cstate="print"/>
          <a:srcRect/>
          <a:stretch>
            <a:fillRect/>
          </a:stretch>
        </p:blipFill>
        <p:spPr>
          <a:xfrm>
            <a:off x="2071688" y="1000125"/>
            <a:ext cx="5216525" cy="5499100"/>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標題 1"/>
          <p:cNvSpPr>
            <a:spLocks noGrp="1"/>
          </p:cNvSpPr>
          <p:nvPr>
            <p:ph type="ctrTitle"/>
          </p:nvPr>
        </p:nvSpPr>
        <p:spPr>
          <a:xfrm>
            <a:off x="571500" y="500063"/>
            <a:ext cx="7986713" cy="1470025"/>
          </a:xfrm>
        </p:spPr>
        <p:txBody>
          <a:bodyPr/>
          <a:lstStyle/>
          <a:p>
            <a:r>
              <a:rPr lang="zh-TW" altLang="en-US" sz="5400" smtClean="0">
                <a:latin typeface="華康隸書體W5" pitchFamily="65" charset="-120"/>
                <a:ea typeface="華康隸書體W5" pitchFamily="65" charset="-120"/>
              </a:rPr>
              <a:t>降低</a:t>
            </a:r>
            <a:r>
              <a:rPr lang="en-US" altLang="zh-TW" sz="5400" smtClean="0">
                <a:latin typeface="華康隸書體W5" pitchFamily="65" charset="-120"/>
                <a:ea typeface="華康隸書體W5" pitchFamily="65" charset="-120"/>
              </a:rPr>
              <a:t>CO</a:t>
            </a:r>
            <a:r>
              <a:rPr lang="en-US" altLang="zh-TW" sz="5400" baseline="-25000" smtClean="0">
                <a:latin typeface="華康隸書體W5" pitchFamily="65" charset="-120"/>
                <a:ea typeface="華康隸書體W5" pitchFamily="65" charset="-120"/>
              </a:rPr>
              <a:t>2</a:t>
            </a:r>
            <a:r>
              <a:rPr lang="zh-TW" altLang="en-US" sz="5400" smtClean="0">
                <a:latin typeface="華康隸書體W5" pitchFamily="65" charset="-120"/>
                <a:ea typeface="華康隸書體W5" pitchFamily="65" charset="-120"/>
              </a:rPr>
              <a:t>排放之策略</a:t>
            </a:r>
          </a:p>
        </p:txBody>
      </p:sp>
      <p:sp>
        <p:nvSpPr>
          <p:cNvPr id="3" name="副標題 2"/>
          <p:cNvSpPr>
            <a:spLocks noGrp="1"/>
          </p:cNvSpPr>
          <p:nvPr>
            <p:ph type="subTitle" idx="1"/>
          </p:nvPr>
        </p:nvSpPr>
        <p:spPr>
          <a:xfrm>
            <a:off x="1475656" y="2214562"/>
            <a:ext cx="6480720" cy="2942629"/>
          </a:xfrm>
        </p:spPr>
        <p:txBody>
          <a:bodyPr/>
          <a:lstStyle/>
          <a:p>
            <a:pPr algn="l">
              <a:buFont typeface="Wingdings" pitchFamily="2" charset="2"/>
              <a:buChar char="Ø"/>
              <a:defRPr/>
            </a:pPr>
            <a:r>
              <a:rPr lang="zh-TW" altLang="en-US" dirty="0" smtClean="0"/>
              <a:t> </a:t>
            </a:r>
            <a:r>
              <a:rPr lang="zh-TW" altLang="en-US" sz="4000" dirty="0" smtClean="0">
                <a:solidFill>
                  <a:schemeClr val="tx2"/>
                </a:solidFill>
              </a:rPr>
              <a:t>節能減碳</a:t>
            </a:r>
            <a:endParaRPr lang="en-US" altLang="zh-TW" sz="4000" dirty="0" smtClean="0">
              <a:solidFill>
                <a:schemeClr val="tx2"/>
              </a:solidFill>
            </a:endParaRPr>
          </a:p>
          <a:p>
            <a:pPr algn="l">
              <a:buFont typeface="Wingdings" pitchFamily="2" charset="2"/>
              <a:buChar char="Ø"/>
              <a:defRPr/>
            </a:pPr>
            <a:r>
              <a:rPr lang="zh-TW" altLang="en-US" sz="4000" dirty="0" smtClean="0">
                <a:solidFill>
                  <a:schemeClr val="tx2"/>
                </a:solidFill>
              </a:rPr>
              <a:t> 適度</a:t>
            </a:r>
            <a:r>
              <a:rPr lang="zh-TW" altLang="en-US" sz="4000" dirty="0">
                <a:solidFill>
                  <a:schemeClr val="tx2"/>
                </a:solidFill>
              </a:rPr>
              <a:t>的</a:t>
            </a:r>
            <a:r>
              <a:rPr lang="zh-TW" altLang="en-US" sz="4000" dirty="0" smtClean="0">
                <a:solidFill>
                  <a:schemeClr val="tx2"/>
                </a:solidFill>
              </a:rPr>
              <a:t>核能發電</a:t>
            </a:r>
            <a:endParaRPr lang="en-US" altLang="zh-TW" sz="4000" dirty="0" smtClean="0">
              <a:solidFill>
                <a:schemeClr val="tx2"/>
              </a:solidFill>
            </a:endParaRPr>
          </a:p>
          <a:p>
            <a:pPr algn="l">
              <a:buFont typeface="Wingdings" pitchFamily="2" charset="2"/>
              <a:buChar char="Ø"/>
              <a:defRPr/>
            </a:pPr>
            <a:r>
              <a:rPr lang="zh-TW" altLang="en-US" sz="4000" dirty="0" smtClean="0">
                <a:solidFill>
                  <a:schemeClr val="tx2"/>
                </a:solidFill>
              </a:rPr>
              <a:t> 提高再生能源的比例 </a:t>
            </a:r>
            <a:r>
              <a:rPr lang="en-US" altLang="zh-TW" sz="4000" dirty="0" smtClean="0">
                <a:solidFill>
                  <a:schemeClr val="tx2"/>
                </a:solidFill>
              </a:rPr>
              <a:t>(</a:t>
            </a:r>
            <a:r>
              <a:rPr lang="zh-TW" altLang="en-US" sz="4000" dirty="0" smtClean="0">
                <a:solidFill>
                  <a:schemeClr val="tx2"/>
                </a:solidFill>
              </a:rPr>
              <a:t>惟電價不宜過高影響民生</a:t>
            </a:r>
            <a:r>
              <a:rPr lang="en-US" altLang="zh-TW" sz="4000" dirty="0" smtClean="0">
                <a:solidFill>
                  <a:schemeClr val="tx2"/>
                </a:solidFill>
              </a:rPr>
              <a:t>)</a:t>
            </a:r>
          </a:p>
        </p:txBody>
      </p:sp>
      <p:sp>
        <p:nvSpPr>
          <p:cNvPr id="4" name="投影片編號版面配置區 3"/>
          <p:cNvSpPr>
            <a:spLocks noGrp="1"/>
          </p:cNvSpPr>
          <p:nvPr>
            <p:ph type="sldNum" sz="quarter" idx="12"/>
          </p:nvPr>
        </p:nvSpPr>
        <p:spPr/>
        <p:txBody>
          <a:bodyPr/>
          <a:lstStyle/>
          <a:p>
            <a:pPr>
              <a:defRPr/>
            </a:pPr>
            <a:fld id="{0AC42E45-0570-474D-B449-EF9ECA6723E5}" type="slidenum">
              <a:rPr lang="zh-TW" altLang="en-US" smtClean="0"/>
              <a:pPr>
                <a:defRPr/>
              </a:pPr>
              <a:t>27</a:t>
            </a:fld>
            <a:endParaRPr lang="zh-TW"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投影片編號版面配置區 3"/>
          <p:cNvSpPr txBox="1">
            <a:spLocks noGrp="1"/>
          </p:cNvSpPr>
          <p:nvPr/>
        </p:nvSpPr>
        <p:spPr bwMode="auto">
          <a:xfrm>
            <a:off x="8710613" y="6492875"/>
            <a:ext cx="433387" cy="365125"/>
          </a:xfrm>
          <a:prstGeom prst="rect">
            <a:avLst/>
          </a:prstGeom>
          <a:noFill/>
          <a:ln w="9525">
            <a:noFill/>
            <a:miter lim="800000"/>
            <a:headEnd/>
            <a:tailEnd/>
          </a:ln>
        </p:spPr>
        <p:txBody>
          <a:bodyPr/>
          <a:lstStyle/>
          <a:p>
            <a:pPr algn="r"/>
            <a:fld id="{E290AF3E-10D1-4022-AFE9-EACAE270CFCC}" type="slidenum">
              <a:rPr kumimoji="0" lang="zh-TW" altLang="en-US">
                <a:latin typeface="Calibri" pitchFamily="34" charset="0"/>
              </a:rPr>
              <a:pPr algn="r"/>
              <a:t>28</a:t>
            </a:fld>
            <a:endParaRPr kumimoji="0" lang="en-US" altLang="zh-TW">
              <a:latin typeface="Calibri" pitchFamily="34" charset="0"/>
            </a:endParaRPr>
          </a:p>
        </p:txBody>
      </p:sp>
      <p:sp>
        <p:nvSpPr>
          <p:cNvPr id="63490" name="標題 1"/>
          <p:cNvSpPr txBox="1">
            <a:spLocks/>
          </p:cNvSpPr>
          <p:nvPr/>
        </p:nvSpPr>
        <p:spPr bwMode="auto">
          <a:xfrm>
            <a:off x="0" y="785813"/>
            <a:ext cx="9144000" cy="857250"/>
          </a:xfrm>
          <a:prstGeom prst="rect">
            <a:avLst/>
          </a:prstGeom>
          <a:noFill/>
          <a:ln w="9525">
            <a:noFill/>
            <a:miter lim="800000"/>
            <a:headEnd/>
            <a:tailEnd/>
          </a:ln>
        </p:spPr>
        <p:txBody>
          <a:bodyPr anchor="ctr"/>
          <a:lstStyle/>
          <a:p>
            <a:pPr algn="ctr"/>
            <a:r>
              <a:rPr kumimoji="0" lang="zh-TW" altLang="en-US" sz="6000" b="1">
                <a:solidFill>
                  <a:schemeClr val="tx2"/>
                </a:solidFill>
                <a:latin typeface="華康魏碑體" pitchFamily="65" charset="-120"/>
                <a:ea typeface="華康魏碑體" pitchFamily="65" charset="-120"/>
              </a:rPr>
              <a:t>我國能源政策目標</a:t>
            </a:r>
          </a:p>
        </p:txBody>
      </p:sp>
      <p:sp>
        <p:nvSpPr>
          <p:cNvPr id="63491" name="內容版面配置區 2"/>
          <p:cNvSpPr txBox="1">
            <a:spLocks/>
          </p:cNvSpPr>
          <p:nvPr/>
        </p:nvSpPr>
        <p:spPr bwMode="auto">
          <a:xfrm>
            <a:off x="2214563" y="2071688"/>
            <a:ext cx="4000500" cy="2428875"/>
          </a:xfrm>
          <a:prstGeom prst="rect">
            <a:avLst/>
          </a:prstGeom>
          <a:noFill/>
          <a:ln w="9525">
            <a:noFill/>
            <a:miter lim="800000"/>
            <a:headEnd/>
            <a:tailEnd/>
          </a:ln>
        </p:spPr>
        <p:txBody>
          <a:bodyPr/>
          <a:lstStyle/>
          <a:p>
            <a:pPr marL="342900" indent="-342900">
              <a:spcBef>
                <a:spcPct val="20000"/>
              </a:spcBef>
              <a:buClr>
                <a:srgbClr val="FF0000"/>
              </a:buClr>
              <a:buFont typeface="Wingdings" pitchFamily="2" charset="2"/>
              <a:buChar char="Ø"/>
            </a:pPr>
            <a:r>
              <a:rPr kumimoji="0" lang="zh-TW" altLang="en-US" sz="4000">
                <a:solidFill>
                  <a:srgbClr val="FF0000"/>
                </a:solidFill>
                <a:latin typeface="華康魏碑體" pitchFamily="65" charset="-120"/>
                <a:ea typeface="華康魏碑體" pitchFamily="65" charset="-120"/>
              </a:rPr>
              <a:t> </a:t>
            </a:r>
            <a:r>
              <a:rPr kumimoji="0" lang="zh-TW" altLang="en-US" sz="4000" b="1" u="sng">
                <a:solidFill>
                  <a:srgbClr val="FF0000"/>
                </a:solidFill>
                <a:latin typeface="華康魏碑體" pitchFamily="65" charset="-120"/>
                <a:ea typeface="華康魏碑體" pitchFamily="65" charset="-120"/>
              </a:rPr>
              <a:t>改善</a:t>
            </a:r>
            <a:r>
              <a:rPr kumimoji="0" lang="zh-TW" altLang="en-US" sz="4000">
                <a:solidFill>
                  <a:srgbClr val="FF0000"/>
                </a:solidFill>
                <a:latin typeface="華康魏碑體" pitchFamily="65" charset="-120"/>
                <a:ea typeface="華康魏碑體" pitchFamily="65" charset="-120"/>
              </a:rPr>
              <a:t>溫氣排放</a:t>
            </a:r>
            <a:endParaRPr kumimoji="0" lang="en-US" altLang="zh-TW" sz="4000">
              <a:solidFill>
                <a:srgbClr val="FF0000"/>
              </a:solidFill>
              <a:latin typeface="華康魏碑體" pitchFamily="65" charset="-120"/>
              <a:ea typeface="華康魏碑體" pitchFamily="65" charset="-120"/>
            </a:endParaRPr>
          </a:p>
          <a:p>
            <a:pPr marL="342900" indent="-342900">
              <a:spcBef>
                <a:spcPct val="20000"/>
              </a:spcBef>
              <a:buClr>
                <a:srgbClr val="FF0000"/>
              </a:buClr>
              <a:buFont typeface="Wingdings" pitchFamily="2" charset="2"/>
              <a:buChar char="Ø"/>
            </a:pPr>
            <a:r>
              <a:rPr kumimoji="0" lang="zh-TW" altLang="en-US" sz="4000" b="1">
                <a:solidFill>
                  <a:srgbClr val="FF0000"/>
                </a:solidFill>
                <a:latin typeface="華康魏碑體" pitchFamily="65" charset="-120"/>
                <a:ea typeface="華康魏碑體" pitchFamily="65" charset="-120"/>
              </a:rPr>
              <a:t> </a:t>
            </a:r>
            <a:r>
              <a:rPr kumimoji="0" lang="zh-TW" altLang="en-US" sz="4000" b="1" u="sng">
                <a:solidFill>
                  <a:srgbClr val="FF0000"/>
                </a:solidFill>
                <a:latin typeface="華康魏碑體" pitchFamily="65" charset="-120"/>
                <a:ea typeface="華康魏碑體" pitchFamily="65" charset="-120"/>
              </a:rPr>
              <a:t>提升</a:t>
            </a:r>
            <a:r>
              <a:rPr kumimoji="0" lang="zh-TW" altLang="en-US" sz="4000">
                <a:solidFill>
                  <a:srgbClr val="FF0000"/>
                </a:solidFill>
                <a:latin typeface="華康魏碑體" pitchFamily="65" charset="-120"/>
                <a:ea typeface="華康魏碑體" pitchFamily="65" charset="-120"/>
              </a:rPr>
              <a:t>能源安全</a:t>
            </a:r>
            <a:endParaRPr kumimoji="0" lang="en-US" altLang="zh-TW" sz="4000">
              <a:solidFill>
                <a:srgbClr val="FF0000"/>
              </a:solidFill>
              <a:latin typeface="華康魏碑體" pitchFamily="65" charset="-120"/>
              <a:ea typeface="華康魏碑體" pitchFamily="65" charset="-120"/>
            </a:endParaRPr>
          </a:p>
          <a:p>
            <a:pPr marL="342900" indent="-342900">
              <a:spcBef>
                <a:spcPct val="20000"/>
              </a:spcBef>
              <a:buClr>
                <a:srgbClr val="FF0000"/>
              </a:buClr>
              <a:buFont typeface="Wingdings" pitchFamily="2" charset="2"/>
              <a:buChar char="Ø"/>
            </a:pPr>
            <a:r>
              <a:rPr kumimoji="0" lang="zh-TW" altLang="en-US" sz="4000">
                <a:solidFill>
                  <a:srgbClr val="FF0000"/>
                </a:solidFill>
                <a:latin typeface="華康魏碑體" pitchFamily="65" charset="-120"/>
                <a:ea typeface="華康魏碑體" pitchFamily="65" charset="-120"/>
              </a:rPr>
              <a:t> </a:t>
            </a:r>
            <a:r>
              <a:rPr kumimoji="0" lang="zh-TW" altLang="en-US" sz="4000" b="1" u="sng">
                <a:solidFill>
                  <a:srgbClr val="FF0000"/>
                </a:solidFill>
                <a:latin typeface="華康魏碑體" pitchFamily="65" charset="-120"/>
                <a:ea typeface="華康魏碑體" pitchFamily="65" charset="-120"/>
              </a:rPr>
              <a:t>開創</a:t>
            </a:r>
            <a:r>
              <a:rPr kumimoji="0" lang="zh-TW" altLang="en-US" sz="4000">
                <a:solidFill>
                  <a:srgbClr val="FF0000"/>
                </a:solidFill>
                <a:latin typeface="華康魏碑體" pitchFamily="65" charset="-120"/>
                <a:ea typeface="華康魏碑體" pitchFamily="65" charset="-120"/>
              </a:rPr>
              <a:t>能源產業</a:t>
            </a:r>
          </a:p>
        </p:txBody>
      </p:sp>
      <p:sp>
        <p:nvSpPr>
          <p:cNvPr id="5" name="文字方塊 4"/>
          <p:cNvSpPr txBox="1"/>
          <p:nvPr/>
        </p:nvSpPr>
        <p:spPr>
          <a:xfrm>
            <a:off x="428625" y="4857750"/>
            <a:ext cx="8286750" cy="708025"/>
          </a:xfrm>
          <a:prstGeom prst="rect">
            <a:avLst/>
          </a:prstGeom>
          <a:noFill/>
        </p:spPr>
        <p:txBody>
          <a:bodyPr>
            <a:spAutoFit/>
          </a:bodyPr>
          <a:lstStyle/>
          <a:p>
            <a:pPr>
              <a:defRPr/>
            </a:pPr>
            <a:r>
              <a:rPr lang="zh-TW" altLang="en-US" sz="4000" dirty="0">
                <a:latin typeface="華康魏碑體" pitchFamily="65" charset="-120"/>
                <a:ea typeface="華康魏碑體" pitchFamily="65" charset="-120"/>
              </a:rPr>
              <a:t>成立能源國家型科技計畫</a:t>
            </a:r>
            <a:r>
              <a:rPr lang="en-US" altLang="zh-TW" sz="4000" dirty="0">
                <a:latin typeface="+mj-lt"/>
                <a:ea typeface="華康魏碑體" pitchFamily="65" charset="-120"/>
              </a:rPr>
              <a:t>(2009.6.10)</a:t>
            </a:r>
            <a:endParaRPr lang="zh-TW" altLang="en-US" sz="4000" dirty="0">
              <a:latin typeface="+mj-lt"/>
              <a:ea typeface="華康魏碑體" pitchFamily="65" charset="-12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3568" y="1844824"/>
            <a:ext cx="7643192" cy="2808312"/>
          </a:xfrm>
        </p:spPr>
        <p:txBody>
          <a:bodyPr>
            <a:noAutofit/>
          </a:bodyPr>
          <a:lstStyle/>
          <a:p>
            <a:pPr algn="ctr"/>
            <a:r>
              <a:rPr lang="zh-TW" altLang="en-US" sz="4800" b="1" dirty="0" smtClean="0">
                <a:solidFill>
                  <a:srgbClr val="C00000"/>
                </a:solidFill>
              </a:rPr>
              <a:t>二、主要研究成果</a:t>
            </a:r>
            <a:r>
              <a:rPr lang="en-US" altLang="zh-TW" sz="4800" b="1" dirty="0" smtClean="0">
                <a:solidFill>
                  <a:srgbClr val="C00000"/>
                </a:solidFill>
              </a:rPr>
              <a:t/>
            </a:r>
            <a:br>
              <a:rPr lang="en-US" altLang="zh-TW" sz="4800" b="1" dirty="0" smtClean="0">
                <a:solidFill>
                  <a:srgbClr val="C00000"/>
                </a:solidFill>
              </a:rPr>
            </a:br>
            <a:r>
              <a:rPr lang="en-US" altLang="zh-TW" sz="4800" b="1" dirty="0" smtClean="0">
                <a:solidFill>
                  <a:srgbClr val="C00000"/>
                </a:solidFill>
              </a:rPr>
              <a:t/>
            </a:r>
            <a:br>
              <a:rPr lang="en-US" altLang="zh-TW" sz="4800" b="1" dirty="0" smtClean="0">
                <a:solidFill>
                  <a:srgbClr val="C00000"/>
                </a:solidFill>
              </a:rPr>
            </a:br>
            <a:r>
              <a:rPr lang="zh-TW" altLang="en-US" sz="4800" b="1" dirty="0" smtClean="0"/>
              <a:t>建構低碳台灣總體策略</a:t>
            </a:r>
            <a:r>
              <a:rPr lang="en-US" altLang="zh-TW" sz="4800" b="1" dirty="0" smtClean="0">
                <a:solidFill>
                  <a:srgbClr val="C00000"/>
                </a:solidFill>
              </a:rPr>
              <a:t/>
            </a:r>
            <a:br>
              <a:rPr lang="en-US" altLang="zh-TW" sz="4800" b="1" dirty="0" smtClean="0">
                <a:solidFill>
                  <a:srgbClr val="C00000"/>
                </a:solidFill>
              </a:rPr>
            </a:br>
            <a:endParaRPr lang="zh-TW" altLang="en-US" dirty="0"/>
          </a:p>
        </p:txBody>
      </p:sp>
      <p:sp>
        <p:nvSpPr>
          <p:cNvPr id="4" name="投影片編號版面配置區 3"/>
          <p:cNvSpPr>
            <a:spLocks noGrp="1"/>
          </p:cNvSpPr>
          <p:nvPr>
            <p:ph type="sldNum" sz="quarter" idx="4294967295"/>
          </p:nvPr>
        </p:nvSpPr>
        <p:spPr>
          <a:xfrm>
            <a:off x="8715404" y="6429397"/>
            <a:ext cx="428596" cy="428604"/>
          </a:xfrm>
          <a:prstGeom prst="rect">
            <a:avLst/>
          </a:prstGeom>
        </p:spPr>
        <p:txBody>
          <a:bodyPr/>
          <a:lstStyle/>
          <a:p>
            <a:fld id="{14D6A922-7A11-4AE3-9CDA-2B046389E21E}" type="slidenum">
              <a:rPr lang="zh-TW" altLang="en-US" smtClean="0">
                <a:solidFill>
                  <a:prstClr val="black"/>
                </a:solidFill>
                <a:latin typeface="Calibri" pitchFamily="34" charset="0"/>
              </a:rPr>
              <a:pPr/>
              <a:t>29</a:t>
            </a:fld>
            <a:endParaRPr lang="zh-TW" altLang="en-US" dirty="0">
              <a:solidFill>
                <a:prstClr val="black"/>
              </a:solidFill>
              <a:latin typeface="Calibri" pitchFamily="34" charset="0"/>
            </a:endParaRPr>
          </a:p>
        </p:txBody>
      </p:sp>
    </p:spTree>
    <p:extLst>
      <p:ext uri="{BB962C8B-B14F-4D97-AF65-F5344CB8AC3E}">
        <p14:creationId xmlns:p14="http://schemas.microsoft.com/office/powerpoint/2010/main" val="713360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5"/>
          <p:cNvPicPr>
            <a:picLocks noChangeAspect="1" noChangeArrowheads="1"/>
          </p:cNvPicPr>
          <p:nvPr/>
        </p:nvPicPr>
        <p:blipFill>
          <a:blip r:embed="rId2" cstate="print"/>
          <a:srcRect/>
          <a:stretch>
            <a:fillRect/>
          </a:stretch>
        </p:blipFill>
        <p:spPr bwMode="auto">
          <a:xfrm>
            <a:off x="928688" y="1214438"/>
            <a:ext cx="7143750" cy="4991100"/>
          </a:xfrm>
          <a:prstGeom prst="rect">
            <a:avLst/>
          </a:prstGeom>
          <a:noFill/>
          <a:ln w="9525">
            <a:noFill/>
            <a:miter lim="800000"/>
            <a:headEnd/>
            <a:tailEnd/>
          </a:ln>
        </p:spPr>
      </p:pic>
      <p:sp>
        <p:nvSpPr>
          <p:cNvPr id="3" name="標題 1"/>
          <p:cNvSpPr txBox="1">
            <a:spLocks/>
          </p:cNvSpPr>
          <p:nvPr/>
        </p:nvSpPr>
        <p:spPr>
          <a:xfrm>
            <a:off x="500063" y="0"/>
            <a:ext cx="8215312" cy="1214438"/>
          </a:xfrm>
          <a:prstGeom prst="rect">
            <a:avLst/>
          </a:prstGeom>
        </p:spPr>
        <p:txBody>
          <a:bodyPr anchor="ctr">
            <a:normAutofit/>
          </a:bodyPr>
          <a:lstStyle/>
          <a:p>
            <a:pPr algn="ctr" fontAlgn="auto">
              <a:spcAft>
                <a:spcPts val="0"/>
              </a:spcAft>
              <a:defRPr/>
            </a:pPr>
            <a:r>
              <a:rPr kumimoji="0" lang="en-US" altLang="zh-TW" sz="4400" dirty="0">
                <a:latin typeface="+mj-lt"/>
                <a:ea typeface="+mj-ea"/>
                <a:cs typeface="+mj-cs"/>
              </a:rPr>
              <a:t>Global Air Temperature Anomaly</a:t>
            </a:r>
            <a:endParaRPr kumimoji="0" lang="zh-TW" altLang="en-US" sz="4400" dirty="0">
              <a:latin typeface="+mj-lt"/>
              <a:ea typeface="+mj-ea"/>
              <a:cs typeface="+mj-cs"/>
            </a:endParaRPr>
          </a:p>
        </p:txBody>
      </p:sp>
      <p:sp>
        <p:nvSpPr>
          <p:cNvPr id="19459" name="矩形 3"/>
          <p:cNvSpPr>
            <a:spLocks noChangeArrowheads="1"/>
          </p:cNvSpPr>
          <p:nvPr/>
        </p:nvSpPr>
        <p:spPr bwMode="auto">
          <a:xfrm>
            <a:off x="3500438" y="6202363"/>
            <a:ext cx="5643562" cy="369887"/>
          </a:xfrm>
          <a:prstGeom prst="rect">
            <a:avLst/>
          </a:prstGeom>
          <a:noFill/>
          <a:ln w="9525">
            <a:noFill/>
            <a:miter lim="800000"/>
            <a:headEnd/>
            <a:tailEnd/>
          </a:ln>
        </p:spPr>
        <p:txBody>
          <a:bodyPr>
            <a:spAutoFit/>
          </a:bodyPr>
          <a:lstStyle/>
          <a:p>
            <a:r>
              <a:rPr kumimoji="0" lang="en-GB" altLang="zh-TW">
                <a:solidFill>
                  <a:srgbClr val="000000"/>
                </a:solidFill>
                <a:latin typeface="Univers 45 Light"/>
              </a:rPr>
              <a:t>Source: </a:t>
            </a:r>
            <a:r>
              <a:rPr kumimoji="0" lang="en-US" altLang="zh-TW">
                <a:solidFill>
                  <a:srgbClr val="000000"/>
                </a:solidFill>
                <a:latin typeface="Times New Roman" pitchFamily="18" charset="0"/>
                <a:cs typeface="Times New Roman" pitchFamily="18" charset="0"/>
              </a:rPr>
              <a:t>Moberg, et.al., Nature, 433, 10 February 2005</a:t>
            </a:r>
            <a:r>
              <a:rPr kumimoji="0" lang="en-US" altLang="zh-TW">
                <a:solidFill>
                  <a:srgbClr val="000000"/>
                </a:solidFill>
                <a:latin typeface="Univers 45 Light"/>
              </a:rPr>
              <a:t> </a:t>
            </a:r>
          </a:p>
        </p:txBody>
      </p:sp>
      <p:sp>
        <p:nvSpPr>
          <p:cNvPr id="5" name="投影片編號版面配置區 4"/>
          <p:cNvSpPr>
            <a:spLocks noGrp="1"/>
          </p:cNvSpPr>
          <p:nvPr>
            <p:ph type="sldNum" sz="quarter" idx="11"/>
          </p:nvPr>
        </p:nvSpPr>
        <p:spPr/>
        <p:txBody>
          <a:bodyPr/>
          <a:lstStyle/>
          <a:p>
            <a:pPr>
              <a:defRPr/>
            </a:pPr>
            <a:fld id="{E2A13876-2A54-45DC-997B-CB75102BA460}" type="slidenum">
              <a:rPr lang="zh-TW" altLang="en-US"/>
              <a:pPr>
                <a:defRPr/>
              </a:pPr>
              <a:t>3</a:t>
            </a:fld>
            <a:endParaRPr lang="zh-TW" alt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332656"/>
            <a:ext cx="8229600" cy="864096"/>
          </a:xfrm>
        </p:spPr>
        <p:txBody>
          <a:bodyPr/>
          <a:lstStyle/>
          <a:p>
            <a:r>
              <a:rPr lang="zh-TW" altLang="en-US" b="1" dirty="0" smtClean="0"/>
              <a:t>我們嚐試回答以下問題</a:t>
            </a:r>
            <a:endParaRPr lang="zh-TW" altLang="en-US" b="1" dirty="0"/>
          </a:p>
        </p:txBody>
      </p:sp>
      <p:sp>
        <p:nvSpPr>
          <p:cNvPr id="3" name="內容版面配置區 2"/>
          <p:cNvSpPr>
            <a:spLocks noGrp="1"/>
          </p:cNvSpPr>
          <p:nvPr>
            <p:ph idx="1"/>
          </p:nvPr>
        </p:nvSpPr>
        <p:spPr>
          <a:xfrm>
            <a:off x="662880" y="1412776"/>
            <a:ext cx="8229600" cy="4392488"/>
          </a:xfrm>
        </p:spPr>
        <p:txBody>
          <a:bodyPr/>
          <a:lstStyle/>
          <a:p>
            <a:pPr lvl="0"/>
            <a:r>
              <a:rPr lang="en-US" altLang="zh-TW" sz="2800" dirty="0" smtClean="0">
                <a:solidFill>
                  <a:srgbClr val="C00000"/>
                </a:solidFill>
              </a:rPr>
              <a:t>2025</a:t>
            </a:r>
            <a:r>
              <a:rPr lang="zh-TW" altLang="en-US" sz="2800" dirty="0" smtClean="0">
                <a:solidFill>
                  <a:srgbClr val="C00000"/>
                </a:solidFill>
              </a:rPr>
              <a:t>年如何</a:t>
            </a:r>
            <a:r>
              <a:rPr lang="zh-TW" altLang="en-US" sz="2800" dirty="0">
                <a:solidFill>
                  <a:srgbClr val="C00000"/>
                </a:solidFill>
              </a:rPr>
              <a:t>達到永續綱領目標</a:t>
            </a:r>
            <a:r>
              <a:rPr lang="zh-TW" altLang="en-US" sz="2800" dirty="0" smtClean="0">
                <a:solidFill>
                  <a:srgbClr val="C00000"/>
                </a:solidFill>
              </a:rPr>
              <a:t>？</a:t>
            </a:r>
            <a:endParaRPr lang="en-US" altLang="zh-TW" sz="2800" dirty="0" smtClean="0">
              <a:solidFill>
                <a:srgbClr val="C00000"/>
              </a:solidFill>
            </a:endParaRPr>
          </a:p>
          <a:p>
            <a:pPr marL="400050" lvl="1" indent="0">
              <a:buNone/>
            </a:pPr>
            <a:r>
              <a:rPr lang="zh-TW" altLang="en-US" sz="2000" dirty="0" smtClean="0">
                <a:solidFill>
                  <a:srgbClr val="00B050"/>
                </a:solidFill>
              </a:rPr>
              <a:t>經濟持續成長、溫室氣體排放降至</a:t>
            </a:r>
            <a:r>
              <a:rPr lang="en-US" altLang="zh-TW" sz="2000" dirty="0" smtClean="0">
                <a:solidFill>
                  <a:srgbClr val="00B050"/>
                </a:solidFill>
              </a:rPr>
              <a:t>2000</a:t>
            </a:r>
            <a:r>
              <a:rPr lang="zh-TW" altLang="en-US" sz="2000" dirty="0" smtClean="0">
                <a:solidFill>
                  <a:srgbClr val="00B050"/>
                </a:solidFill>
              </a:rPr>
              <a:t>年水準、最低投資成本</a:t>
            </a:r>
            <a:endParaRPr lang="en-US" altLang="zh-TW" sz="2000" dirty="0" smtClean="0">
              <a:solidFill>
                <a:srgbClr val="00B050"/>
              </a:solidFill>
            </a:endParaRPr>
          </a:p>
          <a:p>
            <a:pPr marL="400050" lvl="1" indent="0">
              <a:buNone/>
            </a:pPr>
            <a:endParaRPr lang="en-US" altLang="zh-TW" sz="2000" dirty="0">
              <a:solidFill>
                <a:srgbClr val="00B050"/>
              </a:solidFill>
            </a:endParaRPr>
          </a:p>
          <a:p>
            <a:r>
              <a:rPr lang="zh-TW" altLang="en-US" sz="2800" dirty="0" smtClean="0">
                <a:solidFill>
                  <a:srgbClr val="C00000"/>
                </a:solidFill>
              </a:rPr>
              <a:t> 台灣低碳電力配置為何？核能扮演的角色</a:t>
            </a:r>
            <a:r>
              <a:rPr lang="en-US" altLang="zh-TW" sz="2800" dirty="0" smtClean="0">
                <a:solidFill>
                  <a:srgbClr val="C00000"/>
                </a:solidFill>
              </a:rPr>
              <a:t>?</a:t>
            </a:r>
          </a:p>
          <a:p>
            <a:pPr>
              <a:buNone/>
            </a:pPr>
            <a:r>
              <a:rPr lang="zh-TW" altLang="en-US" b="1" dirty="0" smtClean="0"/>
              <a:t>       </a:t>
            </a:r>
            <a:endParaRPr lang="en-US" altLang="zh-TW" b="1" dirty="0" smtClean="0">
              <a:solidFill>
                <a:srgbClr val="006600"/>
              </a:solidFill>
            </a:endParaRPr>
          </a:p>
          <a:p>
            <a:r>
              <a:rPr lang="zh-TW" altLang="en-US" sz="2800" dirty="0" smtClean="0">
                <a:solidFill>
                  <a:srgbClr val="C00000"/>
                </a:solidFill>
              </a:rPr>
              <a:t> 溫室氣體最大減排量為何？從何做起？</a:t>
            </a:r>
            <a:endParaRPr lang="en-US" altLang="zh-TW" sz="2800" dirty="0" smtClean="0">
              <a:solidFill>
                <a:srgbClr val="C00000"/>
              </a:solidFill>
            </a:endParaRPr>
          </a:p>
          <a:p>
            <a:pPr marL="0" indent="0">
              <a:buNone/>
            </a:pPr>
            <a:endParaRPr lang="en-US" altLang="zh-TW" sz="2800" dirty="0" smtClean="0">
              <a:solidFill>
                <a:srgbClr val="C00000"/>
              </a:solidFill>
            </a:endParaRPr>
          </a:p>
          <a:p>
            <a:pPr>
              <a:buNone/>
            </a:pPr>
            <a:r>
              <a:rPr lang="zh-TW" altLang="en-US" dirty="0" smtClean="0"/>
              <a:t>       </a:t>
            </a:r>
            <a:r>
              <a:rPr lang="zh-TW" altLang="en-US" sz="2800" dirty="0" smtClean="0">
                <a:solidFill>
                  <a:srgbClr val="C00000"/>
                </a:solidFill>
              </a:rPr>
              <a:t>再生能源儲存量有多少？設置在哪裡？</a:t>
            </a:r>
            <a:endParaRPr lang="en-US" altLang="zh-TW" sz="2800" dirty="0" smtClean="0">
              <a:solidFill>
                <a:srgbClr val="C00000"/>
              </a:solidFill>
            </a:endParaRPr>
          </a:p>
          <a:p>
            <a:pPr>
              <a:buNone/>
            </a:pPr>
            <a:r>
              <a:rPr lang="zh-TW" altLang="en-US" dirty="0" smtClean="0"/>
              <a:t>       </a:t>
            </a:r>
            <a:endParaRPr lang="zh-TW" altLang="en-US" b="1" dirty="0" smtClean="0">
              <a:solidFill>
                <a:srgbClr val="006600"/>
              </a:solidFill>
            </a:endParaRPr>
          </a:p>
        </p:txBody>
      </p:sp>
    </p:spTree>
    <p:extLst>
      <p:ext uri="{BB962C8B-B14F-4D97-AF65-F5344CB8AC3E}">
        <p14:creationId xmlns:p14="http://schemas.microsoft.com/office/powerpoint/2010/main" val="23394720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332656"/>
            <a:ext cx="8229600" cy="864096"/>
          </a:xfrm>
        </p:spPr>
        <p:txBody>
          <a:bodyPr/>
          <a:lstStyle/>
          <a:p>
            <a:r>
              <a:rPr lang="en-US" altLang="zh-TW" dirty="0"/>
              <a:t>2025</a:t>
            </a:r>
            <a:r>
              <a:rPr lang="zh-TW" altLang="en-US" dirty="0"/>
              <a:t>年如何達到永續綱領目標</a:t>
            </a:r>
            <a:endParaRPr lang="zh-TW" altLang="en-US" b="1" dirty="0"/>
          </a:p>
        </p:txBody>
      </p:sp>
      <p:sp>
        <p:nvSpPr>
          <p:cNvPr id="3" name="內容版面配置區 2"/>
          <p:cNvSpPr>
            <a:spLocks noGrp="1"/>
          </p:cNvSpPr>
          <p:nvPr>
            <p:ph idx="1"/>
          </p:nvPr>
        </p:nvSpPr>
        <p:spPr>
          <a:xfrm>
            <a:off x="662880" y="1412776"/>
            <a:ext cx="8157592" cy="3600400"/>
          </a:xfrm>
        </p:spPr>
        <p:txBody>
          <a:bodyPr/>
          <a:lstStyle/>
          <a:p>
            <a:r>
              <a:rPr lang="zh-TW" altLang="en-US" sz="2800" dirty="0" smtClean="0">
                <a:solidFill>
                  <a:srgbClr val="C00000"/>
                </a:solidFill>
              </a:rPr>
              <a:t> </a:t>
            </a:r>
            <a:r>
              <a:rPr lang="zh-TW" altLang="en-US" sz="3200" dirty="0" smtClean="0">
                <a:solidFill>
                  <a:srgbClr val="C00000"/>
                </a:solidFill>
              </a:rPr>
              <a:t>經濟持續成長、每人每日需求</a:t>
            </a:r>
            <a:r>
              <a:rPr lang="en-US" altLang="zh-TW" sz="3200" dirty="0" smtClean="0">
                <a:solidFill>
                  <a:srgbClr val="C00000"/>
                </a:solidFill>
              </a:rPr>
              <a:t>47</a:t>
            </a:r>
            <a:r>
              <a:rPr lang="zh-TW" altLang="en-US" sz="3200" dirty="0" smtClean="0">
                <a:solidFill>
                  <a:srgbClr val="C00000"/>
                </a:solidFill>
              </a:rPr>
              <a:t>度電</a:t>
            </a:r>
            <a:endParaRPr lang="en-US" altLang="zh-TW" sz="3200" dirty="0" smtClean="0">
              <a:solidFill>
                <a:srgbClr val="C00000"/>
              </a:solidFill>
            </a:endParaRPr>
          </a:p>
          <a:p>
            <a:pPr marL="0" indent="0">
              <a:buNone/>
            </a:pPr>
            <a:endParaRPr lang="en-US" altLang="zh-TW" sz="3200" dirty="0" smtClean="0">
              <a:solidFill>
                <a:srgbClr val="C00000"/>
              </a:solidFill>
            </a:endParaRPr>
          </a:p>
          <a:p>
            <a:r>
              <a:rPr lang="zh-TW" altLang="en-US" sz="2800" dirty="0" smtClean="0">
                <a:solidFill>
                  <a:srgbClr val="C00000"/>
                </a:solidFill>
              </a:rPr>
              <a:t> </a:t>
            </a:r>
            <a:r>
              <a:rPr lang="zh-TW" altLang="en-US" sz="3200" dirty="0" smtClean="0">
                <a:solidFill>
                  <a:srgbClr val="C00000"/>
                </a:solidFill>
              </a:rPr>
              <a:t>溫室氣體排放量降到</a:t>
            </a:r>
            <a:r>
              <a:rPr lang="en-US" altLang="zh-TW" sz="3200" dirty="0" smtClean="0">
                <a:solidFill>
                  <a:srgbClr val="C00000"/>
                </a:solidFill>
              </a:rPr>
              <a:t>2000</a:t>
            </a:r>
            <a:r>
              <a:rPr lang="zh-TW" altLang="en-US" sz="3200" dirty="0" smtClean="0">
                <a:solidFill>
                  <a:srgbClr val="C00000"/>
                </a:solidFill>
              </a:rPr>
              <a:t>年水準 </a:t>
            </a:r>
            <a:r>
              <a:rPr lang="en-US" altLang="zh-TW" sz="3200" dirty="0" smtClean="0">
                <a:solidFill>
                  <a:srgbClr val="C00000"/>
                </a:solidFill>
              </a:rPr>
              <a:t>(2</a:t>
            </a:r>
            <a:r>
              <a:rPr lang="zh-TW" altLang="en-US" sz="3200" dirty="0" smtClean="0">
                <a:solidFill>
                  <a:srgbClr val="C00000"/>
                </a:solidFill>
              </a:rPr>
              <a:t>億噸</a:t>
            </a:r>
            <a:r>
              <a:rPr lang="en-US" altLang="zh-TW" sz="3200" dirty="0" smtClean="0">
                <a:solidFill>
                  <a:srgbClr val="C00000"/>
                </a:solidFill>
              </a:rPr>
              <a:t>)</a:t>
            </a:r>
          </a:p>
          <a:p>
            <a:pPr lvl="1"/>
            <a:r>
              <a:rPr lang="zh-TW" altLang="en-US" dirty="0">
                <a:solidFill>
                  <a:srgbClr val="00B050"/>
                </a:solidFill>
              </a:rPr>
              <a:t>每人每年</a:t>
            </a:r>
            <a:r>
              <a:rPr lang="zh-TW" altLang="en-US" dirty="0" smtClean="0">
                <a:solidFill>
                  <a:srgbClr val="00B050"/>
                </a:solidFill>
              </a:rPr>
              <a:t>排放 </a:t>
            </a:r>
            <a:r>
              <a:rPr lang="en-US" altLang="zh-TW" dirty="0" smtClean="0">
                <a:solidFill>
                  <a:srgbClr val="00B050"/>
                </a:solidFill>
              </a:rPr>
              <a:t>9.7</a:t>
            </a:r>
            <a:r>
              <a:rPr lang="zh-TW" altLang="en-US" dirty="0" smtClean="0">
                <a:solidFill>
                  <a:srgbClr val="00B050"/>
                </a:solidFill>
              </a:rPr>
              <a:t>噸</a:t>
            </a:r>
            <a:endParaRPr lang="en-US" altLang="zh-TW" dirty="0" smtClean="0">
              <a:solidFill>
                <a:srgbClr val="00B050"/>
              </a:solidFill>
            </a:endParaRPr>
          </a:p>
          <a:p>
            <a:pPr lvl="1"/>
            <a:r>
              <a:rPr lang="zh-TW" altLang="en-US" dirty="0">
                <a:solidFill>
                  <a:srgbClr val="00B050"/>
                </a:solidFill>
              </a:rPr>
              <a:t> </a:t>
            </a:r>
            <a:r>
              <a:rPr lang="en-US" altLang="zh-TW" dirty="0" smtClean="0">
                <a:solidFill>
                  <a:srgbClr val="00B050"/>
                </a:solidFill>
              </a:rPr>
              <a:t>IPCC</a:t>
            </a:r>
            <a:r>
              <a:rPr lang="zh-TW" altLang="en-US" dirty="0" smtClean="0">
                <a:solidFill>
                  <a:srgbClr val="00B050"/>
                </a:solidFill>
              </a:rPr>
              <a:t>目標為 </a:t>
            </a:r>
            <a:r>
              <a:rPr lang="en-US" altLang="zh-TW" dirty="0" smtClean="0">
                <a:solidFill>
                  <a:srgbClr val="00B050"/>
                </a:solidFill>
              </a:rPr>
              <a:t>5</a:t>
            </a:r>
            <a:r>
              <a:rPr lang="zh-TW" altLang="en-US" dirty="0" smtClean="0">
                <a:solidFill>
                  <a:srgbClr val="00B050"/>
                </a:solidFill>
              </a:rPr>
              <a:t>噸</a:t>
            </a:r>
            <a:r>
              <a:rPr lang="en-US" altLang="zh-TW" dirty="0" smtClean="0">
                <a:solidFill>
                  <a:srgbClr val="00B050"/>
                </a:solidFill>
              </a:rPr>
              <a:t>/</a:t>
            </a:r>
            <a:r>
              <a:rPr lang="zh-TW" altLang="en-US" dirty="0" smtClean="0">
                <a:solidFill>
                  <a:srgbClr val="00B050"/>
                </a:solidFill>
              </a:rPr>
              <a:t>人年</a:t>
            </a:r>
            <a:endParaRPr lang="en-US" altLang="zh-TW" dirty="0" smtClean="0">
              <a:solidFill>
                <a:srgbClr val="00B050"/>
              </a:solidFill>
            </a:endParaRPr>
          </a:p>
          <a:p>
            <a:pPr>
              <a:buFont typeface="Arial" pitchFamily="34" charset="0"/>
              <a:buChar char="•"/>
            </a:pPr>
            <a:r>
              <a:rPr lang="zh-TW" altLang="en-US" sz="2800" dirty="0" smtClean="0">
                <a:solidFill>
                  <a:srgbClr val="C00000"/>
                </a:solidFill>
              </a:rPr>
              <a:t>    </a:t>
            </a:r>
            <a:r>
              <a:rPr lang="zh-TW" altLang="en-US" sz="3200" dirty="0" smtClean="0">
                <a:solidFill>
                  <a:srgbClr val="C00000"/>
                </a:solidFill>
              </a:rPr>
              <a:t>投資成本合理 </a:t>
            </a:r>
            <a:r>
              <a:rPr lang="zh-TW" altLang="en-US" sz="3200" dirty="0" smtClean="0"/>
              <a:t>    </a:t>
            </a:r>
            <a:endParaRPr lang="zh-TW" altLang="en-US" sz="3200" b="1" dirty="0" smtClean="0">
              <a:solidFill>
                <a:srgbClr val="006600"/>
              </a:solidFill>
            </a:endParaRPr>
          </a:p>
        </p:txBody>
      </p:sp>
      <p:sp>
        <p:nvSpPr>
          <p:cNvPr id="4" name="文字方塊 3"/>
          <p:cNvSpPr txBox="1"/>
          <p:nvPr/>
        </p:nvSpPr>
        <p:spPr>
          <a:xfrm>
            <a:off x="1043608" y="5307567"/>
            <a:ext cx="6984776" cy="646331"/>
          </a:xfrm>
          <a:prstGeom prst="rect">
            <a:avLst/>
          </a:prstGeom>
          <a:noFill/>
        </p:spPr>
        <p:txBody>
          <a:bodyPr wrap="square" rtlCol="0">
            <a:spAutoFit/>
          </a:bodyPr>
          <a:lstStyle/>
          <a:p>
            <a:pPr algn="ctr"/>
            <a:r>
              <a:rPr lang="zh-TW" altLang="en-US" sz="3600" dirty="0" smtClean="0">
                <a:ln>
                  <a:solidFill>
                    <a:srgbClr val="4F81BD"/>
                  </a:solidFill>
                </a:ln>
                <a:solidFill>
                  <a:srgbClr val="0070C0"/>
                </a:solidFill>
                <a:latin typeface="微軟正黑體" pitchFamily="34" charset="-120"/>
                <a:ea typeface="微軟正黑體" pitchFamily="34" charset="-120"/>
              </a:rPr>
              <a:t>必須</a:t>
            </a:r>
            <a:r>
              <a:rPr lang="zh-TW" altLang="en-US" sz="3600" dirty="0" smtClean="0">
                <a:solidFill>
                  <a:srgbClr val="0070C0"/>
                </a:solidFill>
                <a:latin typeface="微軟正黑體" pitchFamily="34" charset="-120"/>
                <a:ea typeface="微軟正黑體" pitchFamily="34" charset="-120"/>
              </a:rPr>
              <a:t>設計低碳電力結構</a:t>
            </a:r>
            <a:endParaRPr lang="zh-TW" altLang="en-US" sz="3600" dirty="0">
              <a:solidFill>
                <a:srgbClr val="0070C0"/>
              </a:solidFill>
              <a:latin typeface="微軟正黑體" pitchFamily="34" charset="-120"/>
              <a:ea typeface="微軟正黑體" pitchFamily="34" charset="-120"/>
            </a:endParaRPr>
          </a:p>
        </p:txBody>
      </p:sp>
    </p:spTree>
    <p:extLst>
      <p:ext uri="{BB962C8B-B14F-4D97-AF65-F5344CB8AC3E}">
        <p14:creationId xmlns:p14="http://schemas.microsoft.com/office/powerpoint/2010/main" val="14589844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4355976" y="19929"/>
          <a:ext cx="4569762" cy="6838071"/>
        </p:xfrm>
        <a:graphic>
          <a:graphicData uri="http://schemas.openxmlformats.org/drawingml/2006/table">
            <a:tbl>
              <a:tblPr/>
              <a:tblGrid>
                <a:gridCol w="1571097"/>
                <a:gridCol w="732735"/>
                <a:gridCol w="666488"/>
                <a:gridCol w="799721"/>
                <a:gridCol w="799721"/>
              </a:tblGrid>
              <a:tr h="1111575">
                <a:tc>
                  <a:txBody>
                    <a:bodyPr/>
                    <a:lstStyle/>
                    <a:p>
                      <a:pPr algn="ctr">
                        <a:spcAft>
                          <a:spcPts val="0"/>
                        </a:spcAft>
                      </a:pPr>
                      <a:r>
                        <a:rPr lang="zh-TW" sz="1600" kern="100" dirty="0">
                          <a:latin typeface="Calibri"/>
                          <a:ea typeface="新細明體"/>
                          <a:cs typeface="Calibri"/>
                        </a:rPr>
                        <a:t>發電</a:t>
                      </a:r>
                      <a:r>
                        <a:rPr lang="zh-TW" sz="1600" kern="100" dirty="0" smtClean="0">
                          <a:latin typeface="Calibri"/>
                          <a:ea typeface="新細明體"/>
                          <a:cs typeface="Calibri"/>
                        </a:rPr>
                        <a:t>設施</a:t>
                      </a:r>
                      <a:endParaRPr lang="en-US" altLang="zh-TW" sz="1600" kern="100" dirty="0" smtClean="0">
                        <a:latin typeface="Calibri"/>
                        <a:ea typeface="新細明體"/>
                        <a:cs typeface="Calibri"/>
                      </a:endParaRPr>
                    </a:p>
                    <a:p>
                      <a:pPr algn="ctr">
                        <a:spcAft>
                          <a:spcPts val="0"/>
                        </a:spcAft>
                      </a:pPr>
                      <a:r>
                        <a:rPr lang="zh-TW" sz="1600" kern="100" dirty="0" smtClean="0">
                          <a:latin typeface="Calibri"/>
                          <a:ea typeface="新細明體"/>
                          <a:cs typeface="Calibri"/>
                        </a:rPr>
                        <a:t>裝置容量</a:t>
                      </a:r>
                      <a:endParaRPr lang="en-US" altLang="zh-TW" sz="1600" kern="100" dirty="0" smtClean="0">
                        <a:latin typeface="Calibri"/>
                        <a:ea typeface="新細明體"/>
                        <a:cs typeface="Calibri"/>
                      </a:endParaRPr>
                    </a:p>
                    <a:p>
                      <a:pPr algn="ctr">
                        <a:spcAft>
                          <a:spcPts val="0"/>
                        </a:spcAft>
                      </a:pPr>
                      <a:r>
                        <a:rPr lang="en-US" altLang="zh-TW" sz="1600" kern="100" dirty="0" smtClean="0">
                          <a:latin typeface="Calibri"/>
                          <a:ea typeface="新細明體"/>
                          <a:cs typeface="Calibri"/>
                        </a:rPr>
                        <a:t>(GW)</a:t>
                      </a:r>
                      <a:endParaRPr lang="zh-TW" sz="16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EECE1"/>
                    </a:solidFill>
                  </a:tcPr>
                </a:tc>
                <a:tc>
                  <a:txBody>
                    <a:bodyPr/>
                    <a:lstStyle/>
                    <a:p>
                      <a:pPr algn="ctr">
                        <a:spcAft>
                          <a:spcPts val="0"/>
                        </a:spcAft>
                      </a:pPr>
                      <a:r>
                        <a:rPr lang="en-US" sz="1200" b="1" kern="100" dirty="0" smtClean="0">
                          <a:solidFill>
                            <a:srgbClr val="FF0000"/>
                          </a:solidFill>
                          <a:latin typeface="Calibri"/>
                          <a:ea typeface="新細明體"/>
                          <a:cs typeface="Calibri"/>
                        </a:rPr>
                        <a:t>2009</a:t>
                      </a:r>
                      <a:r>
                        <a:rPr lang="zh-TW" sz="1200" b="1" kern="100" dirty="0" smtClean="0">
                          <a:solidFill>
                            <a:srgbClr val="FF0000"/>
                          </a:solidFill>
                          <a:latin typeface="Calibri"/>
                          <a:ea typeface="新細明體"/>
                          <a:cs typeface="Calibri"/>
                        </a:rPr>
                        <a:t>年</a:t>
                      </a:r>
                      <a:endParaRPr lang="en-US" altLang="zh-TW" sz="1200" b="1" kern="100" dirty="0" smtClean="0">
                        <a:solidFill>
                          <a:srgbClr val="FF0000"/>
                        </a:solidFill>
                        <a:latin typeface="Calibri"/>
                        <a:ea typeface="新細明體"/>
                        <a:cs typeface="Calibri"/>
                      </a:endParaRPr>
                    </a:p>
                    <a:p>
                      <a:pPr algn="ctr">
                        <a:spcAft>
                          <a:spcPts val="0"/>
                        </a:spcAft>
                      </a:pPr>
                      <a:r>
                        <a:rPr lang="zh-TW" sz="1200" b="1" kern="100" dirty="0" smtClean="0">
                          <a:solidFill>
                            <a:srgbClr val="FF0000"/>
                          </a:solidFill>
                          <a:latin typeface="Calibri"/>
                          <a:ea typeface="新細明體"/>
                          <a:cs typeface="Calibri"/>
                        </a:rPr>
                        <a:t>之</a:t>
                      </a:r>
                      <a:endParaRPr lang="en-US" altLang="zh-TW" sz="1200" b="1" kern="100" dirty="0" smtClean="0">
                        <a:solidFill>
                          <a:srgbClr val="FF0000"/>
                        </a:solidFill>
                        <a:latin typeface="Calibri"/>
                        <a:ea typeface="新細明體"/>
                        <a:cs typeface="Calibri"/>
                      </a:endParaRPr>
                    </a:p>
                    <a:p>
                      <a:pPr algn="ctr">
                        <a:spcAft>
                          <a:spcPts val="0"/>
                        </a:spcAft>
                      </a:pPr>
                      <a:r>
                        <a:rPr lang="zh-TW" sz="1200" b="1" kern="100" dirty="0" smtClean="0">
                          <a:solidFill>
                            <a:srgbClr val="FF0000"/>
                          </a:solidFill>
                          <a:latin typeface="Calibri"/>
                          <a:ea typeface="新細明體"/>
                          <a:cs typeface="Calibri"/>
                        </a:rPr>
                        <a:t>裝置</a:t>
                      </a:r>
                      <a:r>
                        <a:rPr lang="zh-TW" sz="1200" b="1" kern="100" dirty="0">
                          <a:solidFill>
                            <a:srgbClr val="FF0000"/>
                          </a:solidFill>
                          <a:latin typeface="Calibri"/>
                          <a:ea typeface="新細明體"/>
                          <a:cs typeface="Calibri"/>
                        </a:rPr>
                        <a:t>容量</a:t>
                      </a:r>
                      <a:endParaRPr lang="zh-TW" sz="1200" b="1" kern="100" dirty="0">
                        <a:solidFill>
                          <a:srgbClr val="FF000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EECE1"/>
                    </a:solidFill>
                  </a:tcPr>
                </a:tc>
                <a:tc>
                  <a:txBody>
                    <a:bodyPr/>
                    <a:lstStyle/>
                    <a:p>
                      <a:pPr algn="ctr">
                        <a:spcAft>
                          <a:spcPts val="0"/>
                        </a:spcAft>
                      </a:pPr>
                      <a:r>
                        <a:rPr lang="en-US" sz="1800" kern="100" dirty="0" smtClean="0">
                          <a:latin typeface="Calibri"/>
                          <a:ea typeface="新細明體"/>
                          <a:cs typeface="Calibri"/>
                        </a:rPr>
                        <a:t>0</a:t>
                      </a:r>
                      <a:r>
                        <a:rPr lang="zh-TW" sz="1800" kern="100" dirty="0" smtClean="0">
                          <a:latin typeface="Calibri"/>
                          <a:ea typeface="新細明體"/>
                          <a:cs typeface="Calibri"/>
                        </a:rPr>
                        <a:t>核能</a:t>
                      </a:r>
                      <a:endParaRPr lang="en-US" altLang="zh-TW" sz="1800" kern="100" dirty="0" smtClean="0">
                        <a:latin typeface="Calibri"/>
                        <a:ea typeface="新細明體"/>
                        <a:cs typeface="Calibri"/>
                      </a:endParaRPr>
                    </a:p>
                    <a:p>
                      <a:pPr algn="ctr">
                        <a:spcAft>
                          <a:spcPts val="0"/>
                        </a:spcAft>
                      </a:pPr>
                      <a:r>
                        <a:rPr lang="en-US" sz="1800" b="1" kern="100" dirty="0" smtClean="0">
                          <a:solidFill>
                            <a:srgbClr val="0000FF"/>
                          </a:solidFill>
                          <a:latin typeface="Calibri"/>
                          <a:ea typeface="新細明體"/>
                          <a:cs typeface="Calibri"/>
                        </a:rPr>
                        <a:t>+</a:t>
                      </a:r>
                      <a:r>
                        <a:rPr lang="zh-TW" altLang="en-US" sz="1800" b="1" kern="100" dirty="0" smtClean="0">
                          <a:solidFill>
                            <a:srgbClr val="0000FF"/>
                          </a:solidFill>
                          <a:latin typeface="Calibri"/>
                          <a:ea typeface="新細明體"/>
                          <a:cs typeface="Calibri"/>
                        </a:rPr>
                        <a:t> </a:t>
                      </a:r>
                      <a:r>
                        <a:rPr lang="en-US" sz="1800" b="1" kern="100" dirty="0" smtClean="0">
                          <a:solidFill>
                            <a:srgbClr val="0000FF"/>
                          </a:solidFill>
                          <a:latin typeface="Calibri"/>
                          <a:ea typeface="新細明體"/>
                          <a:cs typeface="Calibri"/>
                        </a:rPr>
                        <a:t>CCS</a:t>
                      </a: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EECE1"/>
                    </a:solidFill>
                  </a:tcPr>
                </a:tc>
                <a:tc>
                  <a:txBody>
                    <a:bodyPr/>
                    <a:lstStyle/>
                    <a:p>
                      <a:pPr marL="0" algn="ctr" defTabSz="914400" rtl="0" eaLnBrk="1" latinLnBrk="0" hangingPunct="1">
                        <a:spcAft>
                          <a:spcPts val="0"/>
                        </a:spcAft>
                      </a:pPr>
                      <a:r>
                        <a:rPr lang="en-US" sz="1800" b="1" kern="100" dirty="0" smtClean="0">
                          <a:solidFill>
                            <a:srgbClr val="C00000"/>
                          </a:solidFill>
                          <a:latin typeface="Calibri"/>
                          <a:ea typeface="新細明體"/>
                          <a:cs typeface="Calibri"/>
                        </a:rPr>
                        <a:t>7.8</a:t>
                      </a:r>
                      <a:r>
                        <a:rPr lang="zh-TW" sz="1800" b="1" kern="100" dirty="0" smtClean="0">
                          <a:solidFill>
                            <a:srgbClr val="C00000"/>
                          </a:solidFill>
                          <a:latin typeface="Calibri"/>
                          <a:ea typeface="新細明體"/>
                          <a:cs typeface="Calibri"/>
                        </a:rPr>
                        <a:t>核能</a:t>
                      </a:r>
                      <a:endParaRPr lang="en-US" altLang="zh-TW" sz="1800" b="1" kern="100" dirty="0" smtClean="0">
                        <a:solidFill>
                          <a:srgbClr val="C00000"/>
                        </a:solidFill>
                        <a:latin typeface="Calibri"/>
                        <a:ea typeface="新細明體"/>
                        <a:cs typeface="Calibri"/>
                      </a:endParaRPr>
                    </a:p>
                    <a:p>
                      <a:pPr marL="0" algn="ctr" defTabSz="914400" rtl="0" eaLnBrk="1" latinLnBrk="0" hangingPunct="1">
                        <a:spcAft>
                          <a:spcPts val="0"/>
                        </a:spcAft>
                      </a:pPr>
                      <a:r>
                        <a:rPr lang="en-US" altLang="zh-TW" sz="1800" kern="100" dirty="0" smtClean="0">
                          <a:solidFill>
                            <a:schemeClr val="tx1"/>
                          </a:solidFill>
                          <a:latin typeface="Calibri"/>
                          <a:ea typeface="新細明體"/>
                          <a:cs typeface="Calibri"/>
                        </a:rPr>
                        <a:t>+</a:t>
                      </a:r>
                      <a:r>
                        <a:rPr lang="zh-TW" altLang="en-US" sz="1800" kern="100" dirty="0" smtClean="0">
                          <a:solidFill>
                            <a:schemeClr val="tx1"/>
                          </a:solidFill>
                          <a:latin typeface="Calibri"/>
                          <a:ea typeface="新細明體"/>
                          <a:cs typeface="Calibri"/>
                        </a:rPr>
                        <a:t> </a:t>
                      </a:r>
                      <a:r>
                        <a:rPr lang="en-US" sz="1800" kern="100" dirty="0" smtClean="0">
                          <a:solidFill>
                            <a:schemeClr val="tx1"/>
                          </a:solidFill>
                          <a:latin typeface="Calibri"/>
                          <a:ea typeface="新細明體"/>
                          <a:cs typeface="Calibri"/>
                        </a:rPr>
                        <a:t>0</a:t>
                      </a:r>
                      <a:r>
                        <a:rPr lang="zh-TW" altLang="en-US" sz="1800" kern="100" dirty="0" smtClean="0">
                          <a:solidFill>
                            <a:schemeClr val="tx1"/>
                          </a:solidFill>
                          <a:latin typeface="Calibri"/>
                          <a:ea typeface="新細明體"/>
                          <a:cs typeface="Calibri"/>
                        </a:rPr>
                        <a:t> </a:t>
                      </a:r>
                      <a:r>
                        <a:rPr lang="en-US" sz="1800" kern="100" dirty="0" smtClean="0">
                          <a:solidFill>
                            <a:schemeClr val="tx1"/>
                          </a:solidFill>
                          <a:latin typeface="Calibri"/>
                          <a:ea typeface="新細明體"/>
                          <a:cs typeface="Calibri"/>
                        </a:rPr>
                        <a:t>CCS</a:t>
                      </a: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EECE1"/>
                    </a:solidFill>
                  </a:tcPr>
                </a:tc>
                <a:tc>
                  <a:txBody>
                    <a:bodyPr/>
                    <a:lstStyle/>
                    <a:p>
                      <a:pPr marL="0" algn="ctr" defTabSz="914400" rtl="0" eaLnBrk="1" latinLnBrk="0" hangingPunct="1">
                        <a:spcAft>
                          <a:spcPts val="0"/>
                        </a:spcAft>
                      </a:pPr>
                      <a:r>
                        <a:rPr lang="zh-TW" altLang="en-US" sz="1800" b="1" kern="100" dirty="0" smtClean="0">
                          <a:solidFill>
                            <a:schemeClr val="tx2">
                              <a:lumMod val="75000"/>
                            </a:schemeClr>
                          </a:solidFill>
                          <a:effectLst>
                            <a:outerShdw blurRad="38100" dist="38100" dir="2700000" algn="tl">
                              <a:srgbClr val="000000">
                                <a:alpha val="43137"/>
                              </a:srgbClr>
                            </a:outerShdw>
                          </a:effectLst>
                          <a:latin typeface="Calibri"/>
                          <a:ea typeface="新細明體"/>
                          <a:cs typeface="Calibri"/>
                        </a:rPr>
                        <a:t>建議案例</a:t>
                      </a:r>
                      <a:endParaRPr lang="en-US" sz="1800" b="1" kern="100" dirty="0" smtClean="0">
                        <a:solidFill>
                          <a:schemeClr val="tx2">
                            <a:lumMod val="75000"/>
                          </a:schemeClr>
                        </a:solidFill>
                        <a:effectLst>
                          <a:outerShdw blurRad="38100" dist="38100" dir="2700000" algn="tl">
                            <a:srgbClr val="000000">
                              <a:alpha val="43137"/>
                            </a:srgbClr>
                          </a:outerShdw>
                        </a:effectLst>
                        <a:latin typeface="Calibri"/>
                        <a:ea typeface="新細明體"/>
                        <a:cs typeface="Calibri"/>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EECE1"/>
                    </a:solidFill>
                  </a:tcPr>
                </a:tc>
              </a:tr>
              <a:tr h="3325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sz="1400" b="1" kern="100" dirty="0" smtClean="0">
                          <a:latin typeface="Calibri"/>
                          <a:ea typeface="新細明體"/>
                          <a:cs typeface="Calibri"/>
                        </a:rPr>
                        <a:t>燃煤</a:t>
                      </a:r>
                      <a:r>
                        <a:rPr lang="en-US" altLang="zh-TW" sz="1400" b="1" kern="100" dirty="0" smtClean="0">
                          <a:latin typeface="Calibri"/>
                          <a:ea typeface="新細明體"/>
                          <a:cs typeface="Calibri"/>
                        </a:rPr>
                        <a:t>  </a:t>
                      </a:r>
                      <a:r>
                        <a:rPr lang="en-US" altLang="zh-TW" sz="1400" b="1" kern="100" dirty="0" smtClean="0">
                          <a:solidFill>
                            <a:schemeClr val="tx1"/>
                          </a:solidFill>
                          <a:latin typeface="Calibri"/>
                          <a:ea typeface="新細明體"/>
                          <a:cs typeface="Calibri"/>
                        </a:rPr>
                        <a:t>(GW)</a:t>
                      </a:r>
                      <a:endParaRPr lang="zh-TW" altLang="zh-TW" sz="1400" b="1" kern="100" dirty="0" smtClean="0">
                        <a:solidFill>
                          <a:schemeClr val="tx1"/>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0" kern="100" dirty="0">
                          <a:latin typeface="Calibri"/>
                          <a:ea typeface="新細明體"/>
                          <a:cs typeface="Calibri"/>
                        </a:rPr>
                        <a:t>17.92</a:t>
                      </a:r>
                      <a:endParaRPr lang="zh-TW" sz="1600" b="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100" dirty="0">
                          <a:latin typeface="+mj-lt"/>
                          <a:ea typeface="新細明體"/>
                          <a:cs typeface="Calibri"/>
                        </a:rPr>
                        <a:t>--</a:t>
                      </a:r>
                      <a:endParaRPr lang="zh-TW" sz="1600" b="1" kern="100" dirty="0">
                        <a:latin typeface="+mj-lt"/>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100" dirty="0">
                          <a:latin typeface="+mj-lt"/>
                          <a:ea typeface="新細明體"/>
                          <a:cs typeface="Calibri"/>
                        </a:rPr>
                        <a:t>9.20</a:t>
                      </a:r>
                      <a:endParaRPr lang="zh-TW" sz="1600" b="1" kern="100" dirty="0">
                        <a:latin typeface="+mj-lt"/>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zh-TW" sz="1600" b="1" kern="100" dirty="0">
                        <a:latin typeface="+mj-lt"/>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2565">
                <a:tc>
                  <a:txBody>
                    <a:bodyPr/>
                    <a:lstStyle/>
                    <a:p>
                      <a:pPr algn="ctr">
                        <a:spcAft>
                          <a:spcPts val="0"/>
                        </a:spcAft>
                      </a:pPr>
                      <a:r>
                        <a:rPr lang="zh-TW" sz="1400" b="1" kern="100" dirty="0">
                          <a:solidFill>
                            <a:srgbClr val="0000FF"/>
                          </a:solidFill>
                          <a:latin typeface="Calibri"/>
                          <a:ea typeface="新細明體"/>
                          <a:cs typeface="Calibri"/>
                        </a:rPr>
                        <a:t>燃煤＋</a:t>
                      </a:r>
                      <a:r>
                        <a:rPr lang="en-US" sz="1400" b="1" kern="100" dirty="0">
                          <a:solidFill>
                            <a:srgbClr val="0000FF"/>
                          </a:solidFill>
                          <a:latin typeface="Calibri"/>
                          <a:ea typeface="新細明體"/>
                          <a:cs typeface="Calibri"/>
                        </a:rPr>
                        <a:t>CCS</a:t>
                      </a:r>
                      <a:endParaRPr lang="zh-TW" sz="1400" b="1" kern="100" dirty="0">
                        <a:solidFill>
                          <a:srgbClr val="0000FF"/>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600" b="0" kern="100" dirty="0">
                          <a:latin typeface="Calibri"/>
                          <a:ea typeface="新細明體"/>
                          <a:cs typeface="Calibri"/>
                        </a:rPr>
                        <a:t>--</a:t>
                      </a:r>
                      <a:endParaRPr lang="zh-TW" sz="1600" b="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600" b="1" kern="100" dirty="0">
                          <a:solidFill>
                            <a:srgbClr val="0000FF"/>
                          </a:solidFill>
                          <a:latin typeface="+mj-lt"/>
                          <a:ea typeface="新細明體"/>
                          <a:cs typeface="Calibri"/>
                        </a:rPr>
                        <a:t>13.55</a:t>
                      </a:r>
                      <a:endParaRPr lang="zh-TW" sz="1600" b="1" kern="100" dirty="0">
                        <a:solidFill>
                          <a:srgbClr val="0000FF"/>
                        </a:solidFill>
                        <a:latin typeface="+mj-lt"/>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600" b="1" kern="100" dirty="0">
                          <a:latin typeface="+mj-lt"/>
                          <a:ea typeface="新細明體"/>
                          <a:cs typeface="Calibri"/>
                        </a:rPr>
                        <a:t>--</a:t>
                      </a:r>
                      <a:endParaRPr lang="zh-TW" sz="1600" b="1" kern="100" dirty="0">
                        <a:latin typeface="+mj-lt"/>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altLang="zh-TW" sz="1600" b="1" kern="100" dirty="0" smtClean="0">
                          <a:solidFill>
                            <a:srgbClr val="0000FF"/>
                          </a:solidFill>
                          <a:latin typeface="+mj-lt"/>
                          <a:ea typeface="新細明體"/>
                          <a:cs typeface="Times New Roman"/>
                        </a:rPr>
                        <a:t>18(15.3)</a:t>
                      </a:r>
                      <a:endParaRPr lang="zh-TW" sz="1600" b="1" kern="100" dirty="0">
                        <a:solidFill>
                          <a:srgbClr val="0000FF"/>
                        </a:solidFill>
                        <a:latin typeface="+mj-lt"/>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r>
              <a:tr h="332565">
                <a:tc>
                  <a:txBody>
                    <a:bodyPr/>
                    <a:lstStyle/>
                    <a:p>
                      <a:pPr algn="ctr">
                        <a:spcAft>
                          <a:spcPts val="0"/>
                        </a:spcAft>
                      </a:pPr>
                      <a:r>
                        <a:rPr lang="zh-TW" sz="1400" b="1" kern="100" dirty="0">
                          <a:latin typeface="Calibri"/>
                          <a:ea typeface="新細明體"/>
                          <a:cs typeface="Calibri"/>
                        </a:rPr>
                        <a:t>燃氣</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0" kern="100" dirty="0">
                          <a:latin typeface="Calibri"/>
                          <a:ea typeface="新細明體"/>
                          <a:cs typeface="Calibri"/>
                        </a:rPr>
                        <a:t>14.76</a:t>
                      </a:r>
                      <a:endParaRPr lang="zh-TW" sz="1600" b="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spcAft>
                          <a:spcPts val="0"/>
                        </a:spcAft>
                      </a:pPr>
                      <a:r>
                        <a:rPr lang="en-US" sz="1600" b="1" kern="100" dirty="0">
                          <a:solidFill>
                            <a:schemeClr val="tx1"/>
                          </a:solidFill>
                          <a:latin typeface="+mj-lt"/>
                          <a:ea typeface="新細明體"/>
                          <a:cs typeface="Calibri"/>
                        </a:rPr>
                        <a:t>27.99</a:t>
                      </a:r>
                      <a:endParaRPr lang="zh-TW" sz="1600" b="1" kern="100" dirty="0">
                        <a:solidFill>
                          <a:schemeClr val="tx1"/>
                        </a:solidFill>
                        <a:latin typeface="+mj-lt"/>
                        <a:ea typeface="新細明體"/>
                        <a:cs typeface="Calibri"/>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spcAft>
                          <a:spcPts val="0"/>
                        </a:spcAft>
                      </a:pPr>
                      <a:r>
                        <a:rPr lang="en-US" sz="1600" b="1" kern="100" dirty="0">
                          <a:solidFill>
                            <a:schemeClr val="tx1"/>
                          </a:solidFill>
                          <a:latin typeface="+mj-lt"/>
                          <a:ea typeface="新細明體"/>
                          <a:cs typeface="Calibri"/>
                        </a:rPr>
                        <a:t>28.79</a:t>
                      </a:r>
                      <a:endParaRPr lang="zh-TW" sz="1600" b="1" kern="100" dirty="0">
                        <a:solidFill>
                          <a:schemeClr val="tx1"/>
                        </a:solidFill>
                        <a:latin typeface="+mj-lt"/>
                        <a:ea typeface="新細明體"/>
                        <a:cs typeface="Calibri"/>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spcAft>
                          <a:spcPts val="0"/>
                        </a:spcAft>
                      </a:pPr>
                      <a:r>
                        <a:rPr lang="en-US" altLang="zh-TW" sz="1600" b="1" kern="100" dirty="0" smtClean="0">
                          <a:solidFill>
                            <a:schemeClr val="tx1"/>
                          </a:solidFill>
                          <a:latin typeface="+mj-lt"/>
                          <a:ea typeface="新細明體"/>
                          <a:cs typeface="Calibri"/>
                        </a:rPr>
                        <a:t>24(20.5)</a:t>
                      </a:r>
                      <a:endParaRPr lang="zh-TW" sz="1600" b="1" kern="100" dirty="0">
                        <a:solidFill>
                          <a:schemeClr val="tx1"/>
                        </a:solidFill>
                        <a:latin typeface="+mj-lt"/>
                        <a:ea typeface="新細明體"/>
                        <a:cs typeface="Calibri"/>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2565">
                <a:tc>
                  <a:txBody>
                    <a:bodyPr/>
                    <a:lstStyle/>
                    <a:p>
                      <a:pPr algn="ctr">
                        <a:spcAft>
                          <a:spcPts val="0"/>
                        </a:spcAft>
                      </a:pPr>
                      <a:r>
                        <a:rPr lang="zh-TW" sz="1400" b="1" kern="100" dirty="0">
                          <a:solidFill>
                            <a:srgbClr val="0000FF"/>
                          </a:solidFill>
                          <a:latin typeface="Calibri"/>
                          <a:ea typeface="新細明體"/>
                          <a:cs typeface="Calibri"/>
                        </a:rPr>
                        <a:t>燃氣＋</a:t>
                      </a:r>
                      <a:r>
                        <a:rPr lang="en-US" sz="1400" b="1" kern="100" dirty="0">
                          <a:solidFill>
                            <a:srgbClr val="0000FF"/>
                          </a:solidFill>
                          <a:latin typeface="Calibri"/>
                          <a:ea typeface="新細明體"/>
                          <a:cs typeface="Calibri"/>
                        </a:rPr>
                        <a:t>CCS</a:t>
                      </a:r>
                      <a:endParaRPr lang="zh-TW" sz="1400" b="1" kern="100" dirty="0">
                        <a:solidFill>
                          <a:srgbClr val="0000FF"/>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600" b="0" kern="100" dirty="0">
                          <a:latin typeface="Calibri"/>
                          <a:ea typeface="新細明體"/>
                          <a:cs typeface="Calibri"/>
                        </a:rPr>
                        <a:t>--</a:t>
                      </a:r>
                      <a:endParaRPr lang="zh-TW" sz="1600" b="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600" b="1" kern="100" dirty="0">
                          <a:solidFill>
                            <a:srgbClr val="0000FF"/>
                          </a:solidFill>
                          <a:latin typeface="+mj-lt"/>
                          <a:ea typeface="新細明體"/>
                          <a:cs typeface="Calibri"/>
                        </a:rPr>
                        <a:t>4.68</a:t>
                      </a:r>
                      <a:endParaRPr lang="zh-TW" sz="1600" b="1" kern="100" dirty="0">
                        <a:solidFill>
                          <a:srgbClr val="0000FF"/>
                        </a:solidFill>
                        <a:latin typeface="+mj-lt"/>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600" b="1" kern="100" dirty="0">
                          <a:latin typeface="+mj-lt"/>
                          <a:ea typeface="新細明體"/>
                          <a:cs typeface="Calibri"/>
                        </a:rPr>
                        <a:t>--</a:t>
                      </a:r>
                      <a:endParaRPr lang="zh-TW" sz="1600" b="1" kern="100" dirty="0">
                        <a:latin typeface="+mj-lt"/>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altLang="zh-TW" sz="1600" b="1" kern="100" dirty="0" smtClean="0">
                          <a:latin typeface="+mj-lt"/>
                          <a:ea typeface="新細明體"/>
                          <a:cs typeface="Times New Roman"/>
                        </a:rPr>
                        <a:t>--</a:t>
                      </a:r>
                      <a:endParaRPr lang="zh-TW" sz="1600" b="1" kern="100" dirty="0">
                        <a:latin typeface="+mj-lt"/>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r>
              <a:tr h="332565">
                <a:tc>
                  <a:txBody>
                    <a:bodyPr/>
                    <a:lstStyle/>
                    <a:p>
                      <a:pPr algn="ctr">
                        <a:spcAft>
                          <a:spcPts val="0"/>
                        </a:spcAft>
                      </a:pPr>
                      <a:r>
                        <a:rPr lang="zh-TW" sz="1400" b="1" kern="100" dirty="0">
                          <a:latin typeface="Calibri"/>
                          <a:ea typeface="新細明體"/>
                          <a:cs typeface="Calibri"/>
                        </a:rPr>
                        <a:t>燃油</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0" kern="100" dirty="0">
                          <a:latin typeface="Calibri"/>
                          <a:ea typeface="新細明體"/>
                          <a:cs typeface="Calibri"/>
                        </a:rPr>
                        <a:t>4.49</a:t>
                      </a:r>
                      <a:endParaRPr lang="zh-TW" sz="1600" b="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100" dirty="0">
                          <a:latin typeface="+mj-lt"/>
                          <a:ea typeface="新細明體"/>
                          <a:cs typeface="Calibri"/>
                        </a:rPr>
                        <a:t>--</a:t>
                      </a:r>
                      <a:endParaRPr lang="zh-TW" sz="1600" b="1" kern="100" dirty="0">
                        <a:latin typeface="+mj-lt"/>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spcAft>
                          <a:spcPts val="0"/>
                        </a:spcAft>
                      </a:pPr>
                      <a:r>
                        <a:rPr lang="en-US" sz="1600" b="1" kern="100" dirty="0">
                          <a:solidFill>
                            <a:schemeClr val="tx1"/>
                          </a:solidFill>
                          <a:latin typeface="+mj-lt"/>
                          <a:ea typeface="新細明體"/>
                          <a:cs typeface="Calibri"/>
                        </a:rPr>
                        <a:t>2.37</a:t>
                      </a:r>
                      <a:endParaRPr lang="zh-TW" sz="1600" b="1" kern="100" dirty="0">
                        <a:solidFill>
                          <a:schemeClr val="tx1"/>
                        </a:solidFill>
                        <a:latin typeface="+mj-lt"/>
                        <a:ea typeface="新細明體"/>
                        <a:cs typeface="Calibri"/>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spcAft>
                          <a:spcPts val="0"/>
                        </a:spcAft>
                      </a:pPr>
                      <a:r>
                        <a:rPr lang="en-US" altLang="zh-TW" sz="1600" b="1" kern="100" dirty="0" smtClean="0">
                          <a:solidFill>
                            <a:schemeClr val="tx1"/>
                          </a:solidFill>
                          <a:latin typeface="+mj-lt"/>
                          <a:ea typeface="新細明體"/>
                          <a:cs typeface="Calibri"/>
                        </a:rPr>
                        <a:t>--</a:t>
                      </a:r>
                      <a:endParaRPr lang="zh-TW" sz="1600" b="1" kern="100" dirty="0">
                        <a:solidFill>
                          <a:schemeClr val="tx1"/>
                        </a:solidFill>
                        <a:latin typeface="+mj-lt"/>
                        <a:ea typeface="新細明體"/>
                        <a:cs typeface="Calibri"/>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2565">
                <a:tc>
                  <a:txBody>
                    <a:bodyPr/>
                    <a:lstStyle/>
                    <a:p>
                      <a:pPr algn="ctr">
                        <a:spcAft>
                          <a:spcPts val="0"/>
                        </a:spcAft>
                      </a:pPr>
                      <a:r>
                        <a:rPr lang="zh-TW" sz="1400" b="1" kern="100" dirty="0">
                          <a:solidFill>
                            <a:srgbClr val="FF0000"/>
                          </a:solidFill>
                          <a:latin typeface="Calibri"/>
                          <a:ea typeface="新細明體"/>
                          <a:cs typeface="Calibri"/>
                        </a:rPr>
                        <a:t>核能</a:t>
                      </a:r>
                      <a:endParaRPr lang="zh-TW" sz="1400" b="1" kern="100" dirty="0">
                        <a:solidFill>
                          <a:srgbClr val="FF000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algn="ctr" defTabSz="914400" rtl="0" eaLnBrk="1" latinLnBrk="0" hangingPunct="1">
                        <a:spcAft>
                          <a:spcPts val="0"/>
                        </a:spcAft>
                      </a:pPr>
                      <a:r>
                        <a:rPr lang="en-US" sz="1600" b="0" kern="100" dirty="0">
                          <a:solidFill>
                            <a:schemeClr val="tx1"/>
                          </a:solidFill>
                          <a:latin typeface="Calibri"/>
                          <a:ea typeface="新細明體"/>
                          <a:cs typeface="Calibri"/>
                        </a:rPr>
                        <a:t>5.14</a:t>
                      </a:r>
                      <a:endParaRPr lang="zh-TW" sz="1600" b="0" kern="100" dirty="0">
                        <a:solidFill>
                          <a:schemeClr val="tx1"/>
                        </a:solidFill>
                        <a:latin typeface="Calibri"/>
                        <a:ea typeface="新細明體"/>
                        <a:cs typeface="Calibri"/>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algn="ctr" defTabSz="914400" rtl="0" eaLnBrk="1" latinLnBrk="0" hangingPunct="1">
                        <a:spcAft>
                          <a:spcPts val="0"/>
                        </a:spcAft>
                      </a:pPr>
                      <a:r>
                        <a:rPr lang="en-US" sz="1600" b="1" kern="100" dirty="0">
                          <a:solidFill>
                            <a:srgbClr val="FF0000"/>
                          </a:solidFill>
                          <a:latin typeface="+mj-lt"/>
                          <a:ea typeface="新細明體"/>
                          <a:cs typeface="Calibri"/>
                        </a:rPr>
                        <a:t>--</a:t>
                      </a:r>
                      <a:endParaRPr lang="zh-TW" sz="1600" b="1" kern="100" dirty="0">
                        <a:solidFill>
                          <a:srgbClr val="FF0000"/>
                        </a:solidFill>
                        <a:latin typeface="+mj-lt"/>
                        <a:ea typeface="新細明體"/>
                        <a:cs typeface="Calibri"/>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algn="ctr" defTabSz="914400" rtl="0" eaLnBrk="1" latinLnBrk="0" hangingPunct="1">
                        <a:spcAft>
                          <a:spcPts val="0"/>
                        </a:spcAft>
                      </a:pPr>
                      <a:r>
                        <a:rPr lang="en-US" sz="1600" b="1" kern="100" dirty="0">
                          <a:solidFill>
                            <a:srgbClr val="FF0000"/>
                          </a:solidFill>
                          <a:latin typeface="+mj-lt"/>
                          <a:ea typeface="新細明體"/>
                          <a:cs typeface="Calibri"/>
                        </a:rPr>
                        <a:t>7.84</a:t>
                      </a:r>
                      <a:endParaRPr lang="zh-TW" sz="1600" b="1" kern="100" dirty="0">
                        <a:solidFill>
                          <a:srgbClr val="FF0000"/>
                        </a:solidFill>
                        <a:latin typeface="+mj-lt"/>
                        <a:ea typeface="新細明體"/>
                        <a:cs typeface="Calibri"/>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algn="ctr" defTabSz="914400" rtl="0" eaLnBrk="1" latinLnBrk="0" hangingPunct="1">
                        <a:spcAft>
                          <a:spcPts val="0"/>
                        </a:spcAft>
                      </a:pPr>
                      <a:r>
                        <a:rPr lang="en-US" altLang="zh-TW" sz="1600" b="1" kern="100" dirty="0" smtClean="0">
                          <a:solidFill>
                            <a:srgbClr val="FF0000"/>
                          </a:solidFill>
                          <a:latin typeface="+mj-lt"/>
                          <a:ea typeface="新細明體"/>
                          <a:cs typeface="Calibri"/>
                        </a:rPr>
                        <a:t>--</a:t>
                      </a:r>
                      <a:endParaRPr lang="zh-TW" sz="1600" b="1" kern="100" dirty="0">
                        <a:solidFill>
                          <a:srgbClr val="FF0000"/>
                        </a:solidFill>
                        <a:latin typeface="+mj-lt"/>
                        <a:ea typeface="新細明體"/>
                        <a:cs typeface="Calibri"/>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r>
              <a:tr h="332565">
                <a:tc>
                  <a:txBody>
                    <a:bodyPr/>
                    <a:lstStyle/>
                    <a:p>
                      <a:pPr algn="ctr">
                        <a:spcAft>
                          <a:spcPts val="0"/>
                        </a:spcAft>
                      </a:pPr>
                      <a:r>
                        <a:rPr lang="zh-TW" sz="1400" b="1" kern="100" dirty="0">
                          <a:solidFill>
                            <a:srgbClr val="008E40"/>
                          </a:solidFill>
                          <a:latin typeface="Calibri"/>
                          <a:ea typeface="新細明體"/>
                          <a:cs typeface="Calibri"/>
                        </a:rPr>
                        <a:t>水力</a:t>
                      </a:r>
                      <a:endParaRPr lang="zh-TW" sz="1400" b="1" kern="100" dirty="0">
                        <a:solidFill>
                          <a:srgbClr val="008E4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0" kern="100" dirty="0">
                          <a:latin typeface="Calibri"/>
                          <a:ea typeface="新細明體"/>
                          <a:cs typeface="Calibri"/>
                        </a:rPr>
                        <a:t>1.94</a:t>
                      </a:r>
                      <a:endParaRPr lang="zh-TW" sz="1600" b="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100" dirty="0">
                          <a:solidFill>
                            <a:srgbClr val="008E40"/>
                          </a:solidFill>
                          <a:latin typeface="+mj-lt"/>
                          <a:ea typeface="新細明體"/>
                          <a:cs typeface="Calibri"/>
                        </a:rPr>
                        <a:t>4.89</a:t>
                      </a:r>
                      <a:endParaRPr lang="zh-TW" sz="1600" b="1" kern="100" dirty="0">
                        <a:solidFill>
                          <a:srgbClr val="008E40"/>
                        </a:solidFill>
                        <a:latin typeface="+mj-lt"/>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spcAft>
                          <a:spcPts val="0"/>
                        </a:spcAft>
                      </a:pPr>
                      <a:r>
                        <a:rPr lang="en-US" sz="1600" b="1" kern="100" dirty="0">
                          <a:solidFill>
                            <a:srgbClr val="008E40"/>
                          </a:solidFill>
                          <a:latin typeface="+mj-lt"/>
                          <a:ea typeface="新細明體"/>
                          <a:cs typeface="Calibri"/>
                        </a:rPr>
                        <a:t>4.89</a:t>
                      </a:r>
                      <a:endParaRPr lang="zh-TW" sz="1600" b="1" kern="100" dirty="0">
                        <a:solidFill>
                          <a:srgbClr val="008E40"/>
                        </a:solidFill>
                        <a:latin typeface="+mj-lt"/>
                        <a:ea typeface="新細明體"/>
                        <a:cs typeface="Calibri"/>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spcAft>
                          <a:spcPts val="0"/>
                        </a:spcAft>
                      </a:pPr>
                      <a:r>
                        <a:rPr lang="en-US" altLang="zh-TW" sz="1600" b="1" kern="100" dirty="0" smtClean="0">
                          <a:solidFill>
                            <a:srgbClr val="008E40"/>
                          </a:solidFill>
                          <a:latin typeface="+mj-lt"/>
                          <a:ea typeface="新細明體"/>
                          <a:cs typeface="Calibri"/>
                        </a:rPr>
                        <a:t>--</a:t>
                      </a:r>
                      <a:endParaRPr lang="zh-TW" sz="1600" b="1" kern="100" dirty="0">
                        <a:solidFill>
                          <a:srgbClr val="008E40"/>
                        </a:solidFill>
                        <a:latin typeface="+mj-lt"/>
                        <a:ea typeface="新細明體"/>
                        <a:cs typeface="Calibri"/>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2565">
                <a:tc>
                  <a:txBody>
                    <a:bodyPr/>
                    <a:lstStyle/>
                    <a:p>
                      <a:pPr algn="ctr">
                        <a:spcAft>
                          <a:spcPts val="0"/>
                        </a:spcAft>
                      </a:pPr>
                      <a:r>
                        <a:rPr lang="zh-TW" sz="1400" b="1" kern="100" dirty="0">
                          <a:solidFill>
                            <a:srgbClr val="008E40"/>
                          </a:solidFill>
                          <a:latin typeface="Calibri"/>
                          <a:ea typeface="新細明體"/>
                          <a:cs typeface="Calibri"/>
                        </a:rPr>
                        <a:t>陸域風力</a:t>
                      </a:r>
                      <a:endParaRPr lang="zh-TW" sz="1400" b="1" kern="100" dirty="0">
                        <a:solidFill>
                          <a:srgbClr val="008E4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600" b="0" kern="100" dirty="0">
                          <a:latin typeface="Calibri"/>
                          <a:ea typeface="新細明體"/>
                          <a:cs typeface="Calibri"/>
                        </a:rPr>
                        <a:t>0.44</a:t>
                      </a:r>
                      <a:endParaRPr lang="zh-TW" sz="1600" b="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600" b="1" kern="100" dirty="0">
                          <a:solidFill>
                            <a:srgbClr val="008E40"/>
                          </a:solidFill>
                          <a:latin typeface="+mj-lt"/>
                          <a:ea typeface="新細明體"/>
                          <a:cs typeface="Calibri"/>
                        </a:rPr>
                        <a:t>1.94</a:t>
                      </a:r>
                      <a:endParaRPr lang="zh-TW" sz="1600" b="1" kern="100" dirty="0">
                        <a:solidFill>
                          <a:srgbClr val="008E40"/>
                        </a:solidFill>
                        <a:latin typeface="+mj-lt"/>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algn="ctr" defTabSz="914400" rtl="0" eaLnBrk="1" latinLnBrk="0" hangingPunct="1">
                        <a:spcAft>
                          <a:spcPts val="0"/>
                        </a:spcAft>
                      </a:pPr>
                      <a:r>
                        <a:rPr lang="en-US" sz="1600" b="1" kern="100" dirty="0">
                          <a:solidFill>
                            <a:srgbClr val="008E40"/>
                          </a:solidFill>
                          <a:latin typeface="+mj-lt"/>
                          <a:ea typeface="新細明體"/>
                          <a:cs typeface="Calibri"/>
                        </a:rPr>
                        <a:t>1.94</a:t>
                      </a:r>
                      <a:endParaRPr lang="zh-TW" sz="1600" b="1" kern="100" dirty="0">
                        <a:solidFill>
                          <a:srgbClr val="008E40"/>
                        </a:solidFill>
                        <a:latin typeface="+mj-lt"/>
                        <a:ea typeface="新細明體"/>
                        <a:cs typeface="Calibri"/>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algn="ctr" defTabSz="914400" rtl="0" eaLnBrk="1" latinLnBrk="0" hangingPunct="1">
                        <a:spcAft>
                          <a:spcPts val="0"/>
                        </a:spcAft>
                      </a:pPr>
                      <a:r>
                        <a:rPr lang="en-US" altLang="zh-TW" sz="1600" b="1" kern="100" dirty="0" smtClean="0">
                          <a:solidFill>
                            <a:srgbClr val="008E40"/>
                          </a:solidFill>
                          <a:latin typeface="+mj-lt"/>
                          <a:ea typeface="新細明體"/>
                          <a:cs typeface="Calibri"/>
                        </a:rPr>
                        <a:t>--</a:t>
                      </a:r>
                      <a:endParaRPr lang="zh-TW" sz="1600" b="1" kern="100" dirty="0">
                        <a:solidFill>
                          <a:srgbClr val="008E40"/>
                        </a:solidFill>
                        <a:latin typeface="+mj-lt"/>
                        <a:ea typeface="新細明體"/>
                        <a:cs typeface="Calibri"/>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r>
              <a:tr h="332565">
                <a:tc>
                  <a:txBody>
                    <a:bodyPr/>
                    <a:lstStyle/>
                    <a:p>
                      <a:pPr algn="ctr">
                        <a:spcAft>
                          <a:spcPts val="0"/>
                        </a:spcAft>
                      </a:pPr>
                      <a:r>
                        <a:rPr lang="zh-TW" sz="1400" b="1" kern="100" dirty="0">
                          <a:solidFill>
                            <a:srgbClr val="008E40"/>
                          </a:solidFill>
                          <a:latin typeface="Calibri"/>
                          <a:ea typeface="新細明體"/>
                          <a:cs typeface="Calibri"/>
                        </a:rPr>
                        <a:t>離岸風力</a:t>
                      </a:r>
                      <a:endParaRPr lang="zh-TW" sz="1400" b="1" kern="100" dirty="0">
                        <a:solidFill>
                          <a:srgbClr val="008E4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0" kern="100" dirty="0">
                          <a:latin typeface="Calibri"/>
                          <a:ea typeface="新細明體"/>
                          <a:cs typeface="Calibri"/>
                        </a:rPr>
                        <a:t>--</a:t>
                      </a:r>
                      <a:endParaRPr lang="zh-TW" sz="1600" b="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100" dirty="0">
                          <a:solidFill>
                            <a:srgbClr val="008E40"/>
                          </a:solidFill>
                          <a:latin typeface="+mj-lt"/>
                          <a:ea typeface="新細明體"/>
                          <a:cs typeface="Calibri"/>
                        </a:rPr>
                        <a:t>6.44</a:t>
                      </a:r>
                      <a:endParaRPr lang="zh-TW" sz="1600" b="1" kern="100" dirty="0">
                        <a:solidFill>
                          <a:srgbClr val="008E40"/>
                        </a:solidFill>
                        <a:latin typeface="+mj-lt"/>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spcAft>
                          <a:spcPts val="0"/>
                        </a:spcAft>
                      </a:pPr>
                      <a:r>
                        <a:rPr lang="en-US" sz="1600" b="1" kern="100" dirty="0">
                          <a:solidFill>
                            <a:srgbClr val="008E40"/>
                          </a:solidFill>
                          <a:latin typeface="+mj-lt"/>
                          <a:ea typeface="新細明體"/>
                          <a:cs typeface="Calibri"/>
                        </a:rPr>
                        <a:t>6.44</a:t>
                      </a:r>
                      <a:endParaRPr lang="zh-TW" sz="1600" b="1" kern="100" dirty="0">
                        <a:solidFill>
                          <a:srgbClr val="008E40"/>
                        </a:solidFill>
                        <a:latin typeface="+mj-lt"/>
                        <a:ea typeface="新細明體"/>
                        <a:cs typeface="Calibri"/>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spcAft>
                          <a:spcPts val="0"/>
                        </a:spcAft>
                      </a:pPr>
                      <a:r>
                        <a:rPr lang="en-US" altLang="zh-TW" sz="1600" b="1" kern="100" dirty="0" smtClean="0">
                          <a:solidFill>
                            <a:srgbClr val="008E40"/>
                          </a:solidFill>
                          <a:latin typeface="+mj-lt"/>
                          <a:ea typeface="新細明體"/>
                          <a:cs typeface="Calibri"/>
                        </a:rPr>
                        <a:t>10(3)</a:t>
                      </a:r>
                      <a:endParaRPr lang="zh-TW" sz="1600" b="1" kern="100" dirty="0">
                        <a:solidFill>
                          <a:srgbClr val="008E40"/>
                        </a:solidFill>
                        <a:latin typeface="+mj-lt"/>
                        <a:ea typeface="新細明體"/>
                        <a:cs typeface="Calibri"/>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2565">
                <a:tc>
                  <a:txBody>
                    <a:bodyPr/>
                    <a:lstStyle/>
                    <a:p>
                      <a:pPr algn="ctr">
                        <a:spcAft>
                          <a:spcPts val="0"/>
                        </a:spcAft>
                      </a:pPr>
                      <a:r>
                        <a:rPr lang="zh-TW" sz="1400" b="1" kern="100" dirty="0">
                          <a:solidFill>
                            <a:srgbClr val="008E40"/>
                          </a:solidFill>
                          <a:latin typeface="Calibri"/>
                          <a:ea typeface="新細明體"/>
                          <a:cs typeface="Calibri"/>
                        </a:rPr>
                        <a:t>太陽光電</a:t>
                      </a:r>
                      <a:endParaRPr lang="zh-TW" sz="1400" b="1" kern="100" dirty="0">
                        <a:solidFill>
                          <a:srgbClr val="008E4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600" b="0" kern="100" dirty="0">
                          <a:latin typeface="Calibri"/>
                          <a:ea typeface="新細明體"/>
                          <a:cs typeface="Calibri"/>
                        </a:rPr>
                        <a:t>0.01</a:t>
                      </a:r>
                      <a:endParaRPr lang="zh-TW" sz="1600" b="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600" b="1" kern="100" dirty="0">
                          <a:solidFill>
                            <a:srgbClr val="008E40"/>
                          </a:solidFill>
                          <a:latin typeface="+mj-lt"/>
                          <a:ea typeface="新細明體"/>
                          <a:cs typeface="Calibri"/>
                        </a:rPr>
                        <a:t>4.58</a:t>
                      </a:r>
                      <a:endParaRPr lang="zh-TW" sz="1600" b="1" kern="100" dirty="0">
                        <a:solidFill>
                          <a:srgbClr val="008E40"/>
                        </a:solidFill>
                        <a:latin typeface="+mj-lt"/>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algn="ctr" defTabSz="914400" rtl="0" eaLnBrk="1" latinLnBrk="0" hangingPunct="1">
                        <a:spcAft>
                          <a:spcPts val="0"/>
                        </a:spcAft>
                      </a:pPr>
                      <a:r>
                        <a:rPr lang="en-US" sz="1600" b="1" kern="100" dirty="0">
                          <a:solidFill>
                            <a:srgbClr val="008E40"/>
                          </a:solidFill>
                          <a:latin typeface="+mj-lt"/>
                          <a:ea typeface="新細明體"/>
                          <a:cs typeface="Calibri"/>
                        </a:rPr>
                        <a:t>4.58</a:t>
                      </a:r>
                      <a:endParaRPr lang="zh-TW" sz="1600" b="1" kern="100" dirty="0">
                        <a:solidFill>
                          <a:srgbClr val="008E40"/>
                        </a:solidFill>
                        <a:latin typeface="+mj-lt"/>
                        <a:ea typeface="新細明體"/>
                        <a:cs typeface="Calibri"/>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algn="ctr" defTabSz="914400" rtl="0" eaLnBrk="1" latinLnBrk="0" hangingPunct="1">
                        <a:spcAft>
                          <a:spcPts val="0"/>
                        </a:spcAft>
                      </a:pPr>
                      <a:r>
                        <a:rPr lang="en-US" altLang="zh-TW" sz="1600" b="1" kern="100" dirty="0" smtClean="0">
                          <a:solidFill>
                            <a:srgbClr val="008E40"/>
                          </a:solidFill>
                          <a:latin typeface="+mj-lt"/>
                          <a:ea typeface="新細明體"/>
                          <a:cs typeface="Calibri"/>
                        </a:rPr>
                        <a:t>3(0.6)</a:t>
                      </a:r>
                      <a:endParaRPr lang="zh-TW" sz="1600" b="1" kern="100" dirty="0">
                        <a:solidFill>
                          <a:srgbClr val="008E40"/>
                        </a:solidFill>
                        <a:latin typeface="+mj-lt"/>
                        <a:ea typeface="新細明體"/>
                        <a:cs typeface="Calibri"/>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r>
              <a:tr h="332565">
                <a:tc>
                  <a:txBody>
                    <a:bodyPr/>
                    <a:lstStyle/>
                    <a:p>
                      <a:pPr algn="ctr">
                        <a:spcAft>
                          <a:spcPts val="0"/>
                        </a:spcAft>
                      </a:pPr>
                      <a:r>
                        <a:rPr lang="zh-TW" sz="1400" b="1" kern="100" dirty="0">
                          <a:latin typeface="Calibri"/>
                          <a:ea typeface="新細明體"/>
                          <a:cs typeface="Calibri"/>
                        </a:rPr>
                        <a:t>生質能</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0" kern="100" dirty="0">
                          <a:latin typeface="Calibri"/>
                          <a:ea typeface="新細明體"/>
                          <a:cs typeface="Calibri"/>
                        </a:rPr>
                        <a:t>0.02</a:t>
                      </a:r>
                      <a:endParaRPr lang="zh-TW" sz="1600" b="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a:latin typeface="Calibri"/>
                          <a:ea typeface="新細明體"/>
                          <a:cs typeface="Calibri"/>
                        </a:rPr>
                        <a:t>0.29</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dirty="0">
                          <a:latin typeface="Calibri"/>
                          <a:ea typeface="新細明體"/>
                          <a:cs typeface="Calibri"/>
                        </a:rPr>
                        <a:t>0.29</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altLang="zh-TW" sz="1200" kern="100" dirty="0" smtClean="0">
                          <a:latin typeface="Calibri"/>
                          <a:ea typeface="新細明體"/>
                          <a:cs typeface="Times New Roman"/>
                        </a:rPr>
                        <a:t>--</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2565">
                <a:tc>
                  <a:txBody>
                    <a:bodyPr/>
                    <a:lstStyle/>
                    <a:p>
                      <a:pPr algn="ctr">
                        <a:spcAft>
                          <a:spcPts val="0"/>
                        </a:spcAft>
                      </a:pPr>
                      <a:r>
                        <a:rPr lang="zh-TW" sz="1400" b="1" kern="100" dirty="0">
                          <a:latin typeface="Calibri"/>
                          <a:ea typeface="新細明體"/>
                          <a:cs typeface="Calibri"/>
                        </a:rPr>
                        <a:t>廢棄物能</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600" b="0" kern="100" dirty="0">
                          <a:latin typeface="Calibri"/>
                          <a:ea typeface="新細明體"/>
                          <a:cs typeface="Calibri"/>
                        </a:rPr>
                        <a:t>0.79</a:t>
                      </a:r>
                      <a:endParaRPr lang="zh-TW" sz="1600" b="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dirty="0">
                          <a:latin typeface="Calibri"/>
                          <a:ea typeface="新細明體"/>
                          <a:cs typeface="Calibri"/>
                        </a:rPr>
                        <a:t>0.41</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dirty="0">
                          <a:latin typeface="Calibri"/>
                          <a:ea typeface="新細明體"/>
                          <a:cs typeface="Calibri"/>
                        </a:rPr>
                        <a:t>0.41</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altLang="zh-TW" sz="1200" kern="100" dirty="0" smtClean="0">
                          <a:latin typeface="Calibri"/>
                          <a:ea typeface="新細明體"/>
                          <a:cs typeface="Times New Roman"/>
                        </a:rPr>
                        <a:t>--</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AF1DD"/>
                    </a:solidFill>
                  </a:tcPr>
                </a:tc>
              </a:tr>
              <a:tr h="332565">
                <a:tc>
                  <a:txBody>
                    <a:bodyPr/>
                    <a:lstStyle/>
                    <a:p>
                      <a:pPr algn="ctr">
                        <a:spcAft>
                          <a:spcPts val="0"/>
                        </a:spcAft>
                      </a:pPr>
                      <a:r>
                        <a:rPr lang="zh-TW" sz="1400" b="1" kern="100" dirty="0">
                          <a:latin typeface="Calibri"/>
                          <a:ea typeface="新細明體"/>
                          <a:cs typeface="Calibri"/>
                        </a:rPr>
                        <a:t>總供電量</a:t>
                      </a:r>
                      <a:r>
                        <a:rPr lang="en-US" sz="1400" b="1" kern="100" dirty="0">
                          <a:latin typeface="Calibri"/>
                          <a:ea typeface="新細明體"/>
                          <a:cs typeface="Calibri"/>
                        </a:rPr>
                        <a:t>(</a:t>
                      </a:r>
                      <a:r>
                        <a:rPr lang="zh-TW" sz="1400" b="1" kern="100" dirty="0">
                          <a:latin typeface="Calibri"/>
                          <a:ea typeface="新細明體"/>
                          <a:cs typeface="Calibri"/>
                        </a:rPr>
                        <a:t>度</a:t>
                      </a:r>
                      <a:r>
                        <a:rPr lang="en-US" sz="1400" b="1" kern="100" dirty="0">
                          <a:latin typeface="Calibri"/>
                          <a:ea typeface="新細明體"/>
                          <a:cs typeface="Calibri"/>
                        </a:rPr>
                        <a:t>/</a:t>
                      </a:r>
                      <a:r>
                        <a:rPr lang="zh-TW" sz="1400" b="1" kern="100" dirty="0">
                          <a:latin typeface="Calibri"/>
                          <a:ea typeface="新細明體"/>
                          <a:cs typeface="Calibri"/>
                        </a:rPr>
                        <a:t>人日</a:t>
                      </a:r>
                      <a:r>
                        <a:rPr lang="en-US" sz="1400" b="1" kern="100" dirty="0">
                          <a:latin typeface="Calibri"/>
                          <a:ea typeface="新細明體"/>
                          <a:cs typeface="Calibri"/>
                        </a:rPr>
                        <a:t>)</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400" b="1" kern="100" dirty="0">
                          <a:latin typeface="Calibri"/>
                          <a:ea typeface="新細明體"/>
                          <a:cs typeface="Calibri"/>
                        </a:rPr>
                        <a:t>27.24</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100" dirty="0">
                          <a:solidFill>
                            <a:srgbClr val="0070C0"/>
                          </a:solidFill>
                          <a:latin typeface="Calibri"/>
                          <a:ea typeface="新細明體"/>
                          <a:cs typeface="Calibri"/>
                        </a:rPr>
                        <a:t>47.36</a:t>
                      </a:r>
                      <a:endParaRPr lang="zh-TW" sz="1600" b="1" kern="100" dirty="0">
                        <a:solidFill>
                          <a:srgbClr val="0070C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100" dirty="0">
                          <a:solidFill>
                            <a:srgbClr val="0070C0"/>
                          </a:solidFill>
                          <a:latin typeface="Calibri"/>
                          <a:ea typeface="新細明體"/>
                          <a:cs typeface="Calibri"/>
                        </a:rPr>
                        <a:t>47.36</a:t>
                      </a:r>
                      <a:endParaRPr lang="zh-TW" sz="1600" b="1" kern="100" dirty="0">
                        <a:solidFill>
                          <a:srgbClr val="0070C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altLang="zh-TW" sz="1600" b="1" kern="100" dirty="0" smtClean="0">
                          <a:latin typeface="Calibri"/>
                          <a:ea typeface="新細明體"/>
                          <a:cs typeface="Times New Roman"/>
                        </a:rPr>
                        <a:t>39.4</a:t>
                      </a:r>
                      <a:endParaRPr lang="zh-TW" sz="16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2565">
                <a:tc>
                  <a:txBody>
                    <a:bodyPr/>
                    <a:lstStyle/>
                    <a:p>
                      <a:pPr algn="ctr">
                        <a:spcAft>
                          <a:spcPts val="0"/>
                        </a:spcAft>
                      </a:pPr>
                      <a:r>
                        <a:rPr lang="zh-TW" sz="1400" b="1" kern="100" dirty="0">
                          <a:latin typeface="Calibri"/>
                          <a:ea typeface="新細明體"/>
                          <a:cs typeface="Calibri"/>
                        </a:rPr>
                        <a:t>總排碳量</a:t>
                      </a:r>
                      <a:r>
                        <a:rPr lang="en-US" sz="1400" b="1" kern="100" dirty="0">
                          <a:latin typeface="Calibri"/>
                          <a:ea typeface="新細明體"/>
                          <a:cs typeface="Calibri"/>
                        </a:rPr>
                        <a:t>(</a:t>
                      </a:r>
                      <a:r>
                        <a:rPr lang="zh-TW" sz="1400" b="1" kern="100" dirty="0">
                          <a:latin typeface="Calibri"/>
                          <a:ea typeface="新細明體"/>
                          <a:cs typeface="Calibri"/>
                        </a:rPr>
                        <a:t>噸</a:t>
                      </a:r>
                      <a:r>
                        <a:rPr lang="en-US" sz="1400" b="1" kern="100" dirty="0">
                          <a:latin typeface="Calibri"/>
                          <a:ea typeface="新細明體"/>
                          <a:cs typeface="Calibri"/>
                        </a:rPr>
                        <a:t>/</a:t>
                      </a:r>
                      <a:r>
                        <a:rPr lang="zh-TW" sz="1400" b="1" kern="100" dirty="0">
                          <a:latin typeface="Calibri"/>
                          <a:ea typeface="新細明體"/>
                          <a:cs typeface="Calibri"/>
                        </a:rPr>
                        <a:t>人年</a:t>
                      </a:r>
                      <a:r>
                        <a:rPr lang="en-US" sz="1400" b="1" kern="100" dirty="0">
                          <a:latin typeface="Calibri"/>
                          <a:ea typeface="新細明體"/>
                          <a:cs typeface="Calibri"/>
                        </a:rPr>
                        <a:t>)</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b="1" kern="100" dirty="0">
                          <a:latin typeface="Calibri"/>
                          <a:ea typeface="新細明體"/>
                          <a:cs typeface="Calibri"/>
                        </a:rPr>
                        <a:t>5.45</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600" b="1" kern="100" dirty="0">
                          <a:latin typeface="Calibri"/>
                          <a:ea typeface="新細明體"/>
                          <a:cs typeface="Calibri"/>
                        </a:rPr>
                        <a:t>4.79</a:t>
                      </a:r>
                      <a:endParaRPr lang="zh-TW" sz="16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600" b="1" kern="100" dirty="0">
                          <a:solidFill>
                            <a:srgbClr val="FF0000"/>
                          </a:solidFill>
                          <a:latin typeface="Calibri"/>
                          <a:ea typeface="新細明體"/>
                          <a:cs typeface="Calibri"/>
                        </a:rPr>
                        <a:t>6.63</a:t>
                      </a:r>
                      <a:endParaRPr lang="zh-TW" sz="1600" b="1" kern="100" dirty="0">
                        <a:solidFill>
                          <a:srgbClr val="FF000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altLang="zh-TW" sz="1600" b="1" kern="100" dirty="0" smtClean="0">
                          <a:solidFill>
                            <a:srgbClr val="0000FF"/>
                          </a:solidFill>
                          <a:latin typeface="Calibri"/>
                          <a:ea typeface="新細明體"/>
                          <a:cs typeface="Times New Roman"/>
                        </a:rPr>
                        <a:t>3.71</a:t>
                      </a:r>
                      <a:endParaRPr lang="zh-TW" sz="1600" b="1" kern="100" dirty="0">
                        <a:solidFill>
                          <a:srgbClr val="0000FF"/>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r>
              <a:tr h="332565">
                <a:tc>
                  <a:txBody>
                    <a:bodyPr/>
                    <a:lstStyle/>
                    <a:p>
                      <a:pPr algn="ctr">
                        <a:spcAft>
                          <a:spcPts val="0"/>
                        </a:spcAft>
                      </a:pPr>
                      <a:r>
                        <a:rPr lang="en-US" altLang="zh-TW" sz="1400" b="1" kern="100" dirty="0" smtClean="0">
                          <a:latin typeface="Calibri"/>
                          <a:ea typeface="新細明體"/>
                          <a:cs typeface="Calibri"/>
                        </a:rPr>
                        <a:t>15</a:t>
                      </a:r>
                      <a:r>
                        <a:rPr lang="zh-TW" sz="1400" b="1" kern="100" dirty="0" smtClean="0">
                          <a:latin typeface="Calibri"/>
                          <a:ea typeface="新細明體"/>
                          <a:cs typeface="Calibri"/>
                        </a:rPr>
                        <a:t>年</a:t>
                      </a:r>
                      <a:r>
                        <a:rPr lang="zh-TW" sz="1400" b="1" kern="100" dirty="0">
                          <a:latin typeface="Calibri"/>
                          <a:ea typeface="新細明體"/>
                          <a:cs typeface="Calibri"/>
                        </a:rPr>
                        <a:t>總成</a:t>
                      </a:r>
                      <a:r>
                        <a:rPr lang="zh-TW" sz="1400" b="1" kern="100" dirty="0" smtClean="0">
                          <a:latin typeface="Calibri"/>
                          <a:ea typeface="新細明體"/>
                          <a:cs typeface="Calibri"/>
                        </a:rPr>
                        <a:t>本</a:t>
                      </a:r>
                      <a:r>
                        <a:rPr lang="zh-TW" altLang="en-US" sz="1400" b="1" kern="100" dirty="0" smtClean="0">
                          <a:latin typeface="Calibri"/>
                          <a:ea typeface="新細明體"/>
                          <a:cs typeface="Calibri"/>
                        </a:rPr>
                        <a:t> </a:t>
                      </a:r>
                      <a:r>
                        <a:rPr lang="en-US" altLang="zh-TW" sz="1400" b="1" kern="100" dirty="0" smtClean="0">
                          <a:latin typeface="Calibri"/>
                          <a:ea typeface="新細明體"/>
                          <a:cs typeface="Calibri"/>
                        </a:rPr>
                        <a:t>(</a:t>
                      </a:r>
                      <a:r>
                        <a:rPr lang="zh-TW" sz="1400" b="1" kern="100" dirty="0" smtClean="0">
                          <a:latin typeface="Calibri"/>
                          <a:ea typeface="新細明體"/>
                          <a:cs typeface="Calibri"/>
                        </a:rPr>
                        <a:t>千億台幣</a:t>
                      </a:r>
                      <a:r>
                        <a:rPr lang="en-US" altLang="zh-TW" sz="1400" b="1" kern="100" dirty="0" smtClean="0">
                          <a:latin typeface="Calibri"/>
                          <a:ea typeface="新細明體"/>
                          <a:cs typeface="Calibri"/>
                        </a:rPr>
                        <a:t>)</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400" b="1" kern="100" dirty="0">
                          <a:latin typeface="Calibri"/>
                          <a:ea typeface="新細明體"/>
                          <a:cs typeface="Calibri"/>
                        </a:rPr>
                        <a:t>N/A</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100" dirty="0">
                          <a:latin typeface="Calibri"/>
                          <a:ea typeface="新細明體"/>
                          <a:cs typeface="Calibri"/>
                        </a:rPr>
                        <a:t>36.55</a:t>
                      </a:r>
                      <a:endParaRPr lang="zh-TW" sz="16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100" dirty="0">
                          <a:latin typeface="Calibri"/>
                          <a:ea typeface="新細明體"/>
                          <a:cs typeface="Calibri"/>
                        </a:rPr>
                        <a:t>32.60</a:t>
                      </a:r>
                      <a:endParaRPr lang="zh-TW" sz="16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altLang="zh-TW" sz="1600" b="1" kern="100" dirty="0" smtClean="0">
                          <a:latin typeface="Calibri"/>
                          <a:ea typeface="新細明體"/>
                          <a:cs typeface="Times New Roman"/>
                        </a:rPr>
                        <a:t>31</a:t>
                      </a:r>
                      <a:endParaRPr lang="zh-TW" sz="16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41314">
                <a:tc>
                  <a:txBody>
                    <a:bodyPr/>
                    <a:lstStyle/>
                    <a:p>
                      <a:pPr algn="ctr">
                        <a:spcAft>
                          <a:spcPts val="0"/>
                        </a:spcAft>
                      </a:pPr>
                      <a:r>
                        <a:rPr lang="zh-TW" sz="1400" b="1" kern="100" dirty="0">
                          <a:latin typeface="Calibri"/>
                          <a:ea typeface="新細明體"/>
                          <a:cs typeface="Calibri"/>
                        </a:rPr>
                        <a:t>年平均成本所</a:t>
                      </a:r>
                      <a:r>
                        <a:rPr lang="zh-TW" sz="1400" b="1" kern="100" dirty="0" smtClean="0">
                          <a:latin typeface="Calibri"/>
                          <a:ea typeface="新細明體"/>
                          <a:cs typeface="Calibri"/>
                        </a:rPr>
                        <a:t>佔</a:t>
                      </a:r>
                      <a:endParaRPr lang="en-US" altLang="zh-TW" sz="1400" b="1" kern="100" dirty="0" smtClean="0">
                        <a:latin typeface="Calibri"/>
                        <a:ea typeface="新細明體"/>
                        <a:cs typeface="Calibri"/>
                      </a:endParaRPr>
                    </a:p>
                    <a:p>
                      <a:pPr algn="ctr">
                        <a:spcAft>
                          <a:spcPts val="0"/>
                        </a:spcAft>
                      </a:pPr>
                      <a:r>
                        <a:rPr lang="en-US" sz="1400" b="1" kern="100" dirty="0" smtClean="0">
                          <a:latin typeface="Calibri"/>
                          <a:ea typeface="新細明體"/>
                          <a:cs typeface="Calibri"/>
                        </a:rPr>
                        <a:t>2010</a:t>
                      </a:r>
                      <a:r>
                        <a:rPr lang="zh-TW" sz="1400" b="1" kern="100" dirty="0">
                          <a:latin typeface="Calibri"/>
                          <a:ea typeface="新細明體"/>
                          <a:cs typeface="Calibri"/>
                        </a:rPr>
                        <a:t>年</a:t>
                      </a:r>
                      <a:r>
                        <a:rPr lang="en-US" sz="1400" b="1" kern="100" dirty="0">
                          <a:latin typeface="Calibri"/>
                          <a:ea typeface="新細明體"/>
                          <a:cs typeface="Calibri"/>
                        </a:rPr>
                        <a:t>GDP</a:t>
                      </a:r>
                      <a:r>
                        <a:rPr lang="zh-TW" sz="1400" b="1" kern="100" dirty="0">
                          <a:latin typeface="Calibri"/>
                          <a:ea typeface="新細明體"/>
                          <a:cs typeface="Calibri"/>
                        </a:rPr>
                        <a:t>之比</a:t>
                      </a:r>
                      <a:r>
                        <a:rPr lang="en-US" sz="1400" b="1" kern="100" dirty="0">
                          <a:latin typeface="Calibri"/>
                          <a:ea typeface="新細明體"/>
                          <a:cs typeface="Calibri"/>
                        </a:rPr>
                        <a:t>(%)</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kern="100" dirty="0">
                          <a:latin typeface="Calibri"/>
                          <a:ea typeface="新細明體"/>
                          <a:cs typeface="Calibri"/>
                        </a:rPr>
                        <a:t>N/A</a:t>
                      </a:r>
                      <a:endParaRPr lang="zh-TW" sz="14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kern="100" dirty="0">
                          <a:latin typeface="Calibri"/>
                          <a:ea typeface="新細明體"/>
                          <a:cs typeface="Calibri"/>
                        </a:rPr>
                        <a:t>1.30</a:t>
                      </a:r>
                      <a:endParaRPr lang="zh-TW" sz="14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kern="100" dirty="0">
                          <a:latin typeface="Calibri"/>
                          <a:ea typeface="新細明體"/>
                          <a:cs typeface="Calibri"/>
                        </a:rPr>
                        <a:t>1.16</a:t>
                      </a:r>
                      <a:endParaRPr lang="zh-TW" sz="14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AF1DD"/>
                    </a:solidFill>
                  </a:tcPr>
                </a:tc>
                <a:tc>
                  <a:txBody>
                    <a:bodyPr/>
                    <a:lstStyle/>
                    <a:p>
                      <a:pPr algn="ctr">
                        <a:spcAft>
                          <a:spcPts val="0"/>
                        </a:spcAft>
                      </a:pPr>
                      <a:endParaRPr lang="zh-TW" sz="14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AF1DD"/>
                    </a:solidFill>
                  </a:tcPr>
                </a:tc>
              </a:tr>
            </a:tbl>
          </a:graphicData>
        </a:graphic>
      </p:graphicFrame>
      <p:sp>
        <p:nvSpPr>
          <p:cNvPr id="22" name="文字方塊 21"/>
          <p:cNvSpPr txBox="1"/>
          <p:nvPr/>
        </p:nvSpPr>
        <p:spPr>
          <a:xfrm>
            <a:off x="423656" y="2708920"/>
            <a:ext cx="3212240" cy="3847207"/>
          </a:xfrm>
          <a:prstGeom prst="rect">
            <a:avLst/>
          </a:prstGeom>
          <a:noFill/>
        </p:spPr>
        <p:txBody>
          <a:bodyPr wrap="square" rtlCol="0">
            <a:spAutoFit/>
          </a:bodyPr>
          <a:lstStyle/>
          <a:p>
            <a:r>
              <a:rPr lang="zh-TW" altLang="en-US" sz="3600" b="1" dirty="0" smtClean="0">
                <a:solidFill>
                  <a:srgbClr val="FF0000"/>
                </a:solidFill>
                <a:latin typeface="標楷體" panose="03000509000000000000" pitchFamily="65" charset="-120"/>
                <a:ea typeface="標楷體" panose="03000509000000000000" pitchFamily="65" charset="-120"/>
              </a:rPr>
              <a:t>沒有核能，</a:t>
            </a:r>
            <a:endParaRPr lang="en-US" altLang="zh-TW" sz="3600" b="1" dirty="0" smtClean="0">
              <a:solidFill>
                <a:srgbClr val="FF0000"/>
              </a:solidFill>
              <a:latin typeface="標楷體" panose="03000509000000000000" pitchFamily="65" charset="-120"/>
              <a:ea typeface="標楷體" panose="03000509000000000000" pitchFamily="65" charset="-120"/>
            </a:endParaRPr>
          </a:p>
          <a:p>
            <a:r>
              <a:rPr lang="zh-TW" altLang="en-US" sz="3600" b="1" dirty="0" smtClean="0">
                <a:solidFill>
                  <a:srgbClr val="FF0000"/>
                </a:solidFill>
                <a:latin typeface="標楷體" panose="03000509000000000000" pitchFamily="65" charset="-120"/>
                <a:ea typeface="標楷體" panose="03000509000000000000" pitchFamily="65" charset="-120"/>
              </a:rPr>
              <a:t>也可以低碳</a:t>
            </a:r>
            <a:endParaRPr lang="en-US" altLang="zh-TW" sz="3600" b="1" dirty="0" smtClean="0">
              <a:solidFill>
                <a:srgbClr val="FF0000"/>
              </a:solidFill>
              <a:latin typeface="標楷體" panose="03000509000000000000" pitchFamily="65" charset="-120"/>
              <a:ea typeface="標楷體" panose="03000509000000000000" pitchFamily="65" charset="-120"/>
            </a:endParaRPr>
          </a:p>
          <a:p>
            <a:r>
              <a:rPr lang="zh-TW" altLang="en-US" sz="3600" b="1" dirty="0">
                <a:solidFill>
                  <a:srgbClr val="FF0000"/>
                </a:solidFill>
                <a:latin typeface="標楷體" panose="03000509000000000000" pitchFamily="65" charset="-120"/>
                <a:ea typeface="標楷體" panose="03000509000000000000" pitchFamily="65" charset="-120"/>
              </a:rPr>
              <a:t>但要</a:t>
            </a:r>
            <a:r>
              <a:rPr lang="zh-TW" altLang="en-US" sz="3600" b="1" dirty="0" smtClean="0">
                <a:solidFill>
                  <a:srgbClr val="FF0000"/>
                </a:solidFill>
                <a:latin typeface="標楷體" panose="03000509000000000000" pitchFamily="65" charset="-120"/>
                <a:ea typeface="標楷體" panose="03000509000000000000" pitchFamily="65" charset="-120"/>
              </a:rPr>
              <a:t>配合</a:t>
            </a:r>
            <a:r>
              <a:rPr lang="en-US" altLang="zh-TW" sz="3600" b="1" dirty="0" smtClean="0">
                <a:solidFill>
                  <a:srgbClr val="FF0000"/>
                </a:solidFill>
                <a:latin typeface="標楷體" panose="03000509000000000000" pitchFamily="65" charset="-120"/>
                <a:ea typeface="標楷體" panose="03000509000000000000" pitchFamily="65" charset="-120"/>
              </a:rPr>
              <a:t>CCS</a:t>
            </a:r>
          </a:p>
          <a:p>
            <a:r>
              <a:rPr lang="zh-TW" altLang="en-US" sz="2000" b="1" dirty="0" smtClean="0">
                <a:solidFill>
                  <a:srgbClr val="4F81BD"/>
                </a:solidFill>
                <a:latin typeface="Calibri" pitchFamily="34" charset="0"/>
              </a:rPr>
              <a:t>      （電力部門減碳）</a:t>
            </a:r>
            <a:endParaRPr lang="en-US" altLang="zh-TW" sz="1600" b="1" dirty="0" smtClean="0">
              <a:solidFill>
                <a:srgbClr val="4F81BD"/>
              </a:solidFill>
              <a:latin typeface="Calibri" pitchFamily="34" charset="0"/>
            </a:endParaRPr>
          </a:p>
          <a:p>
            <a:endParaRPr lang="en-US" altLang="zh-TW" sz="3600" b="1" dirty="0" smtClean="0">
              <a:solidFill>
                <a:srgbClr val="4F81BD"/>
              </a:solidFill>
              <a:latin typeface="Calibri" pitchFamily="34" charset="0"/>
            </a:endParaRPr>
          </a:p>
          <a:p>
            <a:pPr>
              <a:buFont typeface="Wingdings" pitchFamily="2" charset="2"/>
              <a:buChar char="Ø"/>
            </a:pPr>
            <a:r>
              <a:rPr lang="zh-TW" altLang="en-US" sz="2000" dirty="0" smtClean="0">
                <a:solidFill>
                  <a:srgbClr val="1F497D"/>
                </a:solidFill>
                <a:latin typeface="Calibri" pitchFamily="34" charset="0"/>
              </a:rPr>
              <a:t>可以達成永續綱領目標</a:t>
            </a:r>
            <a:endParaRPr lang="en-US" altLang="zh-TW" sz="2000" dirty="0" smtClean="0">
              <a:solidFill>
                <a:srgbClr val="1F497D"/>
              </a:solidFill>
              <a:latin typeface="Calibri" pitchFamily="34" charset="0"/>
            </a:endParaRPr>
          </a:p>
          <a:p>
            <a:r>
              <a:rPr lang="zh-TW" altLang="en-US" sz="2000" dirty="0" smtClean="0">
                <a:solidFill>
                  <a:srgbClr val="1F497D"/>
                </a:solidFill>
                <a:latin typeface="Calibri" pitchFamily="34" charset="0"/>
              </a:rPr>
              <a:t>   （電力部門：</a:t>
            </a:r>
            <a:r>
              <a:rPr lang="en-US" altLang="zh-TW" sz="2000" dirty="0" smtClean="0">
                <a:solidFill>
                  <a:srgbClr val="1F497D"/>
                </a:solidFill>
                <a:latin typeface="Calibri" pitchFamily="34" charset="0"/>
              </a:rPr>
              <a:t>5</a:t>
            </a:r>
            <a:r>
              <a:rPr lang="zh-TW" altLang="en-US" sz="2000" dirty="0" smtClean="0">
                <a:solidFill>
                  <a:srgbClr val="1F497D"/>
                </a:solidFill>
                <a:latin typeface="Calibri" pitchFamily="34" charset="0"/>
              </a:rPr>
              <a:t>噸</a:t>
            </a:r>
            <a:r>
              <a:rPr lang="en-US" altLang="zh-TW" sz="2000" dirty="0" smtClean="0">
                <a:solidFill>
                  <a:srgbClr val="1F497D"/>
                </a:solidFill>
                <a:latin typeface="Calibri" pitchFamily="34" charset="0"/>
              </a:rPr>
              <a:t>/</a:t>
            </a:r>
            <a:r>
              <a:rPr lang="zh-TW" altLang="en-US" sz="2000" dirty="0" smtClean="0">
                <a:solidFill>
                  <a:srgbClr val="1F497D"/>
                </a:solidFill>
                <a:latin typeface="Calibri" pitchFamily="34" charset="0"/>
              </a:rPr>
              <a:t>人年）</a:t>
            </a:r>
            <a:endParaRPr lang="en-US" altLang="zh-TW" sz="2000" dirty="0" smtClean="0">
              <a:solidFill>
                <a:srgbClr val="1F497D"/>
              </a:solidFill>
              <a:latin typeface="Calibri" pitchFamily="34" charset="0"/>
            </a:endParaRPr>
          </a:p>
          <a:p>
            <a:pPr>
              <a:buFont typeface="Wingdings" pitchFamily="2" charset="2"/>
              <a:buChar char="Ø"/>
            </a:pPr>
            <a:r>
              <a:rPr lang="zh-TW" altLang="en-US" sz="2000" dirty="0" smtClean="0">
                <a:solidFill>
                  <a:srgbClr val="1F497D"/>
                </a:solidFill>
                <a:latin typeface="Calibri" pitchFamily="34" charset="0"/>
              </a:rPr>
              <a:t>可以接近</a:t>
            </a:r>
            <a:r>
              <a:rPr lang="en-US" altLang="zh-TW" sz="2000" dirty="0" smtClean="0">
                <a:solidFill>
                  <a:srgbClr val="1F497D"/>
                </a:solidFill>
                <a:latin typeface="Calibri" pitchFamily="34" charset="0"/>
              </a:rPr>
              <a:t>IPCC</a:t>
            </a:r>
            <a:r>
              <a:rPr lang="zh-TW" altLang="en-US" sz="2000" dirty="0" smtClean="0">
                <a:solidFill>
                  <a:srgbClr val="1F497D"/>
                </a:solidFill>
                <a:latin typeface="Calibri" pitchFamily="34" charset="0"/>
              </a:rPr>
              <a:t>標準</a:t>
            </a:r>
            <a:endParaRPr lang="en-US" altLang="zh-TW" sz="2000" dirty="0" smtClean="0">
              <a:solidFill>
                <a:srgbClr val="1F497D"/>
              </a:solidFill>
              <a:latin typeface="Calibri" pitchFamily="34" charset="0"/>
            </a:endParaRPr>
          </a:p>
          <a:p>
            <a:r>
              <a:rPr lang="zh-TW" altLang="en-US" sz="2000" dirty="0" smtClean="0">
                <a:solidFill>
                  <a:srgbClr val="1F497D"/>
                </a:solidFill>
                <a:latin typeface="Calibri" pitchFamily="34" charset="0"/>
              </a:rPr>
              <a:t>   （電力部門：</a:t>
            </a:r>
            <a:r>
              <a:rPr lang="en-US" altLang="zh-TW" sz="2000" dirty="0" smtClean="0">
                <a:solidFill>
                  <a:srgbClr val="1F497D"/>
                </a:solidFill>
                <a:latin typeface="Calibri" pitchFamily="34" charset="0"/>
              </a:rPr>
              <a:t>3</a:t>
            </a:r>
            <a:r>
              <a:rPr lang="zh-TW" altLang="en-US" sz="2000" dirty="0" smtClean="0">
                <a:solidFill>
                  <a:srgbClr val="1F497D"/>
                </a:solidFill>
                <a:latin typeface="Calibri" pitchFamily="34" charset="0"/>
              </a:rPr>
              <a:t>噸</a:t>
            </a:r>
            <a:r>
              <a:rPr lang="en-US" altLang="zh-TW" sz="2000" dirty="0" smtClean="0">
                <a:solidFill>
                  <a:srgbClr val="1F497D"/>
                </a:solidFill>
                <a:latin typeface="Calibri" pitchFamily="34" charset="0"/>
              </a:rPr>
              <a:t>/</a:t>
            </a:r>
            <a:r>
              <a:rPr lang="zh-TW" altLang="en-US" sz="2000" dirty="0" smtClean="0">
                <a:solidFill>
                  <a:srgbClr val="1F497D"/>
                </a:solidFill>
                <a:latin typeface="Calibri" pitchFamily="34" charset="0"/>
              </a:rPr>
              <a:t>人年）</a:t>
            </a:r>
            <a:endParaRPr lang="zh-TW" altLang="en-US" sz="2000" dirty="0">
              <a:solidFill>
                <a:srgbClr val="1F497D"/>
              </a:solidFill>
              <a:latin typeface="Calibri" pitchFamily="34" charset="0"/>
            </a:endParaRPr>
          </a:p>
        </p:txBody>
      </p:sp>
      <p:sp>
        <p:nvSpPr>
          <p:cNvPr id="4" name="橢圓 3"/>
          <p:cNvSpPr/>
          <p:nvPr/>
        </p:nvSpPr>
        <p:spPr>
          <a:xfrm>
            <a:off x="8100392" y="5085184"/>
            <a:ext cx="864096" cy="11521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 name="矩形 1"/>
          <p:cNvSpPr/>
          <p:nvPr/>
        </p:nvSpPr>
        <p:spPr>
          <a:xfrm>
            <a:off x="539552" y="116632"/>
            <a:ext cx="3096344" cy="2308324"/>
          </a:xfrm>
          <a:prstGeom prst="rect">
            <a:avLst/>
          </a:prstGeom>
        </p:spPr>
        <p:txBody>
          <a:bodyPr wrap="square">
            <a:spAutoFit/>
          </a:bodyPr>
          <a:lstStyle/>
          <a:p>
            <a:pPr algn="ctr"/>
            <a:r>
              <a:rPr lang="zh-TW" altLang="en-US" sz="3600" dirty="0">
                <a:solidFill>
                  <a:srgbClr val="0070C0"/>
                </a:solidFill>
                <a:latin typeface="微軟正黑體" pitchFamily="34" charset="-120"/>
                <a:ea typeface="微軟正黑體" pitchFamily="34" charset="-120"/>
              </a:rPr>
              <a:t>低碳電力</a:t>
            </a:r>
            <a:r>
              <a:rPr lang="zh-TW" altLang="en-US" sz="3600" dirty="0" smtClean="0">
                <a:solidFill>
                  <a:srgbClr val="0070C0"/>
                </a:solidFill>
                <a:latin typeface="微軟正黑體" pitchFamily="34" charset="-120"/>
                <a:ea typeface="微軟正黑體" pitchFamily="34" charset="-120"/>
              </a:rPr>
              <a:t>結構</a:t>
            </a:r>
            <a:endParaRPr lang="en-US" altLang="zh-TW" sz="3600" dirty="0" smtClean="0">
              <a:solidFill>
                <a:srgbClr val="0070C0"/>
              </a:solidFill>
              <a:latin typeface="微軟正黑體" pitchFamily="34" charset="-120"/>
              <a:ea typeface="微軟正黑體" pitchFamily="34" charset="-120"/>
            </a:endParaRPr>
          </a:p>
          <a:p>
            <a:pPr algn="ctr"/>
            <a:endParaRPr lang="en-US" altLang="zh-TW" sz="2400" dirty="0" smtClean="0">
              <a:solidFill>
                <a:srgbClr val="0070C0"/>
              </a:solidFill>
              <a:latin typeface="微軟正黑體" pitchFamily="34" charset="-120"/>
              <a:ea typeface="微軟正黑體" pitchFamily="34" charset="-120"/>
            </a:endParaRPr>
          </a:p>
          <a:p>
            <a:pPr>
              <a:buFont typeface="Wingdings" pitchFamily="2" charset="2"/>
              <a:buChar char="l"/>
            </a:pPr>
            <a:r>
              <a:rPr lang="zh-TW" altLang="en-US" sz="1600" b="1" dirty="0" smtClean="0">
                <a:solidFill>
                  <a:srgbClr val="0070C0"/>
                </a:solidFill>
                <a:latin typeface="Calibri" pitchFamily="34" charset="0"/>
              </a:rPr>
              <a:t>  總</a:t>
            </a:r>
            <a:r>
              <a:rPr lang="zh-TW" altLang="en-US" sz="1600" b="1" dirty="0">
                <a:solidFill>
                  <a:srgbClr val="0070C0"/>
                </a:solidFill>
                <a:latin typeface="Calibri" pitchFamily="34" charset="0"/>
              </a:rPr>
              <a:t>供電量</a:t>
            </a:r>
            <a:r>
              <a:rPr lang="en-US" altLang="zh-TW" sz="1600" b="1" dirty="0">
                <a:solidFill>
                  <a:srgbClr val="0070C0"/>
                </a:solidFill>
                <a:latin typeface="Calibri" pitchFamily="34" charset="0"/>
              </a:rPr>
              <a:t>47</a:t>
            </a:r>
            <a:r>
              <a:rPr lang="zh-TW" altLang="en-US" sz="1600" b="1" dirty="0">
                <a:solidFill>
                  <a:srgbClr val="0070C0"/>
                </a:solidFill>
                <a:latin typeface="Calibri" pitchFamily="34" charset="0"/>
              </a:rPr>
              <a:t>度</a:t>
            </a:r>
            <a:r>
              <a:rPr lang="en-US" altLang="zh-TW" sz="1600" b="1" dirty="0">
                <a:solidFill>
                  <a:srgbClr val="0070C0"/>
                </a:solidFill>
                <a:latin typeface="Calibri" pitchFamily="34" charset="0"/>
              </a:rPr>
              <a:t>/</a:t>
            </a:r>
            <a:r>
              <a:rPr lang="zh-TW" altLang="en-US" sz="1600" b="1" dirty="0">
                <a:solidFill>
                  <a:srgbClr val="0070C0"/>
                </a:solidFill>
                <a:latin typeface="Calibri" pitchFamily="34" charset="0"/>
              </a:rPr>
              <a:t>人日</a:t>
            </a:r>
            <a:endParaRPr lang="en-US" altLang="zh-TW" sz="1600" b="1" dirty="0">
              <a:solidFill>
                <a:srgbClr val="0070C0"/>
              </a:solidFill>
              <a:latin typeface="Calibri" pitchFamily="34" charset="0"/>
            </a:endParaRPr>
          </a:p>
          <a:p>
            <a:pPr>
              <a:buFont typeface="Wingdings" pitchFamily="2" charset="2"/>
              <a:buChar char="l"/>
            </a:pPr>
            <a:r>
              <a:rPr lang="zh-TW" altLang="en-US" sz="1600" b="1" dirty="0" smtClean="0">
                <a:solidFill>
                  <a:srgbClr val="0070C0"/>
                </a:solidFill>
                <a:latin typeface="Calibri" pitchFamily="34" charset="0"/>
              </a:rPr>
              <a:t>  總</a:t>
            </a:r>
            <a:r>
              <a:rPr lang="zh-TW" altLang="en-US" sz="1600" b="1" dirty="0">
                <a:solidFill>
                  <a:srgbClr val="0070C0"/>
                </a:solidFill>
                <a:latin typeface="Calibri" pitchFamily="34" charset="0"/>
              </a:rPr>
              <a:t>排碳量   </a:t>
            </a:r>
            <a:r>
              <a:rPr lang="en-US" altLang="zh-TW" sz="1600" b="1" dirty="0">
                <a:solidFill>
                  <a:srgbClr val="0070C0"/>
                </a:solidFill>
                <a:latin typeface="Calibri" pitchFamily="34" charset="0"/>
              </a:rPr>
              <a:t>5</a:t>
            </a:r>
            <a:r>
              <a:rPr lang="zh-TW" altLang="en-US" sz="1600" b="1" dirty="0">
                <a:solidFill>
                  <a:srgbClr val="0070C0"/>
                </a:solidFill>
                <a:latin typeface="Calibri" pitchFamily="34" charset="0"/>
              </a:rPr>
              <a:t>噸</a:t>
            </a:r>
            <a:r>
              <a:rPr lang="en-US" altLang="zh-TW" sz="1600" b="1" dirty="0">
                <a:solidFill>
                  <a:srgbClr val="0070C0"/>
                </a:solidFill>
                <a:latin typeface="Calibri" pitchFamily="34" charset="0"/>
              </a:rPr>
              <a:t>/</a:t>
            </a:r>
            <a:r>
              <a:rPr lang="zh-TW" altLang="en-US" sz="1600" b="1" dirty="0">
                <a:solidFill>
                  <a:srgbClr val="0070C0"/>
                </a:solidFill>
                <a:latin typeface="Calibri" pitchFamily="34" charset="0"/>
              </a:rPr>
              <a:t>人年</a:t>
            </a:r>
            <a:endParaRPr lang="en-US" altLang="zh-TW" sz="1600" b="1" dirty="0">
              <a:solidFill>
                <a:srgbClr val="0070C0"/>
              </a:solidFill>
              <a:latin typeface="Calibri" pitchFamily="34" charset="0"/>
            </a:endParaRPr>
          </a:p>
          <a:p>
            <a:pPr>
              <a:buFont typeface="Wingdings" pitchFamily="2" charset="2"/>
              <a:buChar char="l"/>
            </a:pPr>
            <a:r>
              <a:rPr lang="zh-TW" altLang="en-US" sz="1600" b="1" dirty="0" smtClean="0">
                <a:solidFill>
                  <a:srgbClr val="0070C0"/>
                </a:solidFill>
                <a:latin typeface="Calibri" pitchFamily="34" charset="0"/>
              </a:rPr>
              <a:t>  總</a:t>
            </a:r>
            <a:r>
              <a:rPr lang="zh-TW" altLang="en-US" sz="1600" b="1" dirty="0">
                <a:solidFill>
                  <a:srgbClr val="0070C0"/>
                </a:solidFill>
                <a:latin typeface="Calibri" pitchFamily="34" charset="0"/>
              </a:rPr>
              <a:t>裝置成本最低</a:t>
            </a:r>
            <a:endParaRPr lang="en-US" altLang="zh-TW" sz="1600" b="1" dirty="0">
              <a:solidFill>
                <a:srgbClr val="0070C0"/>
              </a:solidFill>
              <a:latin typeface="Calibri" pitchFamily="34" charset="0"/>
            </a:endParaRPr>
          </a:p>
          <a:p>
            <a:pPr algn="ctr"/>
            <a:endParaRPr lang="zh-TW" altLang="en-US" sz="3600" dirty="0">
              <a:solidFill>
                <a:srgbClr val="0070C0"/>
              </a:solidFill>
              <a:latin typeface="微軟正黑體" pitchFamily="34" charset="-120"/>
              <a:ea typeface="微軟正黑體" pitchFamily="34" charset="-120"/>
            </a:endParaRPr>
          </a:p>
        </p:txBody>
      </p:sp>
    </p:spTree>
    <p:extLst>
      <p:ext uri="{BB962C8B-B14F-4D97-AF65-F5344CB8AC3E}">
        <p14:creationId xmlns:p14="http://schemas.microsoft.com/office/powerpoint/2010/main" val="27472096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5192" y="188640"/>
            <a:ext cx="8435280" cy="576064"/>
          </a:xfrm>
        </p:spPr>
        <p:txBody>
          <a:bodyPr>
            <a:normAutofit/>
          </a:bodyPr>
          <a:lstStyle/>
          <a:p>
            <a:r>
              <a:rPr lang="en-US" altLang="zh-TW" sz="2400" dirty="0" smtClean="0"/>
              <a:t>3</a:t>
            </a:r>
            <a:r>
              <a:rPr lang="zh-TW" altLang="en-US" sz="2400" dirty="0" smtClean="0"/>
              <a:t>、</a:t>
            </a:r>
            <a:r>
              <a:rPr lang="zh-TW" altLang="en-US" sz="2400" b="1" dirty="0" smtClean="0">
                <a:solidFill>
                  <a:srgbClr val="0070C0"/>
                </a:solidFill>
              </a:rPr>
              <a:t>我們提出各類低碳電力組合，許多可符合永續綱領目標</a:t>
            </a:r>
            <a:endParaRPr lang="zh-TW" altLang="en-US" sz="2400" b="1" dirty="0">
              <a:solidFill>
                <a:srgbClr val="0070C0"/>
              </a:solidFill>
            </a:endParaRPr>
          </a:p>
        </p:txBody>
      </p:sp>
      <p:graphicFrame>
        <p:nvGraphicFramePr>
          <p:cNvPr id="4" name="表格 3"/>
          <p:cNvGraphicFramePr>
            <a:graphicFrameLocks noGrp="1"/>
          </p:cNvGraphicFramePr>
          <p:nvPr/>
        </p:nvGraphicFramePr>
        <p:xfrm>
          <a:off x="1" y="908717"/>
          <a:ext cx="9144002" cy="5949283"/>
        </p:xfrm>
        <a:graphic>
          <a:graphicData uri="http://schemas.openxmlformats.org/drawingml/2006/table">
            <a:tbl>
              <a:tblPr/>
              <a:tblGrid>
                <a:gridCol w="1896791"/>
                <a:gridCol w="884635"/>
                <a:gridCol w="884635"/>
                <a:gridCol w="885526"/>
                <a:gridCol w="884635"/>
                <a:gridCol w="884635"/>
                <a:gridCol w="1016616"/>
                <a:gridCol w="884635"/>
                <a:gridCol w="921894"/>
              </a:tblGrid>
              <a:tr h="962215">
                <a:tc>
                  <a:txBody>
                    <a:bodyPr/>
                    <a:lstStyle/>
                    <a:p>
                      <a:pPr algn="ctr">
                        <a:spcAft>
                          <a:spcPts val="0"/>
                        </a:spcAft>
                      </a:pPr>
                      <a:r>
                        <a:rPr lang="zh-TW" sz="1600" kern="100" dirty="0">
                          <a:latin typeface="Calibri"/>
                          <a:ea typeface="新細明體"/>
                          <a:cs typeface="Calibri"/>
                        </a:rPr>
                        <a:t>發電</a:t>
                      </a:r>
                      <a:r>
                        <a:rPr lang="zh-TW" sz="1600" kern="100" dirty="0" smtClean="0">
                          <a:latin typeface="Calibri"/>
                          <a:ea typeface="新細明體"/>
                          <a:cs typeface="Calibri"/>
                        </a:rPr>
                        <a:t>設施</a:t>
                      </a:r>
                      <a:endParaRPr lang="en-US" altLang="zh-TW" sz="1600" kern="100" dirty="0" smtClean="0">
                        <a:latin typeface="Calibri"/>
                        <a:ea typeface="新細明體"/>
                        <a:cs typeface="Calibri"/>
                      </a:endParaRPr>
                    </a:p>
                    <a:p>
                      <a:pPr algn="ctr">
                        <a:spcAft>
                          <a:spcPts val="0"/>
                        </a:spcAft>
                      </a:pPr>
                      <a:r>
                        <a:rPr lang="zh-TW" sz="1600" kern="100" dirty="0" smtClean="0">
                          <a:latin typeface="Calibri"/>
                          <a:ea typeface="新細明體"/>
                          <a:cs typeface="Calibri"/>
                        </a:rPr>
                        <a:t>裝置容量</a:t>
                      </a:r>
                      <a:endParaRPr lang="en-US" altLang="zh-TW" sz="1600" kern="100" dirty="0" smtClean="0">
                        <a:latin typeface="Calibri"/>
                        <a:ea typeface="新細明體"/>
                        <a:cs typeface="Calibri"/>
                      </a:endParaRPr>
                    </a:p>
                    <a:p>
                      <a:pPr algn="ctr">
                        <a:spcAft>
                          <a:spcPts val="0"/>
                        </a:spcAft>
                      </a:pPr>
                      <a:r>
                        <a:rPr lang="en-US" altLang="zh-TW" sz="1600" kern="100" dirty="0" smtClean="0">
                          <a:latin typeface="Calibri"/>
                          <a:ea typeface="新細明體"/>
                          <a:cs typeface="Calibri"/>
                        </a:rPr>
                        <a:t>(GW)</a:t>
                      </a:r>
                      <a:endParaRPr lang="zh-TW" sz="16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EECE1"/>
                    </a:solidFill>
                  </a:tcPr>
                </a:tc>
                <a:tc>
                  <a:txBody>
                    <a:bodyPr/>
                    <a:lstStyle/>
                    <a:p>
                      <a:pPr algn="ctr">
                        <a:spcAft>
                          <a:spcPts val="0"/>
                        </a:spcAft>
                      </a:pPr>
                      <a:r>
                        <a:rPr lang="en-US" sz="1200" b="1" kern="100" dirty="0" smtClean="0">
                          <a:solidFill>
                            <a:srgbClr val="FF0000"/>
                          </a:solidFill>
                          <a:latin typeface="Calibri"/>
                          <a:ea typeface="新細明體"/>
                          <a:cs typeface="Calibri"/>
                        </a:rPr>
                        <a:t>2009</a:t>
                      </a:r>
                      <a:r>
                        <a:rPr lang="zh-TW" sz="1200" b="1" kern="100" dirty="0" smtClean="0">
                          <a:solidFill>
                            <a:srgbClr val="FF0000"/>
                          </a:solidFill>
                          <a:latin typeface="Calibri"/>
                          <a:ea typeface="新細明體"/>
                          <a:cs typeface="Calibri"/>
                        </a:rPr>
                        <a:t>年</a:t>
                      </a:r>
                      <a:endParaRPr lang="en-US" altLang="zh-TW" sz="1200" b="1" kern="100" dirty="0" smtClean="0">
                        <a:solidFill>
                          <a:srgbClr val="FF0000"/>
                        </a:solidFill>
                        <a:latin typeface="Calibri"/>
                        <a:ea typeface="新細明體"/>
                        <a:cs typeface="Calibri"/>
                      </a:endParaRPr>
                    </a:p>
                    <a:p>
                      <a:pPr algn="ctr">
                        <a:spcAft>
                          <a:spcPts val="0"/>
                        </a:spcAft>
                      </a:pPr>
                      <a:r>
                        <a:rPr lang="zh-TW" sz="1200" b="1" kern="100" dirty="0" smtClean="0">
                          <a:solidFill>
                            <a:srgbClr val="FF0000"/>
                          </a:solidFill>
                          <a:latin typeface="Calibri"/>
                          <a:ea typeface="新細明體"/>
                          <a:cs typeface="Calibri"/>
                        </a:rPr>
                        <a:t>已</a:t>
                      </a:r>
                      <a:r>
                        <a:rPr lang="zh-TW" sz="1200" b="1" kern="100" dirty="0">
                          <a:solidFill>
                            <a:srgbClr val="FF0000"/>
                          </a:solidFill>
                          <a:latin typeface="Calibri"/>
                          <a:ea typeface="新細明體"/>
                          <a:cs typeface="Calibri"/>
                        </a:rPr>
                        <a:t>有</a:t>
                      </a:r>
                      <a:r>
                        <a:rPr lang="zh-TW" sz="1200" b="1" kern="100" dirty="0" smtClean="0">
                          <a:solidFill>
                            <a:srgbClr val="FF0000"/>
                          </a:solidFill>
                          <a:latin typeface="Calibri"/>
                          <a:ea typeface="新細明體"/>
                          <a:cs typeface="Calibri"/>
                        </a:rPr>
                        <a:t>之</a:t>
                      </a:r>
                      <a:endParaRPr lang="en-US" altLang="zh-TW" sz="1200" b="1" kern="100" dirty="0" smtClean="0">
                        <a:solidFill>
                          <a:srgbClr val="FF0000"/>
                        </a:solidFill>
                        <a:latin typeface="Calibri"/>
                        <a:ea typeface="新細明體"/>
                        <a:cs typeface="Calibri"/>
                      </a:endParaRPr>
                    </a:p>
                    <a:p>
                      <a:pPr algn="ctr">
                        <a:spcAft>
                          <a:spcPts val="0"/>
                        </a:spcAft>
                      </a:pPr>
                      <a:r>
                        <a:rPr lang="zh-TW" sz="1200" b="1" kern="100" dirty="0" smtClean="0">
                          <a:solidFill>
                            <a:srgbClr val="FF0000"/>
                          </a:solidFill>
                          <a:latin typeface="Calibri"/>
                          <a:ea typeface="新細明體"/>
                          <a:cs typeface="Calibri"/>
                        </a:rPr>
                        <a:t>裝置</a:t>
                      </a:r>
                      <a:r>
                        <a:rPr lang="zh-TW" sz="1200" b="1" kern="100" dirty="0">
                          <a:solidFill>
                            <a:srgbClr val="FF0000"/>
                          </a:solidFill>
                          <a:latin typeface="Calibri"/>
                          <a:ea typeface="新細明體"/>
                          <a:cs typeface="Calibri"/>
                        </a:rPr>
                        <a:t>容量</a:t>
                      </a:r>
                      <a:endParaRPr lang="zh-TW" sz="1200" b="1" kern="100" dirty="0">
                        <a:solidFill>
                          <a:srgbClr val="FF000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EECE1"/>
                    </a:solidFill>
                  </a:tcPr>
                </a:tc>
                <a:tc>
                  <a:txBody>
                    <a:bodyPr/>
                    <a:lstStyle/>
                    <a:p>
                      <a:pPr algn="ctr">
                        <a:spcAft>
                          <a:spcPts val="0"/>
                        </a:spcAft>
                      </a:pPr>
                      <a:r>
                        <a:rPr lang="en-US" sz="1200" b="1" kern="100" dirty="0">
                          <a:latin typeface="Calibri"/>
                          <a:ea typeface="新細明體"/>
                          <a:cs typeface="Calibri"/>
                        </a:rPr>
                        <a:t>A</a:t>
                      </a:r>
                      <a:r>
                        <a:rPr lang="zh-TW" sz="1200" b="1" kern="100" dirty="0">
                          <a:latin typeface="Calibri"/>
                          <a:ea typeface="新細明體"/>
                          <a:cs typeface="Calibri"/>
                        </a:rPr>
                        <a:t>方案：</a:t>
                      </a:r>
                      <a:endParaRPr lang="zh-TW" sz="1200" b="1" kern="100" dirty="0">
                        <a:latin typeface="Calibri"/>
                        <a:ea typeface="新細明體"/>
                        <a:cs typeface="Times New Roman"/>
                      </a:endParaRPr>
                    </a:p>
                    <a:p>
                      <a:pPr algn="ctr">
                        <a:spcAft>
                          <a:spcPts val="0"/>
                        </a:spcAft>
                      </a:pPr>
                      <a:r>
                        <a:rPr lang="en-US" sz="1200" kern="100" dirty="0">
                          <a:latin typeface="Calibri"/>
                          <a:ea typeface="新細明體"/>
                          <a:cs typeface="Calibri"/>
                        </a:rPr>
                        <a:t>0</a:t>
                      </a:r>
                      <a:r>
                        <a:rPr lang="zh-TW" sz="1200" kern="100" dirty="0" smtClean="0">
                          <a:latin typeface="Calibri"/>
                          <a:ea typeface="新細明體"/>
                          <a:cs typeface="Calibri"/>
                        </a:rPr>
                        <a:t>核能</a:t>
                      </a:r>
                      <a:endParaRPr lang="en-US" altLang="zh-TW" sz="1200" kern="100" dirty="0" smtClean="0">
                        <a:latin typeface="Calibri"/>
                        <a:ea typeface="新細明體"/>
                        <a:cs typeface="Calibri"/>
                      </a:endParaRPr>
                    </a:p>
                    <a:p>
                      <a:pPr algn="ctr">
                        <a:spcAft>
                          <a:spcPts val="0"/>
                        </a:spcAft>
                      </a:pPr>
                      <a:r>
                        <a:rPr lang="en-US" altLang="zh-TW" sz="1200" kern="100" dirty="0" smtClean="0">
                          <a:latin typeface="Calibri"/>
                          <a:ea typeface="新細明體"/>
                          <a:cs typeface="Calibri"/>
                        </a:rPr>
                        <a:t>+</a:t>
                      </a:r>
                      <a:r>
                        <a:rPr lang="zh-TW" altLang="en-US" sz="1200" kern="100" dirty="0" smtClean="0">
                          <a:latin typeface="Calibri"/>
                          <a:ea typeface="新細明體"/>
                          <a:cs typeface="Calibri"/>
                        </a:rPr>
                        <a:t> </a:t>
                      </a:r>
                      <a:r>
                        <a:rPr lang="en-US" sz="1200" kern="100" dirty="0" smtClean="0">
                          <a:latin typeface="Calibri"/>
                          <a:ea typeface="新細明體"/>
                          <a:cs typeface="Calibri"/>
                        </a:rPr>
                        <a:t>0</a:t>
                      </a:r>
                      <a:r>
                        <a:rPr lang="zh-TW" altLang="en-US" sz="1200" kern="100" dirty="0" smtClean="0">
                          <a:latin typeface="Calibri"/>
                          <a:ea typeface="新細明體"/>
                          <a:cs typeface="Calibri"/>
                        </a:rPr>
                        <a:t> </a:t>
                      </a:r>
                      <a:r>
                        <a:rPr lang="en-US" sz="1200" kern="100" dirty="0" smtClean="0">
                          <a:latin typeface="Calibri"/>
                          <a:ea typeface="新細明體"/>
                          <a:cs typeface="Calibri"/>
                        </a:rPr>
                        <a:t>CCS</a:t>
                      </a:r>
                    </a:p>
                    <a:p>
                      <a:pPr algn="ctr">
                        <a:spcAft>
                          <a:spcPts val="0"/>
                        </a:spcAft>
                      </a:pPr>
                      <a:r>
                        <a:rPr lang="en-US" sz="1200" kern="100" dirty="0" smtClean="0">
                          <a:latin typeface="Calibri"/>
                          <a:ea typeface="新細明體"/>
                          <a:cs typeface="Calibri"/>
                        </a:rPr>
                        <a:t>+</a:t>
                      </a:r>
                      <a:r>
                        <a:rPr lang="zh-TW" altLang="en-US" sz="1200" kern="100" dirty="0" smtClean="0">
                          <a:latin typeface="Calibri"/>
                          <a:ea typeface="新細明體"/>
                          <a:cs typeface="Calibri"/>
                        </a:rPr>
                        <a:t> </a:t>
                      </a:r>
                      <a:r>
                        <a:rPr lang="en-US" sz="1200" kern="100" dirty="0" smtClean="0">
                          <a:latin typeface="Calibri"/>
                          <a:ea typeface="新細明體"/>
                          <a:cs typeface="Calibri"/>
                        </a:rPr>
                        <a:t>2</a:t>
                      </a:r>
                      <a:r>
                        <a:rPr lang="zh-TW" sz="1200" kern="100" dirty="0">
                          <a:latin typeface="Calibri"/>
                          <a:ea typeface="新細明體"/>
                          <a:cs typeface="Calibri"/>
                        </a:rPr>
                        <a:t>倍</a:t>
                      </a:r>
                      <a:r>
                        <a:rPr lang="zh-TW" sz="1200" kern="100" dirty="0" smtClean="0">
                          <a:latin typeface="Calibri"/>
                          <a:ea typeface="新細明體"/>
                          <a:cs typeface="Calibri"/>
                        </a:rPr>
                        <a:t>再生</a:t>
                      </a:r>
                      <a:endParaRPr lang="en-US" altLang="zh-TW" sz="1200" kern="100" dirty="0" smtClean="0">
                        <a:latin typeface="Calibri"/>
                        <a:ea typeface="新細明體"/>
                        <a:cs typeface="Calibri"/>
                      </a:endParaRPr>
                    </a:p>
                    <a:p>
                      <a:pPr algn="ctr">
                        <a:spcAft>
                          <a:spcPts val="0"/>
                        </a:spcAft>
                      </a:pPr>
                      <a:r>
                        <a:rPr lang="en-US" sz="1200" kern="100" dirty="0" smtClean="0">
                          <a:latin typeface="Calibri"/>
                          <a:ea typeface="新細明體"/>
                          <a:cs typeface="Calibri"/>
                        </a:rPr>
                        <a:t>+</a:t>
                      </a:r>
                      <a:r>
                        <a:rPr lang="zh-TW" altLang="en-US" sz="1200" kern="100" dirty="0" smtClean="0">
                          <a:latin typeface="Calibri"/>
                          <a:ea typeface="新細明體"/>
                          <a:cs typeface="Calibri"/>
                        </a:rPr>
                        <a:t> </a:t>
                      </a:r>
                      <a:r>
                        <a:rPr lang="en-US" sz="1200" kern="100" dirty="0" smtClean="0">
                          <a:latin typeface="Calibri"/>
                          <a:ea typeface="新細明體"/>
                          <a:cs typeface="Calibri"/>
                        </a:rPr>
                        <a:t>3</a:t>
                      </a:r>
                      <a:r>
                        <a:rPr lang="zh-TW" sz="1200" kern="100" dirty="0">
                          <a:latin typeface="Calibri"/>
                          <a:ea typeface="新細明體"/>
                          <a:cs typeface="Calibri"/>
                        </a:rPr>
                        <a:t>倍燃氣</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EECE1"/>
                    </a:solidFill>
                  </a:tcPr>
                </a:tc>
                <a:tc>
                  <a:txBody>
                    <a:bodyPr/>
                    <a:lstStyle/>
                    <a:p>
                      <a:pPr algn="ctr">
                        <a:spcAft>
                          <a:spcPts val="0"/>
                        </a:spcAft>
                      </a:pPr>
                      <a:r>
                        <a:rPr lang="en-US" sz="1200" b="1" kern="100" dirty="0">
                          <a:latin typeface="Calibri"/>
                          <a:ea typeface="新細明體"/>
                          <a:cs typeface="Calibri"/>
                        </a:rPr>
                        <a:t>B</a:t>
                      </a:r>
                      <a:r>
                        <a:rPr lang="zh-TW" sz="1200" b="1" kern="100" dirty="0">
                          <a:latin typeface="Calibri"/>
                          <a:ea typeface="新細明體"/>
                          <a:cs typeface="Calibri"/>
                        </a:rPr>
                        <a:t>方案：</a:t>
                      </a:r>
                      <a:endParaRPr lang="zh-TW" sz="1200" b="1" kern="100" dirty="0">
                        <a:latin typeface="Calibri"/>
                        <a:ea typeface="新細明體"/>
                        <a:cs typeface="Times New Roman"/>
                      </a:endParaRPr>
                    </a:p>
                    <a:p>
                      <a:pPr algn="ctr">
                        <a:spcAft>
                          <a:spcPts val="0"/>
                        </a:spcAft>
                      </a:pPr>
                      <a:r>
                        <a:rPr lang="en-US" sz="1200" kern="100" dirty="0">
                          <a:latin typeface="Calibri"/>
                          <a:ea typeface="新細明體"/>
                          <a:cs typeface="Calibri"/>
                        </a:rPr>
                        <a:t>0</a:t>
                      </a:r>
                      <a:r>
                        <a:rPr lang="zh-TW" sz="1200" kern="100" dirty="0" smtClean="0">
                          <a:latin typeface="Calibri"/>
                          <a:ea typeface="新細明體"/>
                          <a:cs typeface="Calibri"/>
                        </a:rPr>
                        <a:t>核能</a:t>
                      </a:r>
                      <a:endParaRPr lang="en-US" altLang="zh-TW" sz="1200" kern="100" dirty="0" smtClean="0">
                        <a:latin typeface="Calibri"/>
                        <a:ea typeface="新細明體"/>
                        <a:cs typeface="Calibri"/>
                      </a:endParaRPr>
                    </a:p>
                    <a:p>
                      <a:pPr algn="ctr">
                        <a:spcAft>
                          <a:spcPts val="0"/>
                        </a:spcAft>
                      </a:pPr>
                      <a:r>
                        <a:rPr lang="en-US" sz="1200" kern="100" dirty="0" smtClean="0">
                          <a:latin typeface="Calibri"/>
                          <a:ea typeface="新細明體"/>
                          <a:cs typeface="Calibri"/>
                        </a:rPr>
                        <a:t>+</a:t>
                      </a:r>
                      <a:r>
                        <a:rPr lang="zh-TW" altLang="en-US" sz="1200" kern="100" dirty="0" smtClean="0">
                          <a:latin typeface="Calibri"/>
                          <a:ea typeface="新細明體"/>
                          <a:cs typeface="Calibri"/>
                        </a:rPr>
                        <a:t> </a:t>
                      </a:r>
                      <a:r>
                        <a:rPr lang="en-US" sz="1200" kern="100" dirty="0" smtClean="0">
                          <a:latin typeface="Calibri"/>
                          <a:ea typeface="新細明體"/>
                          <a:cs typeface="Calibri"/>
                        </a:rPr>
                        <a:t>CCS</a:t>
                      </a:r>
                    </a:p>
                    <a:p>
                      <a:pPr algn="ctr">
                        <a:spcAft>
                          <a:spcPts val="0"/>
                        </a:spcAft>
                      </a:pPr>
                      <a:r>
                        <a:rPr lang="en-US" sz="1200" kern="100" dirty="0" smtClean="0">
                          <a:latin typeface="Calibri"/>
                          <a:ea typeface="新細明體"/>
                          <a:cs typeface="Calibri"/>
                        </a:rPr>
                        <a:t>+</a:t>
                      </a:r>
                      <a:r>
                        <a:rPr lang="zh-TW" altLang="en-US" sz="1200" kern="100" dirty="0" smtClean="0">
                          <a:latin typeface="Calibri"/>
                          <a:ea typeface="新細明體"/>
                          <a:cs typeface="Calibri"/>
                        </a:rPr>
                        <a:t> </a:t>
                      </a:r>
                      <a:r>
                        <a:rPr lang="en-US" sz="1200" kern="100" dirty="0" smtClean="0">
                          <a:latin typeface="Calibri"/>
                          <a:ea typeface="新細明體"/>
                          <a:cs typeface="Calibri"/>
                        </a:rPr>
                        <a:t>2</a:t>
                      </a:r>
                      <a:r>
                        <a:rPr lang="zh-TW" sz="1200" kern="100" dirty="0">
                          <a:latin typeface="Calibri"/>
                          <a:ea typeface="新細明體"/>
                          <a:cs typeface="Calibri"/>
                        </a:rPr>
                        <a:t>倍</a:t>
                      </a:r>
                      <a:r>
                        <a:rPr lang="zh-TW" sz="1200" kern="100" dirty="0" smtClean="0">
                          <a:latin typeface="Calibri"/>
                          <a:ea typeface="新細明體"/>
                          <a:cs typeface="Calibri"/>
                        </a:rPr>
                        <a:t>再生</a:t>
                      </a:r>
                      <a:endParaRPr lang="en-US" altLang="zh-TW" sz="1200" kern="100" dirty="0" smtClean="0">
                        <a:latin typeface="Calibri"/>
                        <a:ea typeface="新細明體"/>
                        <a:cs typeface="Calibri"/>
                      </a:endParaRPr>
                    </a:p>
                    <a:p>
                      <a:pPr algn="ctr">
                        <a:spcAft>
                          <a:spcPts val="0"/>
                        </a:spcAft>
                      </a:pPr>
                      <a:r>
                        <a:rPr lang="en-US" sz="1200" kern="100" dirty="0" smtClean="0">
                          <a:latin typeface="Calibri"/>
                          <a:ea typeface="新細明體"/>
                          <a:cs typeface="Calibri"/>
                        </a:rPr>
                        <a:t>+</a:t>
                      </a:r>
                      <a:r>
                        <a:rPr lang="zh-TW" altLang="en-US" sz="1200" kern="100" dirty="0" smtClean="0">
                          <a:latin typeface="Calibri"/>
                          <a:ea typeface="新細明體"/>
                          <a:cs typeface="Calibri"/>
                        </a:rPr>
                        <a:t> </a:t>
                      </a:r>
                      <a:r>
                        <a:rPr lang="en-US" sz="1200" kern="100" dirty="0" smtClean="0">
                          <a:latin typeface="Calibri"/>
                          <a:ea typeface="新細明體"/>
                          <a:cs typeface="Calibri"/>
                        </a:rPr>
                        <a:t>3</a:t>
                      </a:r>
                      <a:r>
                        <a:rPr lang="zh-TW" sz="1200" kern="100" dirty="0">
                          <a:latin typeface="Calibri"/>
                          <a:ea typeface="新細明體"/>
                          <a:cs typeface="Calibri"/>
                        </a:rPr>
                        <a:t>倍燃氣</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EECE1"/>
                    </a:solidFill>
                  </a:tcPr>
                </a:tc>
                <a:tc>
                  <a:txBody>
                    <a:bodyPr/>
                    <a:lstStyle/>
                    <a:p>
                      <a:pPr algn="ctr">
                        <a:spcAft>
                          <a:spcPts val="0"/>
                        </a:spcAft>
                      </a:pPr>
                      <a:r>
                        <a:rPr lang="en-US" sz="1200" b="1" kern="100" dirty="0">
                          <a:latin typeface="Calibri"/>
                          <a:ea typeface="新細明體"/>
                          <a:cs typeface="Calibri"/>
                        </a:rPr>
                        <a:t>C</a:t>
                      </a:r>
                      <a:r>
                        <a:rPr lang="zh-TW" sz="1200" b="1" kern="100" dirty="0">
                          <a:latin typeface="Calibri"/>
                          <a:ea typeface="新細明體"/>
                          <a:cs typeface="Calibri"/>
                        </a:rPr>
                        <a:t>方案：</a:t>
                      </a:r>
                      <a:endParaRPr lang="zh-TW" sz="1200" b="1" kern="100" dirty="0">
                        <a:latin typeface="Calibri"/>
                        <a:ea typeface="新細明體"/>
                        <a:cs typeface="Times New Roman"/>
                      </a:endParaRPr>
                    </a:p>
                    <a:p>
                      <a:pPr algn="ctr">
                        <a:spcAft>
                          <a:spcPts val="0"/>
                        </a:spcAft>
                      </a:pPr>
                      <a:r>
                        <a:rPr lang="en-US" sz="1200" kern="100" dirty="0">
                          <a:latin typeface="Calibri"/>
                          <a:ea typeface="新細明體"/>
                          <a:cs typeface="Calibri"/>
                        </a:rPr>
                        <a:t>7.8</a:t>
                      </a:r>
                      <a:r>
                        <a:rPr lang="zh-TW" sz="1200" kern="100" dirty="0" smtClean="0">
                          <a:latin typeface="Calibri"/>
                          <a:ea typeface="新細明體"/>
                          <a:cs typeface="Calibri"/>
                        </a:rPr>
                        <a:t>核能</a:t>
                      </a:r>
                      <a:endParaRPr lang="en-US" altLang="zh-TW" sz="1200" kern="100" dirty="0" smtClean="0">
                        <a:latin typeface="Calibri"/>
                        <a:ea typeface="新細明體"/>
                        <a:cs typeface="Calibri"/>
                      </a:endParaRPr>
                    </a:p>
                    <a:p>
                      <a:pPr algn="ctr">
                        <a:spcAft>
                          <a:spcPts val="0"/>
                        </a:spcAft>
                      </a:pPr>
                      <a:r>
                        <a:rPr lang="en-US" altLang="zh-TW" sz="1200" kern="100" dirty="0" smtClean="0">
                          <a:latin typeface="Calibri"/>
                          <a:ea typeface="新細明體"/>
                          <a:cs typeface="Calibri"/>
                        </a:rPr>
                        <a:t>+</a:t>
                      </a:r>
                      <a:r>
                        <a:rPr lang="zh-TW" altLang="en-US" sz="1200" kern="100" dirty="0" smtClean="0">
                          <a:latin typeface="Calibri"/>
                          <a:ea typeface="新細明體"/>
                          <a:cs typeface="Calibri"/>
                        </a:rPr>
                        <a:t> </a:t>
                      </a:r>
                      <a:r>
                        <a:rPr lang="en-US" sz="1200" kern="100" dirty="0" smtClean="0">
                          <a:latin typeface="Calibri"/>
                          <a:ea typeface="新細明體"/>
                          <a:cs typeface="Calibri"/>
                        </a:rPr>
                        <a:t>0</a:t>
                      </a:r>
                      <a:r>
                        <a:rPr lang="zh-TW" altLang="en-US" sz="1200" kern="100" dirty="0" smtClean="0">
                          <a:latin typeface="Calibri"/>
                          <a:ea typeface="新細明體"/>
                          <a:cs typeface="Calibri"/>
                        </a:rPr>
                        <a:t> </a:t>
                      </a:r>
                      <a:r>
                        <a:rPr lang="en-US" sz="1200" kern="100" dirty="0" smtClean="0">
                          <a:latin typeface="Calibri"/>
                          <a:ea typeface="新細明體"/>
                          <a:cs typeface="Calibri"/>
                        </a:rPr>
                        <a:t>CCS</a:t>
                      </a:r>
                    </a:p>
                    <a:p>
                      <a:pPr algn="ctr">
                        <a:spcAft>
                          <a:spcPts val="0"/>
                        </a:spcAft>
                      </a:pPr>
                      <a:r>
                        <a:rPr lang="en-US" sz="1200" kern="100" dirty="0" smtClean="0">
                          <a:latin typeface="Calibri"/>
                          <a:ea typeface="新細明體"/>
                          <a:cs typeface="Calibri"/>
                        </a:rPr>
                        <a:t>+</a:t>
                      </a:r>
                      <a:r>
                        <a:rPr lang="zh-TW" altLang="en-US" sz="1200" kern="100" dirty="0" smtClean="0">
                          <a:latin typeface="Calibri"/>
                          <a:ea typeface="新細明體"/>
                          <a:cs typeface="Calibri"/>
                        </a:rPr>
                        <a:t> </a:t>
                      </a:r>
                      <a:r>
                        <a:rPr lang="en-US" sz="1200" kern="100" dirty="0" smtClean="0">
                          <a:latin typeface="Calibri"/>
                          <a:ea typeface="新細明體"/>
                          <a:cs typeface="Calibri"/>
                        </a:rPr>
                        <a:t>2</a:t>
                      </a:r>
                      <a:r>
                        <a:rPr lang="zh-TW" sz="1200" kern="100" dirty="0">
                          <a:latin typeface="Calibri"/>
                          <a:ea typeface="新細明體"/>
                          <a:cs typeface="Calibri"/>
                        </a:rPr>
                        <a:t>倍</a:t>
                      </a:r>
                      <a:r>
                        <a:rPr lang="zh-TW" sz="1200" kern="100" dirty="0" smtClean="0">
                          <a:latin typeface="Calibri"/>
                          <a:ea typeface="新細明體"/>
                          <a:cs typeface="Calibri"/>
                        </a:rPr>
                        <a:t>再生</a:t>
                      </a:r>
                      <a:endParaRPr lang="en-US" altLang="zh-TW" sz="1200" kern="100" dirty="0" smtClean="0">
                        <a:latin typeface="Calibri"/>
                        <a:ea typeface="新細明體"/>
                        <a:cs typeface="Calibri"/>
                      </a:endParaRPr>
                    </a:p>
                    <a:p>
                      <a:pPr algn="ctr">
                        <a:spcAft>
                          <a:spcPts val="0"/>
                        </a:spcAft>
                      </a:pPr>
                      <a:r>
                        <a:rPr lang="en-US" sz="1200" kern="100" dirty="0" smtClean="0">
                          <a:latin typeface="Calibri"/>
                          <a:ea typeface="新細明體"/>
                          <a:cs typeface="Calibri"/>
                        </a:rPr>
                        <a:t>+</a:t>
                      </a:r>
                      <a:r>
                        <a:rPr lang="zh-TW" altLang="en-US" sz="1200" kern="100" dirty="0" smtClean="0">
                          <a:latin typeface="Calibri"/>
                          <a:ea typeface="新細明體"/>
                          <a:cs typeface="Calibri"/>
                        </a:rPr>
                        <a:t> </a:t>
                      </a:r>
                      <a:r>
                        <a:rPr lang="en-US" sz="1200" kern="100" dirty="0" smtClean="0">
                          <a:latin typeface="Calibri"/>
                          <a:ea typeface="新細明體"/>
                          <a:cs typeface="Calibri"/>
                        </a:rPr>
                        <a:t>3</a:t>
                      </a:r>
                      <a:r>
                        <a:rPr lang="zh-TW" sz="1200" kern="100" dirty="0">
                          <a:latin typeface="Calibri"/>
                          <a:ea typeface="新細明體"/>
                          <a:cs typeface="Calibri"/>
                        </a:rPr>
                        <a:t>倍燃氣</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EECE1"/>
                    </a:solidFill>
                  </a:tcPr>
                </a:tc>
                <a:tc>
                  <a:txBody>
                    <a:bodyPr/>
                    <a:lstStyle/>
                    <a:p>
                      <a:pPr algn="ctr">
                        <a:spcAft>
                          <a:spcPts val="0"/>
                        </a:spcAft>
                      </a:pPr>
                      <a:r>
                        <a:rPr lang="en-US" sz="1200" b="1" kern="100" dirty="0">
                          <a:solidFill>
                            <a:srgbClr val="0000FF"/>
                          </a:solidFill>
                          <a:latin typeface="Calibri"/>
                          <a:ea typeface="新細明體"/>
                          <a:cs typeface="Calibri"/>
                        </a:rPr>
                        <a:t>D</a:t>
                      </a:r>
                      <a:r>
                        <a:rPr lang="zh-TW" sz="1200" b="1" kern="100" dirty="0">
                          <a:solidFill>
                            <a:srgbClr val="0000FF"/>
                          </a:solidFill>
                          <a:latin typeface="Calibri"/>
                          <a:ea typeface="新細明體"/>
                          <a:cs typeface="Calibri"/>
                        </a:rPr>
                        <a:t>方案：</a:t>
                      </a:r>
                      <a:endParaRPr lang="zh-TW" sz="1200" b="1" kern="100" dirty="0">
                        <a:solidFill>
                          <a:srgbClr val="0000FF"/>
                        </a:solidFill>
                        <a:latin typeface="Calibri"/>
                        <a:ea typeface="新細明體"/>
                        <a:cs typeface="Times New Roman"/>
                      </a:endParaRPr>
                    </a:p>
                    <a:p>
                      <a:pPr algn="ctr">
                        <a:spcAft>
                          <a:spcPts val="0"/>
                        </a:spcAft>
                      </a:pPr>
                      <a:r>
                        <a:rPr lang="en-US" sz="1200" b="1" kern="100" dirty="0">
                          <a:solidFill>
                            <a:srgbClr val="0000FF"/>
                          </a:solidFill>
                          <a:latin typeface="Calibri"/>
                          <a:ea typeface="新細明體"/>
                          <a:cs typeface="Calibri"/>
                        </a:rPr>
                        <a:t>7.8</a:t>
                      </a:r>
                      <a:r>
                        <a:rPr lang="zh-TW" sz="1200" b="1" kern="100" dirty="0" smtClean="0">
                          <a:solidFill>
                            <a:srgbClr val="0000FF"/>
                          </a:solidFill>
                          <a:latin typeface="Calibri"/>
                          <a:ea typeface="新細明體"/>
                          <a:cs typeface="Calibri"/>
                        </a:rPr>
                        <a:t>核能</a:t>
                      </a:r>
                      <a:endParaRPr lang="en-US" altLang="zh-TW" sz="1200" b="1" kern="100" dirty="0" smtClean="0">
                        <a:solidFill>
                          <a:srgbClr val="0000FF"/>
                        </a:solidFill>
                        <a:latin typeface="Calibri"/>
                        <a:ea typeface="新細明體"/>
                        <a:cs typeface="Calibri"/>
                      </a:endParaRPr>
                    </a:p>
                    <a:p>
                      <a:pPr algn="ctr">
                        <a:spcAft>
                          <a:spcPts val="0"/>
                        </a:spcAft>
                      </a:pPr>
                      <a:r>
                        <a:rPr lang="en-US" sz="1200" b="1" kern="100" dirty="0" smtClean="0">
                          <a:solidFill>
                            <a:srgbClr val="0000FF"/>
                          </a:solidFill>
                          <a:latin typeface="Calibri"/>
                          <a:ea typeface="新細明體"/>
                          <a:cs typeface="Calibri"/>
                        </a:rPr>
                        <a:t>+</a:t>
                      </a:r>
                      <a:r>
                        <a:rPr lang="zh-TW" altLang="en-US" sz="1200" b="1" kern="100" dirty="0" smtClean="0">
                          <a:solidFill>
                            <a:srgbClr val="0000FF"/>
                          </a:solidFill>
                          <a:latin typeface="Calibri"/>
                          <a:ea typeface="新細明體"/>
                          <a:cs typeface="Calibri"/>
                        </a:rPr>
                        <a:t> </a:t>
                      </a:r>
                      <a:r>
                        <a:rPr lang="en-US" sz="1200" b="1" kern="100" dirty="0" smtClean="0">
                          <a:solidFill>
                            <a:srgbClr val="0000FF"/>
                          </a:solidFill>
                          <a:latin typeface="Calibri"/>
                          <a:ea typeface="新細明體"/>
                          <a:cs typeface="Calibri"/>
                        </a:rPr>
                        <a:t>CCS</a:t>
                      </a:r>
                    </a:p>
                    <a:p>
                      <a:pPr algn="ctr">
                        <a:spcAft>
                          <a:spcPts val="0"/>
                        </a:spcAft>
                      </a:pPr>
                      <a:r>
                        <a:rPr lang="en-US" sz="1200" b="1" kern="100" dirty="0" smtClean="0">
                          <a:solidFill>
                            <a:srgbClr val="0000FF"/>
                          </a:solidFill>
                          <a:latin typeface="Calibri"/>
                          <a:ea typeface="新細明體"/>
                          <a:cs typeface="Calibri"/>
                        </a:rPr>
                        <a:t>+</a:t>
                      </a:r>
                      <a:r>
                        <a:rPr lang="zh-TW" altLang="en-US" sz="1200" b="1" kern="100" dirty="0" smtClean="0">
                          <a:solidFill>
                            <a:srgbClr val="0000FF"/>
                          </a:solidFill>
                          <a:latin typeface="Calibri"/>
                          <a:ea typeface="新細明體"/>
                          <a:cs typeface="Calibri"/>
                        </a:rPr>
                        <a:t> </a:t>
                      </a:r>
                      <a:r>
                        <a:rPr lang="en-US" sz="1200" b="1" kern="100" dirty="0" smtClean="0">
                          <a:solidFill>
                            <a:srgbClr val="0000FF"/>
                          </a:solidFill>
                          <a:latin typeface="Calibri"/>
                          <a:ea typeface="新細明體"/>
                          <a:cs typeface="Calibri"/>
                        </a:rPr>
                        <a:t>2</a:t>
                      </a:r>
                      <a:r>
                        <a:rPr lang="zh-TW" sz="1200" b="1" kern="100" dirty="0">
                          <a:solidFill>
                            <a:srgbClr val="0000FF"/>
                          </a:solidFill>
                          <a:latin typeface="Calibri"/>
                          <a:ea typeface="新細明體"/>
                          <a:cs typeface="Calibri"/>
                        </a:rPr>
                        <a:t>倍</a:t>
                      </a:r>
                      <a:r>
                        <a:rPr lang="zh-TW" sz="1200" b="1" kern="100" dirty="0" smtClean="0">
                          <a:solidFill>
                            <a:srgbClr val="0000FF"/>
                          </a:solidFill>
                          <a:latin typeface="Calibri"/>
                          <a:ea typeface="新細明體"/>
                          <a:cs typeface="Calibri"/>
                        </a:rPr>
                        <a:t>再生</a:t>
                      </a:r>
                      <a:endParaRPr lang="en-US" altLang="zh-TW" sz="1200" b="1" kern="100" dirty="0" smtClean="0">
                        <a:solidFill>
                          <a:srgbClr val="0000FF"/>
                        </a:solidFill>
                        <a:latin typeface="Calibri"/>
                        <a:ea typeface="新細明體"/>
                        <a:cs typeface="Calibri"/>
                      </a:endParaRPr>
                    </a:p>
                    <a:p>
                      <a:pPr algn="ctr">
                        <a:spcAft>
                          <a:spcPts val="0"/>
                        </a:spcAft>
                      </a:pPr>
                      <a:r>
                        <a:rPr lang="en-US" sz="1200" b="1" kern="100" dirty="0" smtClean="0">
                          <a:solidFill>
                            <a:srgbClr val="0000FF"/>
                          </a:solidFill>
                          <a:latin typeface="Calibri"/>
                          <a:ea typeface="新細明體"/>
                          <a:cs typeface="Calibri"/>
                        </a:rPr>
                        <a:t>+</a:t>
                      </a:r>
                      <a:r>
                        <a:rPr lang="zh-TW" altLang="en-US" sz="1200" b="1" kern="100" dirty="0" smtClean="0">
                          <a:solidFill>
                            <a:srgbClr val="0000FF"/>
                          </a:solidFill>
                          <a:latin typeface="Calibri"/>
                          <a:ea typeface="新細明體"/>
                          <a:cs typeface="Calibri"/>
                        </a:rPr>
                        <a:t> </a:t>
                      </a:r>
                      <a:r>
                        <a:rPr lang="en-US" sz="1200" b="1" kern="100" dirty="0" smtClean="0">
                          <a:solidFill>
                            <a:srgbClr val="0000FF"/>
                          </a:solidFill>
                          <a:latin typeface="Calibri"/>
                          <a:ea typeface="新細明體"/>
                          <a:cs typeface="Calibri"/>
                        </a:rPr>
                        <a:t>3</a:t>
                      </a:r>
                      <a:r>
                        <a:rPr lang="zh-TW" sz="1200" b="1" kern="100" dirty="0">
                          <a:solidFill>
                            <a:srgbClr val="0000FF"/>
                          </a:solidFill>
                          <a:latin typeface="Calibri"/>
                          <a:ea typeface="新細明體"/>
                          <a:cs typeface="Calibri"/>
                        </a:rPr>
                        <a:t>倍燃氣</a:t>
                      </a:r>
                      <a:endParaRPr lang="zh-TW" sz="1200" b="1" kern="100" dirty="0">
                        <a:solidFill>
                          <a:srgbClr val="0000FF"/>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EECE1"/>
                    </a:solidFill>
                  </a:tcPr>
                </a:tc>
                <a:tc>
                  <a:txBody>
                    <a:bodyPr/>
                    <a:lstStyle/>
                    <a:p>
                      <a:pPr algn="ctr">
                        <a:spcAft>
                          <a:spcPts val="0"/>
                        </a:spcAft>
                      </a:pPr>
                      <a:r>
                        <a:rPr lang="en-US" sz="1200" b="1" kern="100" dirty="0">
                          <a:solidFill>
                            <a:srgbClr val="FF0000"/>
                          </a:solidFill>
                          <a:latin typeface="Calibri"/>
                          <a:ea typeface="新細明體"/>
                          <a:cs typeface="Calibri"/>
                        </a:rPr>
                        <a:t>E</a:t>
                      </a:r>
                      <a:r>
                        <a:rPr lang="zh-TW" sz="1200" b="1" kern="100" dirty="0">
                          <a:solidFill>
                            <a:srgbClr val="FF0000"/>
                          </a:solidFill>
                          <a:latin typeface="Calibri"/>
                          <a:ea typeface="新細明體"/>
                          <a:cs typeface="Calibri"/>
                        </a:rPr>
                        <a:t>方案：</a:t>
                      </a:r>
                      <a:endParaRPr lang="zh-TW" sz="1200" b="1" kern="100" dirty="0">
                        <a:solidFill>
                          <a:srgbClr val="FF0000"/>
                        </a:solidFill>
                        <a:latin typeface="Calibri"/>
                        <a:ea typeface="新細明體"/>
                        <a:cs typeface="Times New Roman"/>
                      </a:endParaRPr>
                    </a:p>
                    <a:p>
                      <a:pPr algn="ctr">
                        <a:spcAft>
                          <a:spcPts val="0"/>
                        </a:spcAft>
                      </a:pPr>
                      <a:r>
                        <a:rPr lang="en-US" sz="1200" b="1" kern="100" dirty="0">
                          <a:solidFill>
                            <a:srgbClr val="FF0000"/>
                          </a:solidFill>
                          <a:latin typeface="Calibri"/>
                          <a:ea typeface="新細明體"/>
                          <a:cs typeface="Calibri"/>
                        </a:rPr>
                        <a:t>22.4</a:t>
                      </a:r>
                      <a:r>
                        <a:rPr lang="zh-TW" sz="1200" b="1" kern="100" dirty="0" smtClean="0">
                          <a:solidFill>
                            <a:srgbClr val="FF0000"/>
                          </a:solidFill>
                          <a:latin typeface="Calibri"/>
                          <a:ea typeface="新細明體"/>
                          <a:cs typeface="Calibri"/>
                        </a:rPr>
                        <a:t>核能</a:t>
                      </a:r>
                      <a:endParaRPr lang="en-US" altLang="zh-TW" sz="1200" b="1" kern="100" dirty="0" smtClean="0">
                        <a:solidFill>
                          <a:srgbClr val="FF0000"/>
                        </a:solidFill>
                        <a:latin typeface="Calibri"/>
                        <a:ea typeface="新細明體"/>
                        <a:cs typeface="Calibri"/>
                      </a:endParaRPr>
                    </a:p>
                    <a:p>
                      <a:pPr algn="ctr">
                        <a:spcAft>
                          <a:spcPts val="0"/>
                        </a:spcAft>
                      </a:pPr>
                      <a:r>
                        <a:rPr lang="en-US" sz="1200" b="1" kern="100" dirty="0" smtClean="0">
                          <a:solidFill>
                            <a:srgbClr val="FF0000"/>
                          </a:solidFill>
                          <a:latin typeface="Calibri"/>
                          <a:ea typeface="新細明體"/>
                          <a:cs typeface="Calibri"/>
                        </a:rPr>
                        <a:t>+</a:t>
                      </a:r>
                      <a:r>
                        <a:rPr lang="zh-TW" altLang="en-US" sz="1200" b="1" kern="100" dirty="0" smtClean="0">
                          <a:solidFill>
                            <a:srgbClr val="FF0000"/>
                          </a:solidFill>
                          <a:latin typeface="Calibri"/>
                          <a:ea typeface="新細明體"/>
                          <a:cs typeface="Calibri"/>
                        </a:rPr>
                        <a:t> </a:t>
                      </a:r>
                      <a:r>
                        <a:rPr lang="en-US" sz="1200" b="1" kern="100" dirty="0" smtClean="0">
                          <a:solidFill>
                            <a:srgbClr val="FF0000"/>
                          </a:solidFill>
                          <a:latin typeface="Calibri"/>
                          <a:ea typeface="新細明體"/>
                          <a:cs typeface="Calibri"/>
                        </a:rPr>
                        <a:t>0</a:t>
                      </a:r>
                      <a:r>
                        <a:rPr lang="zh-TW" altLang="en-US" sz="1200" b="1" kern="100" dirty="0" smtClean="0">
                          <a:solidFill>
                            <a:srgbClr val="FF0000"/>
                          </a:solidFill>
                          <a:latin typeface="Calibri"/>
                          <a:ea typeface="新細明體"/>
                          <a:cs typeface="Calibri"/>
                        </a:rPr>
                        <a:t> </a:t>
                      </a:r>
                      <a:r>
                        <a:rPr lang="en-US" sz="1200" b="1" kern="100" dirty="0" smtClean="0">
                          <a:solidFill>
                            <a:srgbClr val="FF0000"/>
                          </a:solidFill>
                          <a:latin typeface="Calibri"/>
                          <a:ea typeface="新細明體"/>
                          <a:cs typeface="Calibri"/>
                        </a:rPr>
                        <a:t>CCS</a:t>
                      </a:r>
                    </a:p>
                    <a:p>
                      <a:pPr algn="ctr">
                        <a:spcAft>
                          <a:spcPts val="0"/>
                        </a:spcAft>
                      </a:pPr>
                      <a:r>
                        <a:rPr lang="en-US" sz="1200" b="1" kern="100" dirty="0" smtClean="0">
                          <a:solidFill>
                            <a:srgbClr val="FF0000"/>
                          </a:solidFill>
                          <a:latin typeface="Calibri"/>
                          <a:ea typeface="新細明體"/>
                          <a:cs typeface="Calibri"/>
                        </a:rPr>
                        <a:t>+</a:t>
                      </a:r>
                      <a:r>
                        <a:rPr lang="zh-TW" altLang="en-US" sz="1200" b="1" kern="100" dirty="0" smtClean="0">
                          <a:solidFill>
                            <a:srgbClr val="FF0000"/>
                          </a:solidFill>
                          <a:latin typeface="Calibri"/>
                          <a:ea typeface="新細明體"/>
                          <a:cs typeface="Calibri"/>
                        </a:rPr>
                        <a:t> </a:t>
                      </a:r>
                      <a:r>
                        <a:rPr lang="en-US" sz="1200" b="1" kern="100" dirty="0" smtClean="0">
                          <a:solidFill>
                            <a:srgbClr val="FF0000"/>
                          </a:solidFill>
                          <a:latin typeface="Calibri"/>
                          <a:ea typeface="新細明體"/>
                          <a:cs typeface="Calibri"/>
                        </a:rPr>
                        <a:t>2</a:t>
                      </a:r>
                      <a:r>
                        <a:rPr lang="zh-TW" sz="1200" b="1" kern="100" dirty="0">
                          <a:solidFill>
                            <a:srgbClr val="FF0000"/>
                          </a:solidFill>
                          <a:latin typeface="Calibri"/>
                          <a:ea typeface="新細明體"/>
                          <a:cs typeface="Calibri"/>
                        </a:rPr>
                        <a:t>倍</a:t>
                      </a:r>
                      <a:r>
                        <a:rPr lang="zh-TW" sz="1200" b="1" kern="100" dirty="0" smtClean="0">
                          <a:solidFill>
                            <a:srgbClr val="FF0000"/>
                          </a:solidFill>
                          <a:latin typeface="Calibri"/>
                          <a:ea typeface="新細明體"/>
                          <a:cs typeface="Calibri"/>
                        </a:rPr>
                        <a:t>再生</a:t>
                      </a:r>
                      <a:endParaRPr lang="en-US" altLang="zh-TW" sz="1200" b="1" kern="100" dirty="0" smtClean="0">
                        <a:solidFill>
                          <a:srgbClr val="FF0000"/>
                        </a:solidFill>
                        <a:latin typeface="Calibri"/>
                        <a:ea typeface="新細明體"/>
                        <a:cs typeface="Calibri"/>
                      </a:endParaRPr>
                    </a:p>
                    <a:p>
                      <a:pPr algn="ctr">
                        <a:spcAft>
                          <a:spcPts val="0"/>
                        </a:spcAft>
                      </a:pPr>
                      <a:r>
                        <a:rPr lang="en-US" sz="1200" b="1" kern="100" dirty="0" smtClean="0">
                          <a:solidFill>
                            <a:srgbClr val="FF0000"/>
                          </a:solidFill>
                          <a:latin typeface="Calibri"/>
                          <a:ea typeface="新細明體"/>
                          <a:cs typeface="Calibri"/>
                        </a:rPr>
                        <a:t>+</a:t>
                      </a:r>
                      <a:r>
                        <a:rPr lang="zh-TW" altLang="en-US" sz="1200" b="1" kern="100" dirty="0" smtClean="0">
                          <a:solidFill>
                            <a:srgbClr val="FF0000"/>
                          </a:solidFill>
                          <a:latin typeface="Calibri"/>
                          <a:ea typeface="新細明體"/>
                          <a:cs typeface="Calibri"/>
                        </a:rPr>
                        <a:t> </a:t>
                      </a:r>
                      <a:r>
                        <a:rPr lang="en-US" sz="1200" b="1" kern="100" dirty="0" smtClean="0">
                          <a:solidFill>
                            <a:srgbClr val="FF0000"/>
                          </a:solidFill>
                          <a:latin typeface="Calibri"/>
                          <a:ea typeface="新細明體"/>
                          <a:cs typeface="Calibri"/>
                        </a:rPr>
                        <a:t>3</a:t>
                      </a:r>
                      <a:r>
                        <a:rPr lang="zh-TW" sz="1200" b="1" kern="100" dirty="0">
                          <a:solidFill>
                            <a:srgbClr val="FF0000"/>
                          </a:solidFill>
                          <a:latin typeface="Calibri"/>
                          <a:ea typeface="新細明體"/>
                          <a:cs typeface="Calibri"/>
                        </a:rPr>
                        <a:t>倍燃氣</a:t>
                      </a:r>
                      <a:endParaRPr lang="zh-TW" sz="1200" b="1" kern="100" dirty="0">
                        <a:solidFill>
                          <a:srgbClr val="FF000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EECE1"/>
                    </a:solidFill>
                  </a:tcPr>
                </a:tc>
                <a:tc>
                  <a:txBody>
                    <a:bodyPr/>
                    <a:lstStyle/>
                    <a:p>
                      <a:pPr algn="ctr">
                        <a:spcAft>
                          <a:spcPts val="0"/>
                        </a:spcAft>
                      </a:pPr>
                      <a:r>
                        <a:rPr lang="en-US" sz="1200" b="1" kern="100" dirty="0">
                          <a:latin typeface="Calibri"/>
                          <a:ea typeface="新細明體"/>
                          <a:cs typeface="Calibri"/>
                        </a:rPr>
                        <a:t>F</a:t>
                      </a:r>
                      <a:r>
                        <a:rPr lang="zh-TW" sz="1200" b="1" kern="100" dirty="0">
                          <a:latin typeface="Calibri"/>
                          <a:ea typeface="新細明體"/>
                          <a:cs typeface="Calibri"/>
                        </a:rPr>
                        <a:t>方案：</a:t>
                      </a:r>
                      <a:endParaRPr lang="zh-TW" sz="1200" b="1" kern="100" dirty="0">
                        <a:latin typeface="Calibri"/>
                        <a:ea typeface="新細明體"/>
                        <a:cs typeface="Times New Roman"/>
                      </a:endParaRPr>
                    </a:p>
                    <a:p>
                      <a:pPr algn="ctr">
                        <a:spcAft>
                          <a:spcPts val="0"/>
                        </a:spcAft>
                      </a:pPr>
                      <a:r>
                        <a:rPr lang="en-US" sz="1200" kern="100" dirty="0">
                          <a:latin typeface="Calibri"/>
                          <a:ea typeface="新細明體"/>
                          <a:cs typeface="Calibri"/>
                        </a:rPr>
                        <a:t>22.4</a:t>
                      </a:r>
                      <a:r>
                        <a:rPr lang="zh-TW" sz="1200" kern="100" dirty="0" smtClean="0">
                          <a:latin typeface="Calibri"/>
                          <a:ea typeface="新細明體"/>
                          <a:cs typeface="Calibri"/>
                        </a:rPr>
                        <a:t>核能</a:t>
                      </a:r>
                      <a:endParaRPr lang="en-US" altLang="zh-TW" sz="1200" kern="100" dirty="0" smtClean="0">
                        <a:latin typeface="Calibri"/>
                        <a:ea typeface="新細明體"/>
                        <a:cs typeface="Calibri"/>
                      </a:endParaRPr>
                    </a:p>
                    <a:p>
                      <a:pPr algn="ctr">
                        <a:spcAft>
                          <a:spcPts val="0"/>
                        </a:spcAft>
                      </a:pPr>
                      <a:r>
                        <a:rPr lang="en-US" sz="1200" kern="100" dirty="0" smtClean="0">
                          <a:latin typeface="Calibri"/>
                          <a:ea typeface="新細明體"/>
                          <a:cs typeface="Calibri"/>
                        </a:rPr>
                        <a:t>+</a:t>
                      </a:r>
                      <a:r>
                        <a:rPr lang="zh-TW" altLang="en-US" sz="1200" kern="100" dirty="0" smtClean="0">
                          <a:latin typeface="Calibri"/>
                          <a:ea typeface="新細明體"/>
                          <a:cs typeface="Calibri"/>
                        </a:rPr>
                        <a:t> </a:t>
                      </a:r>
                      <a:r>
                        <a:rPr lang="en-US" sz="1200" kern="100" dirty="0" smtClean="0">
                          <a:latin typeface="Calibri"/>
                          <a:ea typeface="新細明體"/>
                          <a:cs typeface="Calibri"/>
                        </a:rPr>
                        <a:t>CCS</a:t>
                      </a:r>
                    </a:p>
                    <a:p>
                      <a:pPr algn="ctr">
                        <a:spcAft>
                          <a:spcPts val="0"/>
                        </a:spcAft>
                      </a:pPr>
                      <a:endParaRPr lang="en-US" altLang="zh-TW" sz="1200" kern="100" dirty="0" smtClean="0">
                        <a:latin typeface="Calibri"/>
                        <a:ea typeface="新細明體"/>
                        <a:cs typeface="Times New Roman"/>
                      </a:endParaRPr>
                    </a:p>
                    <a:p>
                      <a:pPr algn="ctr">
                        <a:spcAft>
                          <a:spcPts val="0"/>
                        </a:spcAft>
                      </a:pP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EECE1"/>
                    </a:solidFill>
                  </a:tcPr>
                </a:tc>
                <a:tc>
                  <a:txBody>
                    <a:bodyPr/>
                    <a:lstStyle/>
                    <a:p>
                      <a:pPr algn="ctr">
                        <a:spcAft>
                          <a:spcPts val="0"/>
                        </a:spcAft>
                      </a:pPr>
                      <a:r>
                        <a:rPr lang="en-US" sz="1200" b="1" kern="100" dirty="0">
                          <a:latin typeface="Calibri"/>
                          <a:ea typeface="新細明體"/>
                          <a:cs typeface="Calibri"/>
                        </a:rPr>
                        <a:t>G</a:t>
                      </a:r>
                      <a:r>
                        <a:rPr lang="zh-TW" sz="1200" b="1" kern="100" dirty="0">
                          <a:latin typeface="Calibri"/>
                          <a:ea typeface="新細明體"/>
                          <a:cs typeface="Calibri"/>
                        </a:rPr>
                        <a:t>方案：</a:t>
                      </a:r>
                      <a:endParaRPr lang="zh-TW" sz="1200" b="1" kern="100" dirty="0">
                        <a:latin typeface="Calibri"/>
                        <a:ea typeface="新細明體"/>
                        <a:cs typeface="Times New Roman"/>
                      </a:endParaRPr>
                    </a:p>
                    <a:p>
                      <a:pPr algn="ctr">
                        <a:spcAft>
                          <a:spcPts val="0"/>
                        </a:spcAft>
                      </a:pPr>
                      <a:r>
                        <a:rPr lang="en-US" sz="1200" kern="100" dirty="0">
                          <a:latin typeface="Calibri"/>
                          <a:ea typeface="新細明體"/>
                          <a:cs typeface="Calibri"/>
                        </a:rPr>
                        <a:t>50</a:t>
                      </a:r>
                      <a:r>
                        <a:rPr lang="en-US" sz="1200" kern="100" dirty="0" smtClean="0">
                          <a:latin typeface="Calibri"/>
                          <a:ea typeface="新細明體"/>
                          <a:cs typeface="Calibri"/>
                        </a:rPr>
                        <a:t>%</a:t>
                      </a:r>
                    </a:p>
                    <a:p>
                      <a:pPr algn="ctr">
                        <a:spcAft>
                          <a:spcPts val="0"/>
                        </a:spcAft>
                      </a:pPr>
                      <a:r>
                        <a:rPr lang="zh-TW" sz="1200" kern="100" dirty="0" smtClean="0">
                          <a:latin typeface="Calibri"/>
                          <a:ea typeface="新細明體"/>
                          <a:cs typeface="Calibri"/>
                        </a:rPr>
                        <a:t>再生能源</a:t>
                      </a:r>
                      <a:endParaRPr lang="en-US" altLang="zh-TW" sz="1200" kern="100" dirty="0" smtClean="0">
                        <a:latin typeface="Calibri"/>
                        <a:ea typeface="新細明體"/>
                        <a:cs typeface="Calibri"/>
                      </a:endParaRPr>
                    </a:p>
                    <a:p>
                      <a:pPr algn="ctr">
                        <a:spcAft>
                          <a:spcPts val="0"/>
                        </a:spcAft>
                      </a:pPr>
                      <a:r>
                        <a:rPr lang="zh-TW" sz="1200" kern="100" dirty="0" smtClean="0">
                          <a:latin typeface="Calibri"/>
                          <a:ea typeface="新細明體"/>
                          <a:cs typeface="Calibri"/>
                        </a:rPr>
                        <a:t>蘊藏量</a:t>
                      </a:r>
                      <a:endParaRPr lang="en-US" altLang="zh-TW" sz="1200" kern="100" dirty="0" smtClean="0">
                        <a:latin typeface="Calibri"/>
                        <a:ea typeface="新細明體"/>
                        <a:cs typeface="Calibri"/>
                      </a:endParaRPr>
                    </a:p>
                    <a:p>
                      <a:pPr algn="ctr">
                        <a:spcAft>
                          <a:spcPts val="0"/>
                        </a:spcAft>
                      </a:pP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EECE1"/>
                    </a:solidFill>
                  </a:tcPr>
                </a:tc>
              </a:tr>
              <a:tr h="28787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sz="1400" b="1" kern="100" dirty="0" smtClean="0">
                          <a:latin typeface="Calibri"/>
                          <a:ea typeface="新細明體"/>
                          <a:cs typeface="Calibri"/>
                        </a:rPr>
                        <a:t>燃煤</a:t>
                      </a:r>
                      <a:r>
                        <a:rPr lang="en-US" altLang="zh-TW" sz="1400" b="1" kern="100" dirty="0" smtClean="0">
                          <a:latin typeface="Calibri"/>
                          <a:ea typeface="新細明體"/>
                          <a:cs typeface="Calibri"/>
                        </a:rPr>
                        <a:t>  </a:t>
                      </a:r>
                      <a:r>
                        <a:rPr lang="en-US" altLang="zh-TW" sz="1400" b="1" kern="100" dirty="0" smtClean="0">
                          <a:solidFill>
                            <a:schemeClr val="tx1"/>
                          </a:solidFill>
                          <a:latin typeface="Calibri"/>
                          <a:ea typeface="新細明體"/>
                          <a:cs typeface="Calibri"/>
                        </a:rPr>
                        <a:t>(GW)</a:t>
                      </a:r>
                      <a:endParaRPr lang="zh-TW" altLang="zh-TW" sz="1400" b="1" kern="100" dirty="0" smtClean="0">
                        <a:solidFill>
                          <a:schemeClr val="tx1"/>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dirty="0">
                          <a:latin typeface="Calibri"/>
                          <a:ea typeface="新細明體"/>
                          <a:cs typeface="Calibri"/>
                        </a:rPr>
                        <a:t>17.92</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a:latin typeface="Calibri"/>
                          <a:ea typeface="新細明體"/>
                          <a:cs typeface="Calibri"/>
                        </a:rPr>
                        <a:t>16.35</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dirty="0">
                          <a:latin typeface="Calibri"/>
                          <a:ea typeface="新細明體"/>
                          <a:cs typeface="Calibri"/>
                        </a:rPr>
                        <a:t>--</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a:latin typeface="Calibri"/>
                          <a:ea typeface="新細明體"/>
                          <a:cs typeface="Calibri"/>
                        </a:rPr>
                        <a:t>9.20</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dirty="0">
                          <a:latin typeface="Calibri"/>
                          <a:ea typeface="新細明體"/>
                          <a:cs typeface="Calibri"/>
                        </a:rPr>
                        <a:t>--</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dirty="0">
                          <a:latin typeface="Calibri"/>
                          <a:ea typeface="新細明體"/>
                          <a:cs typeface="Calibri"/>
                        </a:rPr>
                        <a:t>--</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a:latin typeface="Calibri"/>
                          <a:ea typeface="新細明體"/>
                          <a:cs typeface="Calibri"/>
                        </a:rPr>
                        <a:t>--</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a:latin typeface="Calibri"/>
                          <a:ea typeface="新細明體"/>
                          <a:cs typeface="Calibri"/>
                        </a:rPr>
                        <a:t>--</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7879">
                <a:tc>
                  <a:txBody>
                    <a:bodyPr/>
                    <a:lstStyle/>
                    <a:p>
                      <a:pPr algn="ctr">
                        <a:spcAft>
                          <a:spcPts val="0"/>
                        </a:spcAft>
                      </a:pPr>
                      <a:r>
                        <a:rPr lang="zh-TW" sz="1400" b="1" kern="100" dirty="0">
                          <a:solidFill>
                            <a:srgbClr val="0000FF"/>
                          </a:solidFill>
                          <a:latin typeface="Calibri"/>
                          <a:ea typeface="新細明體"/>
                          <a:cs typeface="Calibri"/>
                        </a:rPr>
                        <a:t>燃煤＋</a:t>
                      </a:r>
                      <a:r>
                        <a:rPr lang="en-US" sz="1400" b="1" kern="100" dirty="0">
                          <a:solidFill>
                            <a:srgbClr val="0000FF"/>
                          </a:solidFill>
                          <a:latin typeface="Calibri"/>
                          <a:ea typeface="新細明體"/>
                          <a:cs typeface="Calibri"/>
                        </a:rPr>
                        <a:t>CCS</a:t>
                      </a:r>
                      <a:endParaRPr lang="zh-TW" sz="1400" b="1" kern="100" dirty="0">
                        <a:solidFill>
                          <a:srgbClr val="0000FF"/>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dirty="0">
                          <a:latin typeface="Calibri"/>
                          <a:ea typeface="新細明體"/>
                          <a:cs typeface="Calibri"/>
                        </a:rPr>
                        <a:t>--</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a:latin typeface="Calibri"/>
                          <a:ea typeface="新細明體"/>
                          <a:cs typeface="Calibri"/>
                        </a:rPr>
                        <a:t>--</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600" b="1" kern="100" dirty="0">
                          <a:solidFill>
                            <a:srgbClr val="0000FF"/>
                          </a:solidFill>
                          <a:latin typeface="Calibri"/>
                          <a:ea typeface="新細明體"/>
                          <a:cs typeface="Calibri"/>
                        </a:rPr>
                        <a:t>13.55</a:t>
                      </a:r>
                      <a:endParaRPr lang="zh-TW" sz="1600" b="1" kern="100" dirty="0">
                        <a:solidFill>
                          <a:srgbClr val="0000FF"/>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dirty="0">
                          <a:latin typeface="Calibri"/>
                          <a:ea typeface="新細明體"/>
                          <a:cs typeface="Calibri"/>
                        </a:rPr>
                        <a:t>--</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a:latin typeface="Calibri"/>
                          <a:ea typeface="新細明體"/>
                          <a:cs typeface="Calibri"/>
                        </a:rPr>
                        <a:t>13.55</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a:latin typeface="Calibri"/>
                          <a:ea typeface="新細明體"/>
                          <a:cs typeface="Calibri"/>
                        </a:rPr>
                        <a:t>--</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dirty="0">
                          <a:latin typeface="Calibri"/>
                          <a:ea typeface="新細明體"/>
                          <a:cs typeface="Calibri"/>
                        </a:rPr>
                        <a:t>13.55</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a:latin typeface="Calibri"/>
                          <a:ea typeface="新細明體"/>
                          <a:cs typeface="Calibri"/>
                        </a:rPr>
                        <a:t>--</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r>
              <a:tr h="287879">
                <a:tc>
                  <a:txBody>
                    <a:bodyPr/>
                    <a:lstStyle/>
                    <a:p>
                      <a:pPr algn="ctr">
                        <a:spcAft>
                          <a:spcPts val="0"/>
                        </a:spcAft>
                      </a:pPr>
                      <a:r>
                        <a:rPr lang="zh-TW" sz="1400" b="1" kern="100" dirty="0">
                          <a:latin typeface="Calibri"/>
                          <a:ea typeface="新細明體"/>
                          <a:cs typeface="Calibri"/>
                        </a:rPr>
                        <a:t>燃氣</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dirty="0">
                          <a:latin typeface="Calibri"/>
                          <a:ea typeface="新細明體"/>
                          <a:cs typeface="Calibri"/>
                        </a:rPr>
                        <a:t>14.76</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dirty="0">
                          <a:latin typeface="Calibri"/>
                          <a:ea typeface="新細明體"/>
                          <a:cs typeface="Calibri"/>
                        </a:rPr>
                        <a:t>28.79</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a:latin typeface="Calibri"/>
                          <a:ea typeface="新細明體"/>
                          <a:cs typeface="Calibri"/>
                        </a:rPr>
                        <a:t>27.99</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dirty="0">
                          <a:latin typeface="Calibri"/>
                          <a:ea typeface="新細明體"/>
                          <a:cs typeface="Calibri"/>
                        </a:rPr>
                        <a:t>28.79</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dirty="0">
                          <a:latin typeface="Calibri"/>
                          <a:ea typeface="新細明體"/>
                          <a:cs typeface="Calibri"/>
                        </a:rPr>
                        <a:t>20.84</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100" dirty="0">
                          <a:latin typeface="Calibri"/>
                          <a:ea typeface="新細明體"/>
                          <a:cs typeface="Calibri"/>
                        </a:rPr>
                        <a:t>25.80</a:t>
                      </a:r>
                      <a:endParaRPr lang="zh-TW" sz="16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dirty="0">
                          <a:latin typeface="Calibri"/>
                          <a:ea typeface="新細明體"/>
                          <a:cs typeface="Calibri"/>
                        </a:rPr>
                        <a:t>15.32</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a:latin typeface="Calibri"/>
                          <a:ea typeface="新細明體"/>
                          <a:cs typeface="Calibri"/>
                        </a:rPr>
                        <a:t>--</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7879">
                <a:tc>
                  <a:txBody>
                    <a:bodyPr/>
                    <a:lstStyle/>
                    <a:p>
                      <a:pPr algn="ctr">
                        <a:spcAft>
                          <a:spcPts val="0"/>
                        </a:spcAft>
                      </a:pPr>
                      <a:r>
                        <a:rPr lang="zh-TW" sz="1400" b="1" kern="100" dirty="0">
                          <a:solidFill>
                            <a:srgbClr val="0000FF"/>
                          </a:solidFill>
                          <a:latin typeface="Calibri"/>
                          <a:ea typeface="新細明體"/>
                          <a:cs typeface="Calibri"/>
                        </a:rPr>
                        <a:t>燃氣＋</a:t>
                      </a:r>
                      <a:r>
                        <a:rPr lang="en-US" sz="1400" b="1" kern="100" dirty="0">
                          <a:solidFill>
                            <a:srgbClr val="0000FF"/>
                          </a:solidFill>
                          <a:latin typeface="Calibri"/>
                          <a:ea typeface="新細明體"/>
                          <a:cs typeface="Calibri"/>
                        </a:rPr>
                        <a:t>CCS</a:t>
                      </a:r>
                      <a:endParaRPr lang="zh-TW" sz="1400" b="1" kern="100" dirty="0">
                        <a:solidFill>
                          <a:srgbClr val="0000FF"/>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dirty="0">
                          <a:latin typeface="Calibri"/>
                          <a:ea typeface="新細明體"/>
                          <a:cs typeface="Calibri"/>
                        </a:rPr>
                        <a:t>--</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a:latin typeface="Calibri"/>
                          <a:ea typeface="新細明體"/>
                          <a:cs typeface="Calibri"/>
                        </a:rPr>
                        <a:t>--</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600" b="1" kern="100" dirty="0">
                          <a:solidFill>
                            <a:srgbClr val="0000FF"/>
                          </a:solidFill>
                          <a:latin typeface="Calibri"/>
                          <a:ea typeface="新細明體"/>
                          <a:cs typeface="Calibri"/>
                        </a:rPr>
                        <a:t>4.68</a:t>
                      </a:r>
                      <a:endParaRPr lang="zh-TW" sz="1600" b="1" kern="100" dirty="0">
                        <a:solidFill>
                          <a:srgbClr val="0000FF"/>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dirty="0">
                          <a:latin typeface="Calibri"/>
                          <a:ea typeface="新細明體"/>
                          <a:cs typeface="Calibri"/>
                        </a:rPr>
                        <a:t>--</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dirty="0">
                          <a:latin typeface="Calibri"/>
                          <a:ea typeface="新細明體"/>
                          <a:cs typeface="Calibri"/>
                        </a:rPr>
                        <a:t>4.68</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a:latin typeface="Calibri"/>
                          <a:ea typeface="新細明體"/>
                          <a:cs typeface="Calibri"/>
                        </a:rPr>
                        <a:t>--</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a:latin typeface="Calibri"/>
                          <a:ea typeface="新細明體"/>
                          <a:cs typeface="Calibri"/>
                        </a:rPr>
                        <a:t>4.68</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dirty="0">
                          <a:latin typeface="Calibri"/>
                          <a:ea typeface="新細明體"/>
                          <a:cs typeface="Calibri"/>
                        </a:rPr>
                        <a:t>--</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r>
              <a:tr h="287879">
                <a:tc>
                  <a:txBody>
                    <a:bodyPr/>
                    <a:lstStyle/>
                    <a:p>
                      <a:pPr algn="ctr">
                        <a:spcAft>
                          <a:spcPts val="0"/>
                        </a:spcAft>
                      </a:pPr>
                      <a:r>
                        <a:rPr lang="zh-TW" sz="1400" b="1" kern="100" dirty="0">
                          <a:latin typeface="Calibri"/>
                          <a:ea typeface="新細明體"/>
                          <a:cs typeface="Calibri"/>
                        </a:rPr>
                        <a:t>燃油</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dirty="0">
                          <a:latin typeface="Calibri"/>
                          <a:ea typeface="新細明體"/>
                          <a:cs typeface="Calibri"/>
                        </a:rPr>
                        <a:t>4.49</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a:latin typeface="Calibri"/>
                          <a:ea typeface="新細明體"/>
                          <a:cs typeface="Calibri"/>
                        </a:rPr>
                        <a:t>2.37</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a:latin typeface="Calibri"/>
                          <a:ea typeface="新細明體"/>
                          <a:cs typeface="Calibri"/>
                        </a:rPr>
                        <a:t>--</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dirty="0">
                          <a:latin typeface="Calibri"/>
                          <a:ea typeface="新細明體"/>
                          <a:cs typeface="Calibri"/>
                        </a:rPr>
                        <a:t>2.37</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a:latin typeface="Calibri"/>
                          <a:ea typeface="新細明體"/>
                          <a:cs typeface="Calibri"/>
                        </a:rPr>
                        <a:t>--</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a:latin typeface="Calibri"/>
                          <a:ea typeface="新細明體"/>
                          <a:cs typeface="Calibri"/>
                        </a:rPr>
                        <a:t>--</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a:latin typeface="Calibri"/>
                          <a:ea typeface="新細明體"/>
                          <a:cs typeface="Calibri"/>
                        </a:rPr>
                        <a:t>--</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a:latin typeface="Calibri"/>
                          <a:ea typeface="新細明體"/>
                          <a:cs typeface="Calibri"/>
                        </a:rPr>
                        <a:t>--</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7879">
                <a:tc>
                  <a:txBody>
                    <a:bodyPr/>
                    <a:lstStyle/>
                    <a:p>
                      <a:pPr algn="ctr">
                        <a:spcAft>
                          <a:spcPts val="0"/>
                        </a:spcAft>
                      </a:pPr>
                      <a:r>
                        <a:rPr lang="zh-TW" sz="1400" b="1" kern="100" dirty="0">
                          <a:solidFill>
                            <a:srgbClr val="FF0000"/>
                          </a:solidFill>
                          <a:latin typeface="Calibri"/>
                          <a:ea typeface="新細明體"/>
                          <a:cs typeface="Calibri"/>
                        </a:rPr>
                        <a:t>核能</a:t>
                      </a:r>
                      <a:endParaRPr lang="zh-TW" sz="1400" b="1" kern="100" dirty="0">
                        <a:solidFill>
                          <a:srgbClr val="FF000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b="1" kern="100" dirty="0">
                          <a:solidFill>
                            <a:srgbClr val="FF0000"/>
                          </a:solidFill>
                          <a:latin typeface="Calibri"/>
                          <a:ea typeface="新細明體"/>
                          <a:cs typeface="Calibri"/>
                        </a:rPr>
                        <a:t>5.14</a:t>
                      </a:r>
                      <a:endParaRPr lang="zh-TW" sz="1200" b="1" kern="100" dirty="0">
                        <a:solidFill>
                          <a:srgbClr val="FF000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b="1" kern="100">
                          <a:solidFill>
                            <a:srgbClr val="FF0000"/>
                          </a:solidFill>
                          <a:latin typeface="Calibri"/>
                          <a:ea typeface="新細明體"/>
                          <a:cs typeface="Calibri"/>
                        </a:rPr>
                        <a:t>--</a:t>
                      </a:r>
                      <a:endParaRPr lang="zh-TW" sz="1200" b="1" kern="100">
                        <a:solidFill>
                          <a:srgbClr val="FF000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b="1" kern="100" dirty="0">
                          <a:solidFill>
                            <a:srgbClr val="FF0000"/>
                          </a:solidFill>
                          <a:latin typeface="Calibri"/>
                          <a:ea typeface="新細明體"/>
                          <a:cs typeface="Calibri"/>
                        </a:rPr>
                        <a:t>--</a:t>
                      </a:r>
                      <a:endParaRPr lang="zh-TW" sz="1200" b="1" kern="100" dirty="0">
                        <a:solidFill>
                          <a:srgbClr val="FF000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b="1" kern="100" dirty="0">
                          <a:solidFill>
                            <a:srgbClr val="FF0000"/>
                          </a:solidFill>
                          <a:latin typeface="Calibri"/>
                          <a:ea typeface="新細明體"/>
                          <a:cs typeface="Calibri"/>
                        </a:rPr>
                        <a:t>7.84</a:t>
                      </a:r>
                      <a:endParaRPr lang="zh-TW" sz="1200" b="1" kern="100" dirty="0">
                        <a:solidFill>
                          <a:srgbClr val="FF000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b="1" kern="100" dirty="0">
                          <a:solidFill>
                            <a:srgbClr val="FF0000"/>
                          </a:solidFill>
                          <a:latin typeface="Calibri"/>
                          <a:ea typeface="新細明體"/>
                          <a:cs typeface="Calibri"/>
                        </a:rPr>
                        <a:t>7.84</a:t>
                      </a:r>
                      <a:endParaRPr lang="zh-TW" sz="1200" b="1" kern="100" dirty="0">
                        <a:solidFill>
                          <a:srgbClr val="FF000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b="1" kern="100" dirty="0">
                          <a:solidFill>
                            <a:srgbClr val="FF0000"/>
                          </a:solidFill>
                          <a:latin typeface="Calibri"/>
                          <a:ea typeface="新細明體"/>
                          <a:cs typeface="Calibri"/>
                        </a:rPr>
                        <a:t>22.40</a:t>
                      </a:r>
                      <a:endParaRPr lang="zh-TW" sz="1400" b="1" kern="100" dirty="0">
                        <a:solidFill>
                          <a:srgbClr val="FF000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b="1" kern="100" dirty="0">
                          <a:solidFill>
                            <a:srgbClr val="FF0000"/>
                          </a:solidFill>
                          <a:latin typeface="Calibri"/>
                          <a:ea typeface="新細明體"/>
                          <a:cs typeface="Calibri"/>
                        </a:rPr>
                        <a:t>18.87</a:t>
                      </a:r>
                      <a:endParaRPr lang="zh-TW" sz="1400" b="1" kern="100" dirty="0">
                        <a:solidFill>
                          <a:srgbClr val="FF000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dirty="0">
                          <a:latin typeface="Calibri"/>
                          <a:ea typeface="新細明體"/>
                          <a:cs typeface="Calibri"/>
                        </a:rPr>
                        <a:t>--</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r>
              <a:tr h="287879">
                <a:tc>
                  <a:txBody>
                    <a:bodyPr/>
                    <a:lstStyle/>
                    <a:p>
                      <a:pPr algn="ctr">
                        <a:spcAft>
                          <a:spcPts val="0"/>
                        </a:spcAft>
                      </a:pPr>
                      <a:r>
                        <a:rPr lang="zh-TW" sz="1400" b="1" kern="100" dirty="0">
                          <a:solidFill>
                            <a:srgbClr val="008E40"/>
                          </a:solidFill>
                          <a:latin typeface="Calibri"/>
                          <a:ea typeface="新細明體"/>
                          <a:cs typeface="Calibri"/>
                        </a:rPr>
                        <a:t>水力</a:t>
                      </a:r>
                      <a:endParaRPr lang="zh-TW" sz="1400" b="1" kern="100" dirty="0">
                        <a:solidFill>
                          <a:srgbClr val="008E4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dirty="0">
                          <a:latin typeface="Calibri"/>
                          <a:ea typeface="新細明體"/>
                          <a:cs typeface="Calibri"/>
                        </a:rPr>
                        <a:t>1.94</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dirty="0">
                          <a:latin typeface="Calibri"/>
                          <a:ea typeface="新細明體"/>
                          <a:cs typeface="Calibri"/>
                        </a:rPr>
                        <a:t>4.89</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400" b="1" kern="100" dirty="0">
                          <a:solidFill>
                            <a:srgbClr val="008E40"/>
                          </a:solidFill>
                          <a:latin typeface="Calibri"/>
                          <a:ea typeface="新細明體"/>
                          <a:cs typeface="Calibri"/>
                        </a:rPr>
                        <a:t>4.89</a:t>
                      </a:r>
                      <a:endParaRPr lang="zh-TW" sz="1400" b="1" kern="100" dirty="0">
                        <a:solidFill>
                          <a:srgbClr val="008E4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dirty="0">
                          <a:latin typeface="Calibri"/>
                          <a:ea typeface="新細明體"/>
                          <a:cs typeface="Calibri"/>
                        </a:rPr>
                        <a:t>4.89</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a:latin typeface="Calibri"/>
                          <a:ea typeface="新細明體"/>
                          <a:cs typeface="Calibri"/>
                        </a:rPr>
                        <a:t>4.89</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400" b="1" kern="100" dirty="0">
                          <a:solidFill>
                            <a:srgbClr val="008E40"/>
                          </a:solidFill>
                          <a:latin typeface="Calibri"/>
                          <a:ea typeface="新細明體"/>
                          <a:cs typeface="Calibri"/>
                        </a:rPr>
                        <a:t>4.89</a:t>
                      </a:r>
                      <a:endParaRPr lang="zh-TW" sz="1400" b="1" kern="100" dirty="0">
                        <a:solidFill>
                          <a:srgbClr val="008E4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a:latin typeface="Calibri"/>
                          <a:ea typeface="新細明體"/>
                          <a:cs typeface="Calibri"/>
                        </a:rPr>
                        <a:t>2.25</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100" dirty="0">
                          <a:solidFill>
                            <a:srgbClr val="008E40"/>
                          </a:solidFill>
                          <a:latin typeface="Calibri"/>
                          <a:ea typeface="新細明體"/>
                          <a:cs typeface="Calibri"/>
                        </a:rPr>
                        <a:t>22.50</a:t>
                      </a:r>
                      <a:endParaRPr lang="zh-TW" sz="1600" b="1" kern="100" dirty="0">
                        <a:solidFill>
                          <a:srgbClr val="008E4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7879">
                <a:tc>
                  <a:txBody>
                    <a:bodyPr/>
                    <a:lstStyle/>
                    <a:p>
                      <a:pPr algn="ctr">
                        <a:spcAft>
                          <a:spcPts val="0"/>
                        </a:spcAft>
                      </a:pPr>
                      <a:r>
                        <a:rPr lang="zh-TW" sz="1400" b="1" kern="100" dirty="0">
                          <a:solidFill>
                            <a:srgbClr val="008E40"/>
                          </a:solidFill>
                          <a:latin typeface="Calibri"/>
                          <a:ea typeface="新細明體"/>
                          <a:cs typeface="Calibri"/>
                        </a:rPr>
                        <a:t>陸域風力</a:t>
                      </a:r>
                      <a:endParaRPr lang="zh-TW" sz="1400" b="1" kern="100" dirty="0">
                        <a:solidFill>
                          <a:srgbClr val="008E4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dirty="0">
                          <a:latin typeface="Calibri"/>
                          <a:ea typeface="新細明體"/>
                          <a:cs typeface="Calibri"/>
                        </a:rPr>
                        <a:t>0.44</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dirty="0">
                          <a:latin typeface="Calibri"/>
                          <a:ea typeface="新細明體"/>
                          <a:cs typeface="Calibri"/>
                        </a:rPr>
                        <a:t>1.94</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b="1" kern="100" dirty="0">
                          <a:solidFill>
                            <a:srgbClr val="008E40"/>
                          </a:solidFill>
                          <a:latin typeface="Calibri"/>
                          <a:ea typeface="新細明體"/>
                          <a:cs typeface="Calibri"/>
                        </a:rPr>
                        <a:t>1.94</a:t>
                      </a:r>
                      <a:endParaRPr lang="zh-TW" sz="1400" b="1" kern="100" dirty="0">
                        <a:solidFill>
                          <a:srgbClr val="008E4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dirty="0">
                          <a:latin typeface="Calibri"/>
                          <a:ea typeface="新細明體"/>
                          <a:cs typeface="Calibri"/>
                        </a:rPr>
                        <a:t>1.94</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a:latin typeface="Calibri"/>
                          <a:ea typeface="新細明體"/>
                          <a:cs typeface="Calibri"/>
                        </a:rPr>
                        <a:t>1.94</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b="1" kern="100" dirty="0">
                          <a:solidFill>
                            <a:srgbClr val="008E40"/>
                          </a:solidFill>
                          <a:latin typeface="Calibri"/>
                          <a:ea typeface="新細明體"/>
                          <a:cs typeface="Calibri"/>
                        </a:rPr>
                        <a:t>1.94</a:t>
                      </a:r>
                      <a:endParaRPr lang="zh-TW" sz="1400" b="1" kern="100" dirty="0">
                        <a:solidFill>
                          <a:srgbClr val="008E4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a:latin typeface="Calibri"/>
                          <a:ea typeface="新細明體"/>
                          <a:cs typeface="Calibri"/>
                        </a:rPr>
                        <a:t>0.44</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a:solidFill>
                            <a:srgbClr val="008E40"/>
                          </a:solidFill>
                          <a:latin typeface="Calibri"/>
                          <a:ea typeface="新細明體"/>
                          <a:cs typeface="Calibri"/>
                        </a:rPr>
                        <a:t>1.52</a:t>
                      </a:r>
                      <a:endParaRPr lang="zh-TW" sz="1200" kern="100">
                        <a:solidFill>
                          <a:srgbClr val="008E4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r>
              <a:tr h="287879">
                <a:tc>
                  <a:txBody>
                    <a:bodyPr/>
                    <a:lstStyle/>
                    <a:p>
                      <a:pPr algn="ctr">
                        <a:spcAft>
                          <a:spcPts val="0"/>
                        </a:spcAft>
                      </a:pPr>
                      <a:r>
                        <a:rPr lang="zh-TW" sz="1400" b="1" kern="100" dirty="0">
                          <a:solidFill>
                            <a:srgbClr val="008E40"/>
                          </a:solidFill>
                          <a:latin typeface="Calibri"/>
                          <a:ea typeface="新細明體"/>
                          <a:cs typeface="Calibri"/>
                        </a:rPr>
                        <a:t>離岸風力</a:t>
                      </a:r>
                      <a:endParaRPr lang="zh-TW" sz="1400" b="1" kern="100" dirty="0">
                        <a:solidFill>
                          <a:srgbClr val="008E4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dirty="0">
                          <a:latin typeface="Calibri"/>
                          <a:ea typeface="新細明體"/>
                          <a:cs typeface="Calibri"/>
                        </a:rPr>
                        <a:t>--</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b="0" kern="100">
                          <a:solidFill>
                            <a:schemeClr val="tx1"/>
                          </a:solidFill>
                          <a:latin typeface="Calibri"/>
                          <a:ea typeface="新細明體"/>
                          <a:cs typeface="Calibri"/>
                        </a:rPr>
                        <a:t>6.44</a:t>
                      </a:r>
                      <a:endParaRPr lang="zh-TW" sz="1200" b="0" kern="100">
                        <a:solidFill>
                          <a:schemeClr val="tx1"/>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400" b="1" kern="100" dirty="0">
                          <a:solidFill>
                            <a:srgbClr val="008E40"/>
                          </a:solidFill>
                          <a:latin typeface="Calibri"/>
                          <a:ea typeface="新細明體"/>
                          <a:cs typeface="Calibri"/>
                        </a:rPr>
                        <a:t>6.44</a:t>
                      </a:r>
                      <a:endParaRPr lang="zh-TW" sz="1400" b="1" kern="100" dirty="0">
                        <a:solidFill>
                          <a:srgbClr val="008E4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b="0" kern="100" dirty="0">
                          <a:solidFill>
                            <a:schemeClr val="tx1"/>
                          </a:solidFill>
                          <a:latin typeface="Calibri"/>
                          <a:ea typeface="新細明體"/>
                          <a:cs typeface="Calibri"/>
                        </a:rPr>
                        <a:t>6.44</a:t>
                      </a:r>
                      <a:endParaRPr lang="zh-TW" sz="1200" b="0" kern="100" dirty="0">
                        <a:solidFill>
                          <a:schemeClr val="tx1"/>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b="0" kern="100">
                          <a:solidFill>
                            <a:schemeClr val="tx1"/>
                          </a:solidFill>
                          <a:latin typeface="Calibri"/>
                          <a:ea typeface="新細明體"/>
                          <a:cs typeface="Calibri"/>
                        </a:rPr>
                        <a:t>6.44</a:t>
                      </a:r>
                      <a:endParaRPr lang="zh-TW" sz="1200" b="0" kern="100">
                        <a:solidFill>
                          <a:schemeClr val="tx1"/>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400" b="1" kern="100" dirty="0">
                          <a:solidFill>
                            <a:srgbClr val="008E40"/>
                          </a:solidFill>
                          <a:latin typeface="Calibri"/>
                          <a:ea typeface="新細明體"/>
                          <a:cs typeface="Calibri"/>
                        </a:rPr>
                        <a:t>6.44</a:t>
                      </a:r>
                      <a:endParaRPr lang="zh-TW" sz="1400" b="1" kern="100" dirty="0">
                        <a:solidFill>
                          <a:srgbClr val="008E4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a:latin typeface="Calibri"/>
                          <a:ea typeface="新細明體"/>
                          <a:cs typeface="Calibri"/>
                        </a:rPr>
                        <a:t>--</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100">
                          <a:solidFill>
                            <a:srgbClr val="008E40"/>
                          </a:solidFill>
                          <a:latin typeface="Calibri"/>
                          <a:ea typeface="新細明體"/>
                          <a:cs typeface="Calibri"/>
                        </a:rPr>
                        <a:t>47.90</a:t>
                      </a:r>
                      <a:endParaRPr lang="zh-TW" sz="1600" b="1" kern="100">
                        <a:solidFill>
                          <a:srgbClr val="008E4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7879">
                <a:tc>
                  <a:txBody>
                    <a:bodyPr/>
                    <a:lstStyle/>
                    <a:p>
                      <a:pPr algn="ctr">
                        <a:spcAft>
                          <a:spcPts val="0"/>
                        </a:spcAft>
                      </a:pPr>
                      <a:r>
                        <a:rPr lang="zh-TW" sz="1400" b="1" kern="100" dirty="0">
                          <a:solidFill>
                            <a:srgbClr val="008E40"/>
                          </a:solidFill>
                          <a:latin typeface="Calibri"/>
                          <a:ea typeface="新細明體"/>
                          <a:cs typeface="Calibri"/>
                        </a:rPr>
                        <a:t>太陽光電</a:t>
                      </a:r>
                      <a:endParaRPr lang="zh-TW" sz="1400" b="1" kern="100" dirty="0">
                        <a:solidFill>
                          <a:srgbClr val="008E4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dirty="0">
                          <a:latin typeface="Calibri"/>
                          <a:ea typeface="新細明體"/>
                          <a:cs typeface="Calibri"/>
                        </a:rPr>
                        <a:t>0.01</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a:latin typeface="Calibri"/>
                          <a:ea typeface="新細明體"/>
                          <a:cs typeface="Calibri"/>
                        </a:rPr>
                        <a:t>4.58</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b="1" kern="100" dirty="0">
                          <a:solidFill>
                            <a:srgbClr val="008E40"/>
                          </a:solidFill>
                          <a:latin typeface="Calibri"/>
                          <a:ea typeface="新細明體"/>
                          <a:cs typeface="Calibri"/>
                        </a:rPr>
                        <a:t>4.58</a:t>
                      </a:r>
                      <a:endParaRPr lang="zh-TW" sz="1400" b="1" kern="100" dirty="0">
                        <a:solidFill>
                          <a:srgbClr val="008E4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dirty="0">
                          <a:latin typeface="Calibri"/>
                          <a:ea typeface="新細明體"/>
                          <a:cs typeface="Calibri"/>
                        </a:rPr>
                        <a:t>4.58</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a:latin typeface="Calibri"/>
                          <a:ea typeface="新細明體"/>
                          <a:cs typeface="Calibri"/>
                        </a:rPr>
                        <a:t>4.58</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b="1" kern="100" dirty="0">
                          <a:solidFill>
                            <a:srgbClr val="008E40"/>
                          </a:solidFill>
                          <a:latin typeface="Calibri"/>
                          <a:ea typeface="新細明體"/>
                          <a:cs typeface="Calibri"/>
                        </a:rPr>
                        <a:t>4.58</a:t>
                      </a:r>
                      <a:endParaRPr lang="zh-TW" sz="1400" b="1" kern="100" dirty="0">
                        <a:solidFill>
                          <a:srgbClr val="008E4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a:latin typeface="Calibri"/>
                          <a:ea typeface="新細明體"/>
                          <a:cs typeface="Calibri"/>
                        </a:rPr>
                        <a:t>0.01</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600" b="1" kern="100" dirty="0">
                          <a:solidFill>
                            <a:srgbClr val="008E40"/>
                          </a:solidFill>
                          <a:latin typeface="Calibri"/>
                          <a:ea typeface="新細明體"/>
                          <a:cs typeface="Calibri"/>
                        </a:rPr>
                        <a:t>91.55</a:t>
                      </a:r>
                      <a:endParaRPr lang="zh-TW" sz="1600" b="1" kern="100" dirty="0">
                        <a:solidFill>
                          <a:srgbClr val="008E4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r>
              <a:tr h="287879">
                <a:tc>
                  <a:txBody>
                    <a:bodyPr/>
                    <a:lstStyle/>
                    <a:p>
                      <a:pPr algn="ctr">
                        <a:spcAft>
                          <a:spcPts val="0"/>
                        </a:spcAft>
                      </a:pPr>
                      <a:r>
                        <a:rPr lang="zh-TW" sz="1400" b="1" kern="100" dirty="0">
                          <a:latin typeface="Calibri"/>
                          <a:ea typeface="新細明體"/>
                          <a:cs typeface="Calibri"/>
                        </a:rPr>
                        <a:t>生質能</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dirty="0">
                          <a:latin typeface="Calibri"/>
                          <a:ea typeface="新細明體"/>
                          <a:cs typeface="Calibri"/>
                        </a:rPr>
                        <a:t>0.02</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a:latin typeface="Calibri"/>
                          <a:ea typeface="新細明體"/>
                          <a:cs typeface="Calibri"/>
                        </a:rPr>
                        <a:t>0.29</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a:latin typeface="Calibri"/>
                          <a:ea typeface="新細明體"/>
                          <a:cs typeface="Calibri"/>
                        </a:rPr>
                        <a:t>0.29</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dirty="0">
                          <a:latin typeface="Calibri"/>
                          <a:ea typeface="新細明體"/>
                          <a:cs typeface="Calibri"/>
                        </a:rPr>
                        <a:t>0.29</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a:latin typeface="Calibri"/>
                          <a:ea typeface="新細明體"/>
                          <a:cs typeface="Calibri"/>
                        </a:rPr>
                        <a:t>0.29</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a:latin typeface="Calibri"/>
                          <a:ea typeface="新細明體"/>
                          <a:cs typeface="Calibri"/>
                        </a:rPr>
                        <a:t>0.29</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a:latin typeface="Calibri"/>
                          <a:ea typeface="新細明體"/>
                          <a:cs typeface="Calibri"/>
                        </a:rPr>
                        <a:t>0.14</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100" dirty="0">
                          <a:latin typeface="Calibri"/>
                          <a:ea typeface="新細明體"/>
                          <a:cs typeface="Calibri"/>
                        </a:rPr>
                        <a:t>0.92</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7879">
                <a:tc>
                  <a:txBody>
                    <a:bodyPr/>
                    <a:lstStyle/>
                    <a:p>
                      <a:pPr algn="ctr">
                        <a:spcAft>
                          <a:spcPts val="0"/>
                        </a:spcAft>
                      </a:pPr>
                      <a:r>
                        <a:rPr lang="zh-TW" sz="1400" b="1" kern="100" dirty="0">
                          <a:latin typeface="Calibri"/>
                          <a:ea typeface="新細明體"/>
                          <a:cs typeface="Calibri"/>
                        </a:rPr>
                        <a:t>廢棄物能</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dirty="0">
                          <a:latin typeface="Calibri"/>
                          <a:ea typeface="新細明體"/>
                          <a:cs typeface="Calibri"/>
                        </a:rPr>
                        <a:t>0.79</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dirty="0">
                          <a:latin typeface="Calibri"/>
                          <a:ea typeface="新細明體"/>
                          <a:cs typeface="Calibri"/>
                        </a:rPr>
                        <a:t>0.41</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dirty="0">
                          <a:latin typeface="Calibri"/>
                          <a:ea typeface="新細明體"/>
                          <a:cs typeface="Calibri"/>
                        </a:rPr>
                        <a:t>0.41</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dirty="0">
                          <a:latin typeface="Calibri"/>
                          <a:ea typeface="新細明體"/>
                          <a:cs typeface="Calibri"/>
                        </a:rPr>
                        <a:t>0.41</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a:latin typeface="Calibri"/>
                          <a:ea typeface="新細明體"/>
                          <a:cs typeface="Calibri"/>
                        </a:rPr>
                        <a:t>0.41</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dirty="0">
                          <a:latin typeface="Calibri"/>
                          <a:ea typeface="新細明體"/>
                          <a:cs typeface="Calibri"/>
                        </a:rPr>
                        <a:t>0.41</a:t>
                      </a:r>
                      <a:endParaRPr lang="zh-TW" sz="12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a:latin typeface="Calibri"/>
                          <a:ea typeface="新細明體"/>
                          <a:cs typeface="Calibri"/>
                        </a:rPr>
                        <a:t>0.41</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200" kern="100">
                          <a:latin typeface="Calibri"/>
                          <a:ea typeface="新細明體"/>
                          <a:cs typeface="Calibri"/>
                        </a:rPr>
                        <a:t>1.37</a:t>
                      </a:r>
                      <a:endParaRPr lang="zh-TW" sz="1200" kern="10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AF1DD"/>
                    </a:solidFill>
                  </a:tcPr>
                </a:tc>
              </a:tr>
              <a:tr h="287879">
                <a:tc>
                  <a:txBody>
                    <a:bodyPr/>
                    <a:lstStyle/>
                    <a:p>
                      <a:pPr algn="ctr">
                        <a:spcAft>
                          <a:spcPts val="0"/>
                        </a:spcAft>
                      </a:pPr>
                      <a:r>
                        <a:rPr lang="zh-TW" sz="1400" b="1" kern="100" dirty="0">
                          <a:latin typeface="Calibri"/>
                          <a:ea typeface="新細明體"/>
                          <a:cs typeface="Calibri"/>
                        </a:rPr>
                        <a:t>總供電量</a:t>
                      </a:r>
                      <a:r>
                        <a:rPr lang="en-US" sz="1400" b="1" kern="100" dirty="0">
                          <a:latin typeface="Calibri"/>
                          <a:ea typeface="新細明體"/>
                          <a:cs typeface="Calibri"/>
                        </a:rPr>
                        <a:t>(</a:t>
                      </a:r>
                      <a:r>
                        <a:rPr lang="zh-TW" sz="1400" b="1" kern="100" dirty="0">
                          <a:latin typeface="Calibri"/>
                          <a:ea typeface="新細明體"/>
                          <a:cs typeface="Calibri"/>
                        </a:rPr>
                        <a:t>度</a:t>
                      </a:r>
                      <a:r>
                        <a:rPr lang="en-US" sz="1400" b="1" kern="100" dirty="0">
                          <a:latin typeface="Calibri"/>
                          <a:ea typeface="新細明體"/>
                          <a:cs typeface="Calibri"/>
                        </a:rPr>
                        <a:t>/</a:t>
                      </a:r>
                      <a:r>
                        <a:rPr lang="zh-TW" sz="1400" b="1" kern="100" dirty="0">
                          <a:latin typeface="Calibri"/>
                          <a:ea typeface="新細明體"/>
                          <a:cs typeface="Calibri"/>
                        </a:rPr>
                        <a:t>人日</a:t>
                      </a:r>
                      <a:r>
                        <a:rPr lang="en-US" sz="1400" b="1" kern="100" dirty="0">
                          <a:latin typeface="Calibri"/>
                          <a:ea typeface="新細明體"/>
                          <a:cs typeface="Calibri"/>
                        </a:rPr>
                        <a:t>)</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400" b="1" kern="100" dirty="0">
                          <a:latin typeface="Calibri"/>
                          <a:ea typeface="新細明體"/>
                          <a:cs typeface="Calibri"/>
                        </a:rPr>
                        <a:t>27.24</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400" b="1" kern="100" dirty="0">
                          <a:latin typeface="Calibri"/>
                          <a:ea typeface="新細明體"/>
                          <a:cs typeface="Calibri"/>
                        </a:rPr>
                        <a:t>47.36</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400" b="1" kern="100" dirty="0">
                          <a:latin typeface="Calibri"/>
                          <a:ea typeface="新細明體"/>
                          <a:cs typeface="Calibri"/>
                        </a:rPr>
                        <a:t>47.36</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400" b="1" kern="100" dirty="0">
                          <a:latin typeface="Calibri"/>
                          <a:ea typeface="新細明體"/>
                          <a:cs typeface="Calibri"/>
                        </a:rPr>
                        <a:t>47.36</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400" b="1" kern="100" dirty="0">
                          <a:latin typeface="Calibri"/>
                          <a:ea typeface="新細明體"/>
                          <a:cs typeface="Calibri"/>
                        </a:rPr>
                        <a:t>47.36</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400" b="1" kern="100" dirty="0">
                          <a:latin typeface="Calibri"/>
                          <a:ea typeface="新細明體"/>
                          <a:cs typeface="Calibri"/>
                        </a:rPr>
                        <a:t>47.36</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400" b="1" kern="100" dirty="0">
                          <a:latin typeface="Calibri"/>
                          <a:ea typeface="新細明體"/>
                          <a:cs typeface="Calibri"/>
                        </a:rPr>
                        <a:t>47.36</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100" dirty="0">
                          <a:solidFill>
                            <a:srgbClr val="FF0000"/>
                          </a:solidFill>
                          <a:latin typeface="Calibri"/>
                          <a:ea typeface="新細明體"/>
                          <a:cs typeface="Calibri"/>
                        </a:rPr>
                        <a:t>36.44</a:t>
                      </a:r>
                      <a:endParaRPr lang="zh-TW" sz="1600" b="1" kern="100" dirty="0">
                        <a:solidFill>
                          <a:srgbClr val="FF000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7879">
                <a:tc>
                  <a:txBody>
                    <a:bodyPr/>
                    <a:lstStyle/>
                    <a:p>
                      <a:pPr algn="ctr">
                        <a:spcAft>
                          <a:spcPts val="0"/>
                        </a:spcAft>
                      </a:pPr>
                      <a:r>
                        <a:rPr lang="zh-TW" sz="1400" b="1" kern="100" dirty="0">
                          <a:latin typeface="Calibri"/>
                          <a:ea typeface="新細明體"/>
                          <a:cs typeface="Calibri"/>
                        </a:rPr>
                        <a:t>總排碳量</a:t>
                      </a:r>
                      <a:r>
                        <a:rPr lang="en-US" sz="1400" b="1" kern="100" dirty="0">
                          <a:latin typeface="Calibri"/>
                          <a:ea typeface="新細明體"/>
                          <a:cs typeface="Calibri"/>
                        </a:rPr>
                        <a:t>(</a:t>
                      </a:r>
                      <a:r>
                        <a:rPr lang="zh-TW" sz="1400" b="1" kern="100" dirty="0">
                          <a:latin typeface="Calibri"/>
                          <a:ea typeface="新細明體"/>
                          <a:cs typeface="Calibri"/>
                        </a:rPr>
                        <a:t>噸</a:t>
                      </a:r>
                      <a:r>
                        <a:rPr lang="en-US" sz="1400" b="1" kern="100" dirty="0">
                          <a:latin typeface="Calibri"/>
                          <a:ea typeface="新細明體"/>
                          <a:cs typeface="Calibri"/>
                        </a:rPr>
                        <a:t>/</a:t>
                      </a:r>
                      <a:r>
                        <a:rPr lang="zh-TW" sz="1400" b="1" kern="100" dirty="0">
                          <a:latin typeface="Calibri"/>
                          <a:ea typeface="新細明體"/>
                          <a:cs typeface="Calibri"/>
                        </a:rPr>
                        <a:t>人年</a:t>
                      </a:r>
                      <a:r>
                        <a:rPr lang="en-US" sz="1400" b="1" kern="100" dirty="0">
                          <a:latin typeface="Calibri"/>
                          <a:ea typeface="新細明體"/>
                          <a:cs typeface="Calibri"/>
                        </a:rPr>
                        <a:t>)</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b="1" kern="100" dirty="0">
                          <a:latin typeface="Calibri"/>
                          <a:ea typeface="新細明體"/>
                          <a:cs typeface="Calibri"/>
                        </a:rPr>
                        <a:t>5.45</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600" b="1" kern="100" dirty="0">
                          <a:solidFill>
                            <a:srgbClr val="FF0000"/>
                          </a:solidFill>
                          <a:latin typeface="Calibri"/>
                          <a:ea typeface="新細明體"/>
                          <a:cs typeface="Calibri"/>
                        </a:rPr>
                        <a:t>8.51</a:t>
                      </a:r>
                      <a:endParaRPr lang="zh-TW" sz="1600" b="1" kern="100" dirty="0">
                        <a:solidFill>
                          <a:srgbClr val="FF000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b="1" kern="100" dirty="0">
                          <a:latin typeface="Calibri"/>
                          <a:ea typeface="新細明體"/>
                          <a:cs typeface="Calibri"/>
                        </a:rPr>
                        <a:t>4.79</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b="1" kern="100" dirty="0">
                          <a:latin typeface="Calibri"/>
                          <a:ea typeface="新細明體"/>
                          <a:cs typeface="Calibri"/>
                        </a:rPr>
                        <a:t>6.63</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600" b="1" kern="100" dirty="0">
                          <a:solidFill>
                            <a:srgbClr val="0000FF"/>
                          </a:solidFill>
                          <a:latin typeface="Calibri"/>
                          <a:ea typeface="新細明體"/>
                          <a:cs typeface="Calibri"/>
                        </a:rPr>
                        <a:t>3.86</a:t>
                      </a:r>
                      <a:endParaRPr lang="zh-TW" sz="1600" b="1" kern="100" dirty="0">
                        <a:solidFill>
                          <a:srgbClr val="0000FF"/>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600" b="1" kern="100" dirty="0">
                          <a:solidFill>
                            <a:srgbClr val="0000FF"/>
                          </a:solidFill>
                          <a:latin typeface="Calibri"/>
                          <a:ea typeface="新細明體"/>
                          <a:cs typeface="Calibri"/>
                        </a:rPr>
                        <a:t>3.59</a:t>
                      </a:r>
                      <a:endParaRPr lang="zh-TW" sz="1600" b="1" kern="100" dirty="0">
                        <a:solidFill>
                          <a:srgbClr val="0000FF"/>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600" b="1" kern="100" dirty="0">
                          <a:solidFill>
                            <a:srgbClr val="0000FF"/>
                          </a:solidFill>
                          <a:latin typeface="Calibri"/>
                          <a:ea typeface="新細明體"/>
                          <a:cs typeface="Calibri"/>
                        </a:rPr>
                        <a:t>3.12</a:t>
                      </a:r>
                      <a:endParaRPr lang="zh-TW" sz="1600" b="1" kern="100" dirty="0">
                        <a:solidFill>
                          <a:srgbClr val="0000FF"/>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b="1" kern="100" dirty="0">
                          <a:latin typeface="Calibri"/>
                          <a:ea typeface="新細明體"/>
                          <a:cs typeface="Calibri"/>
                        </a:rPr>
                        <a:t>0.67</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r>
              <a:tr h="401621">
                <a:tc>
                  <a:txBody>
                    <a:bodyPr/>
                    <a:lstStyle/>
                    <a:p>
                      <a:pPr algn="ctr">
                        <a:spcAft>
                          <a:spcPts val="0"/>
                        </a:spcAft>
                      </a:pPr>
                      <a:r>
                        <a:rPr lang="en-US" sz="1400" b="1" kern="100" dirty="0">
                          <a:latin typeface="Calibri"/>
                          <a:ea typeface="新細明體"/>
                          <a:cs typeface="Calibri"/>
                        </a:rPr>
                        <a:t>20</a:t>
                      </a:r>
                      <a:r>
                        <a:rPr lang="zh-TW" sz="1400" b="1" kern="100" dirty="0">
                          <a:latin typeface="Calibri"/>
                          <a:ea typeface="新細明體"/>
                          <a:cs typeface="Calibri"/>
                        </a:rPr>
                        <a:t>年總成</a:t>
                      </a:r>
                      <a:r>
                        <a:rPr lang="zh-TW" sz="1400" b="1" kern="100" dirty="0" smtClean="0">
                          <a:latin typeface="Calibri"/>
                          <a:ea typeface="新細明體"/>
                          <a:cs typeface="Calibri"/>
                        </a:rPr>
                        <a:t>本</a:t>
                      </a:r>
                      <a:r>
                        <a:rPr lang="zh-TW" altLang="en-US" sz="1400" b="1" kern="100" dirty="0" smtClean="0">
                          <a:latin typeface="Calibri"/>
                          <a:ea typeface="新細明體"/>
                          <a:cs typeface="Calibri"/>
                        </a:rPr>
                        <a:t> </a:t>
                      </a:r>
                      <a:r>
                        <a:rPr lang="en-US" altLang="zh-TW" sz="1400" b="1" kern="100" dirty="0" smtClean="0">
                          <a:latin typeface="Calibri"/>
                          <a:ea typeface="新細明體"/>
                          <a:cs typeface="Calibri"/>
                        </a:rPr>
                        <a:t>(</a:t>
                      </a:r>
                      <a:r>
                        <a:rPr lang="zh-TW" sz="1400" b="1" kern="100" dirty="0" smtClean="0">
                          <a:latin typeface="Calibri"/>
                          <a:ea typeface="新細明體"/>
                          <a:cs typeface="Calibri"/>
                        </a:rPr>
                        <a:t>千億台幣</a:t>
                      </a:r>
                      <a:r>
                        <a:rPr lang="en-US" altLang="zh-TW" sz="1400" b="1" kern="100" dirty="0" smtClean="0">
                          <a:latin typeface="Calibri"/>
                          <a:ea typeface="新細明體"/>
                          <a:cs typeface="Calibri"/>
                        </a:rPr>
                        <a:t>)</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400" b="1" kern="100" dirty="0">
                          <a:latin typeface="Calibri"/>
                          <a:ea typeface="新細明體"/>
                          <a:cs typeface="Calibri"/>
                        </a:rPr>
                        <a:t>N/A</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400" b="1" kern="100" dirty="0">
                          <a:latin typeface="Calibri"/>
                          <a:ea typeface="新細明體"/>
                          <a:cs typeface="Calibri"/>
                        </a:rPr>
                        <a:t>28.66</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400" b="1" kern="100" dirty="0">
                          <a:latin typeface="Calibri"/>
                          <a:ea typeface="新細明體"/>
                          <a:cs typeface="Calibri"/>
                        </a:rPr>
                        <a:t>36.55</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400" b="1" kern="100" dirty="0">
                          <a:latin typeface="Calibri"/>
                          <a:ea typeface="新細明體"/>
                          <a:cs typeface="Calibri"/>
                        </a:rPr>
                        <a:t>32.60</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400" b="1" kern="100" dirty="0">
                          <a:latin typeface="Calibri"/>
                          <a:ea typeface="新細明體"/>
                          <a:cs typeface="Calibri"/>
                        </a:rPr>
                        <a:t>39.97</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400" b="1" kern="100" dirty="0">
                          <a:latin typeface="Calibri"/>
                          <a:ea typeface="新細明體"/>
                          <a:cs typeface="Calibri"/>
                        </a:rPr>
                        <a:t>48.04</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400" b="1" kern="100" dirty="0">
                          <a:latin typeface="Calibri"/>
                          <a:ea typeface="新細明體"/>
                          <a:cs typeface="Calibri"/>
                        </a:rPr>
                        <a:t>38.65</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100" dirty="0">
                          <a:solidFill>
                            <a:srgbClr val="FF0000"/>
                          </a:solidFill>
                          <a:latin typeface="Calibri"/>
                          <a:ea typeface="新細明體"/>
                          <a:cs typeface="Calibri"/>
                        </a:rPr>
                        <a:t>146.89</a:t>
                      </a:r>
                      <a:endParaRPr lang="zh-TW" sz="1600" b="1" kern="100" dirty="0">
                        <a:solidFill>
                          <a:srgbClr val="FF0000"/>
                        </a:solidFill>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55141">
                <a:tc>
                  <a:txBody>
                    <a:bodyPr/>
                    <a:lstStyle/>
                    <a:p>
                      <a:pPr algn="ctr">
                        <a:spcAft>
                          <a:spcPts val="0"/>
                        </a:spcAft>
                      </a:pPr>
                      <a:r>
                        <a:rPr lang="zh-TW" sz="1400" b="1" kern="100" dirty="0">
                          <a:latin typeface="Calibri"/>
                          <a:ea typeface="新細明體"/>
                          <a:cs typeface="Calibri"/>
                        </a:rPr>
                        <a:t>年平均成本所</a:t>
                      </a:r>
                      <a:r>
                        <a:rPr lang="zh-TW" sz="1400" b="1" kern="100" dirty="0" smtClean="0">
                          <a:latin typeface="Calibri"/>
                          <a:ea typeface="新細明體"/>
                          <a:cs typeface="Calibri"/>
                        </a:rPr>
                        <a:t>佔</a:t>
                      </a:r>
                      <a:endParaRPr lang="en-US" altLang="zh-TW" sz="1400" b="1" kern="100" dirty="0" smtClean="0">
                        <a:latin typeface="Calibri"/>
                        <a:ea typeface="新細明體"/>
                        <a:cs typeface="Calibri"/>
                      </a:endParaRPr>
                    </a:p>
                    <a:p>
                      <a:pPr algn="ctr">
                        <a:spcAft>
                          <a:spcPts val="0"/>
                        </a:spcAft>
                      </a:pPr>
                      <a:r>
                        <a:rPr lang="en-US" sz="1400" b="1" kern="100" dirty="0" smtClean="0">
                          <a:latin typeface="Calibri"/>
                          <a:ea typeface="新細明體"/>
                          <a:cs typeface="Calibri"/>
                        </a:rPr>
                        <a:t>2010</a:t>
                      </a:r>
                      <a:r>
                        <a:rPr lang="zh-TW" sz="1400" b="1" kern="100" dirty="0">
                          <a:latin typeface="Calibri"/>
                          <a:ea typeface="新細明體"/>
                          <a:cs typeface="Calibri"/>
                        </a:rPr>
                        <a:t>年</a:t>
                      </a:r>
                      <a:r>
                        <a:rPr lang="en-US" sz="1400" b="1" kern="100" dirty="0">
                          <a:latin typeface="Calibri"/>
                          <a:ea typeface="新細明體"/>
                          <a:cs typeface="Calibri"/>
                        </a:rPr>
                        <a:t>GDP</a:t>
                      </a:r>
                      <a:r>
                        <a:rPr lang="zh-TW" sz="1400" b="1" kern="100" dirty="0">
                          <a:latin typeface="Calibri"/>
                          <a:ea typeface="新細明體"/>
                          <a:cs typeface="Calibri"/>
                        </a:rPr>
                        <a:t>之比</a:t>
                      </a:r>
                      <a:r>
                        <a:rPr lang="en-US" sz="1400" b="1" kern="100" dirty="0">
                          <a:latin typeface="Calibri"/>
                          <a:ea typeface="新細明體"/>
                          <a:cs typeface="Calibri"/>
                        </a:rPr>
                        <a:t>(%)</a:t>
                      </a:r>
                      <a:endParaRPr lang="zh-TW" sz="1400" b="1"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kern="100" dirty="0">
                          <a:latin typeface="Calibri"/>
                          <a:ea typeface="新細明體"/>
                          <a:cs typeface="Calibri"/>
                        </a:rPr>
                        <a:t>N/A</a:t>
                      </a:r>
                      <a:endParaRPr lang="zh-TW" sz="14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kern="100" dirty="0">
                          <a:latin typeface="Calibri"/>
                          <a:ea typeface="新細明體"/>
                          <a:cs typeface="Calibri"/>
                        </a:rPr>
                        <a:t>1.02</a:t>
                      </a:r>
                      <a:endParaRPr lang="zh-TW" sz="14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kern="100" dirty="0">
                          <a:latin typeface="Calibri"/>
                          <a:ea typeface="新細明體"/>
                          <a:cs typeface="Calibri"/>
                        </a:rPr>
                        <a:t>1.30</a:t>
                      </a:r>
                      <a:endParaRPr lang="zh-TW" sz="14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kern="100" dirty="0">
                          <a:latin typeface="Calibri"/>
                          <a:ea typeface="新細明體"/>
                          <a:cs typeface="Calibri"/>
                        </a:rPr>
                        <a:t>1.16</a:t>
                      </a:r>
                      <a:endParaRPr lang="zh-TW" sz="14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kern="100" dirty="0">
                          <a:latin typeface="Calibri"/>
                          <a:ea typeface="新細明體"/>
                          <a:cs typeface="Calibri"/>
                        </a:rPr>
                        <a:t>1.42</a:t>
                      </a:r>
                      <a:endParaRPr lang="zh-TW" sz="14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kern="100" dirty="0">
                          <a:latin typeface="Calibri"/>
                          <a:ea typeface="新細明體"/>
                          <a:cs typeface="Calibri"/>
                        </a:rPr>
                        <a:t>1.70</a:t>
                      </a:r>
                      <a:endParaRPr lang="zh-TW" sz="14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kern="100" dirty="0">
                          <a:latin typeface="Calibri"/>
                          <a:ea typeface="新細明體"/>
                          <a:cs typeface="Calibri"/>
                        </a:rPr>
                        <a:t>1.37</a:t>
                      </a:r>
                      <a:endParaRPr lang="zh-TW" sz="14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AF1DD"/>
                    </a:solidFill>
                  </a:tcPr>
                </a:tc>
                <a:tc>
                  <a:txBody>
                    <a:bodyPr/>
                    <a:lstStyle/>
                    <a:p>
                      <a:pPr algn="ctr">
                        <a:spcAft>
                          <a:spcPts val="0"/>
                        </a:spcAft>
                      </a:pPr>
                      <a:r>
                        <a:rPr lang="en-US" sz="1400" kern="100" dirty="0">
                          <a:latin typeface="Calibri"/>
                          <a:ea typeface="新細明體"/>
                          <a:cs typeface="Calibri"/>
                        </a:rPr>
                        <a:t>5.21</a:t>
                      </a:r>
                      <a:endParaRPr lang="zh-TW" sz="1400" kern="100" dirty="0">
                        <a:latin typeface="Calibri"/>
                        <a:ea typeface="新細明體"/>
                        <a:cs typeface="Times New Roman"/>
                      </a:endParaRPr>
                    </a:p>
                  </a:txBody>
                  <a:tcPr marL="2552" marR="2552" marT="2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EAF1DD"/>
                    </a:solidFill>
                  </a:tcPr>
                </a:tc>
              </a:tr>
            </a:tbl>
          </a:graphicData>
        </a:graphic>
      </p:graphicFrame>
      <p:sp>
        <p:nvSpPr>
          <p:cNvPr id="5" name="橢圓 4"/>
          <p:cNvSpPr/>
          <p:nvPr/>
        </p:nvSpPr>
        <p:spPr>
          <a:xfrm>
            <a:off x="3707904" y="5589240"/>
            <a:ext cx="792088" cy="36004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6" name="橢圓 5"/>
          <p:cNvSpPr/>
          <p:nvPr/>
        </p:nvSpPr>
        <p:spPr>
          <a:xfrm>
            <a:off x="5292080" y="5589240"/>
            <a:ext cx="4032448" cy="36004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34517505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大幅提高再生能</a:t>
            </a:r>
            <a:r>
              <a:rPr lang="zh-TW" altLang="en-US" dirty="0"/>
              <a:t>源</a:t>
            </a:r>
            <a:r>
              <a:rPr lang="zh-TW" altLang="en-US" dirty="0" smtClean="0"/>
              <a:t>所占比例</a:t>
            </a:r>
            <a:endParaRPr lang="zh-TW" altLang="en-US" dirty="0"/>
          </a:p>
        </p:txBody>
      </p:sp>
      <p:sp>
        <p:nvSpPr>
          <p:cNvPr id="3" name="直排文字版面配置區 2"/>
          <p:cNvSpPr>
            <a:spLocks noGrp="1"/>
          </p:cNvSpPr>
          <p:nvPr>
            <p:ph type="body" orient="vert" idx="1"/>
          </p:nvPr>
        </p:nvSpPr>
        <p:spPr/>
        <p:txBody>
          <a:bodyPr vert="horz"/>
          <a:lstStyle/>
          <a:p>
            <a:r>
              <a:rPr lang="zh-TW" altLang="en-US" dirty="0" smtClean="0">
                <a:solidFill>
                  <a:srgbClr val="002060"/>
                </a:solidFill>
              </a:rPr>
              <a:t>不穩定，投資成本是其他組合</a:t>
            </a:r>
            <a:r>
              <a:rPr lang="en-US" altLang="zh-TW" dirty="0" smtClean="0">
                <a:solidFill>
                  <a:srgbClr val="002060"/>
                </a:solidFill>
              </a:rPr>
              <a:t>3</a:t>
            </a:r>
            <a:r>
              <a:rPr lang="zh-TW" altLang="en-US" dirty="0" smtClean="0">
                <a:solidFill>
                  <a:srgbClr val="002060"/>
                </a:solidFill>
              </a:rPr>
              <a:t>倍以上</a:t>
            </a:r>
            <a:endParaRPr lang="en-US" altLang="zh-TW" dirty="0" smtClean="0">
              <a:solidFill>
                <a:srgbClr val="002060"/>
              </a:solidFill>
            </a:endParaRPr>
          </a:p>
          <a:p>
            <a:r>
              <a:rPr lang="zh-TW" altLang="en-US" dirty="0">
                <a:solidFill>
                  <a:srgbClr val="002060"/>
                </a:solidFill>
              </a:rPr>
              <a:t>價格太高，</a:t>
            </a:r>
            <a:r>
              <a:rPr lang="zh-TW" altLang="en-US" dirty="0" smtClean="0">
                <a:solidFill>
                  <a:srgbClr val="002060"/>
                </a:solidFill>
              </a:rPr>
              <a:t>導致高物價，生活困難</a:t>
            </a:r>
            <a:endParaRPr lang="en-US" altLang="zh-TW" dirty="0" smtClean="0">
              <a:solidFill>
                <a:srgbClr val="002060"/>
              </a:solidFill>
            </a:endParaRPr>
          </a:p>
          <a:p>
            <a:r>
              <a:rPr lang="zh-TW" altLang="en-US" dirty="0" smtClean="0">
                <a:solidFill>
                  <a:srgbClr val="002060"/>
                </a:solidFill>
              </a:rPr>
              <a:t>台大一年自籌</a:t>
            </a:r>
            <a:r>
              <a:rPr lang="en-US" altLang="zh-TW" dirty="0" smtClean="0">
                <a:solidFill>
                  <a:srgbClr val="002060"/>
                </a:solidFill>
              </a:rPr>
              <a:t>5~6</a:t>
            </a:r>
            <a:r>
              <a:rPr lang="zh-TW" altLang="en-US" dirty="0" smtClean="0">
                <a:solidFill>
                  <a:srgbClr val="002060"/>
                </a:solidFill>
              </a:rPr>
              <a:t>億，電費</a:t>
            </a:r>
            <a:r>
              <a:rPr lang="en-US" altLang="zh-TW" dirty="0" smtClean="0">
                <a:solidFill>
                  <a:srgbClr val="002060"/>
                </a:solidFill>
              </a:rPr>
              <a:t>4</a:t>
            </a:r>
            <a:r>
              <a:rPr lang="zh-TW" altLang="en-US" dirty="0" smtClean="0">
                <a:solidFill>
                  <a:srgbClr val="002060"/>
                </a:solidFill>
              </a:rPr>
              <a:t>億，電價提高 一倍，學費漲</a:t>
            </a:r>
            <a:r>
              <a:rPr lang="en-US" altLang="zh-TW" dirty="0" smtClean="0">
                <a:solidFill>
                  <a:srgbClr val="002060"/>
                </a:solidFill>
              </a:rPr>
              <a:t>35%</a:t>
            </a:r>
            <a:endParaRPr lang="zh-TW" altLang="en-US" dirty="0">
              <a:solidFill>
                <a:srgbClr val="002060"/>
              </a:solidFill>
            </a:endParaRPr>
          </a:p>
        </p:txBody>
      </p:sp>
      <p:sp>
        <p:nvSpPr>
          <p:cNvPr id="4" name="投影片編號版面配置區 3"/>
          <p:cNvSpPr>
            <a:spLocks noGrp="1"/>
          </p:cNvSpPr>
          <p:nvPr>
            <p:ph type="sldNum" sz="quarter" idx="12"/>
          </p:nvPr>
        </p:nvSpPr>
        <p:spPr/>
        <p:txBody>
          <a:bodyPr/>
          <a:lstStyle/>
          <a:p>
            <a:pPr>
              <a:defRPr/>
            </a:pPr>
            <a:fld id="{DC41D0E9-15E2-413B-9780-E5BB0AA96DD1}" type="slidenum">
              <a:rPr lang="zh-TW" altLang="en-US" smtClean="0"/>
              <a:pPr>
                <a:defRPr/>
              </a:pPr>
              <a:t>34</a:t>
            </a:fld>
            <a:endParaRPr lang="zh-TW" altLang="en-US"/>
          </a:p>
        </p:txBody>
      </p:sp>
    </p:spTree>
    <p:extLst>
      <p:ext uri="{BB962C8B-B14F-4D97-AF65-F5344CB8AC3E}">
        <p14:creationId xmlns:p14="http://schemas.microsoft.com/office/powerpoint/2010/main" val="40571018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標題 1"/>
          <p:cNvSpPr>
            <a:spLocks noGrp="1"/>
          </p:cNvSpPr>
          <p:nvPr>
            <p:ph type="ctrTitle"/>
          </p:nvPr>
        </p:nvSpPr>
        <p:spPr>
          <a:xfrm>
            <a:off x="685800" y="6350"/>
            <a:ext cx="7772400" cy="1470025"/>
          </a:xfrm>
        </p:spPr>
        <p:txBody>
          <a:bodyPr/>
          <a:lstStyle/>
          <a:p>
            <a:r>
              <a:rPr lang="zh-TW" altLang="en-US" b="1" smtClean="0">
                <a:latin typeface="華康隸書體W5" pitchFamily="65" charset="-120"/>
                <a:ea typeface="華康隸書體W5" pitchFamily="65" charset="-120"/>
              </a:rPr>
              <a:t>淨煤電廠方案</a:t>
            </a:r>
            <a:endParaRPr lang="zh-TW" altLang="en-US" sz="3600" b="1" smtClean="0">
              <a:latin typeface="華康隸書體W5" pitchFamily="65" charset="-120"/>
              <a:ea typeface="華康隸書體W5" pitchFamily="65" charset="-120"/>
            </a:endParaRPr>
          </a:p>
        </p:txBody>
      </p:sp>
      <p:sp>
        <p:nvSpPr>
          <p:cNvPr id="29699" name="副標題 2"/>
          <p:cNvSpPr>
            <a:spLocks noGrp="1"/>
          </p:cNvSpPr>
          <p:nvPr>
            <p:ph type="subTitle" idx="1"/>
          </p:nvPr>
        </p:nvSpPr>
        <p:spPr>
          <a:xfrm>
            <a:off x="928688" y="1714500"/>
            <a:ext cx="7423150" cy="3481388"/>
          </a:xfrm>
        </p:spPr>
        <p:txBody>
          <a:bodyPr/>
          <a:lstStyle/>
          <a:p>
            <a:pPr marL="457200" indent="-457200" algn="l">
              <a:buFontTx/>
              <a:buAutoNum type="arabicPeriod"/>
              <a:defRPr/>
            </a:pPr>
            <a:r>
              <a:rPr lang="zh-TW" altLang="en-US" sz="2400" b="1" dirty="0" smtClean="0">
                <a:solidFill>
                  <a:srgbClr val="E24930"/>
                </a:solidFill>
                <a:latin typeface="華康魏碑體" pitchFamily="65" charset="-120"/>
                <a:ea typeface="華康魏碑體" pitchFamily="65" charset="-120"/>
              </a:rPr>
              <a:t>提升目前台電發電機組效率：燃煤</a:t>
            </a:r>
            <a:r>
              <a:rPr lang="en-US" sz="2400" b="1" dirty="0" smtClean="0">
                <a:solidFill>
                  <a:srgbClr val="E24930"/>
                </a:solidFill>
                <a:latin typeface="華康魏碑體" pitchFamily="65" charset="-120"/>
                <a:ea typeface="華康魏碑體" pitchFamily="65" charset="-120"/>
              </a:rPr>
              <a:t>35.4</a:t>
            </a:r>
            <a:r>
              <a:rPr lang="zh-TW" altLang="en-US" sz="2400" b="1" dirty="0" smtClean="0">
                <a:solidFill>
                  <a:srgbClr val="E24930"/>
                </a:solidFill>
                <a:latin typeface="華康魏碑體" pitchFamily="65" charset="-120"/>
                <a:ea typeface="華康魏碑體" pitchFamily="65" charset="-120"/>
              </a:rPr>
              <a:t>％、燃油</a:t>
            </a:r>
            <a:r>
              <a:rPr lang="en-US" sz="2400" b="1" dirty="0" smtClean="0">
                <a:solidFill>
                  <a:srgbClr val="E24930"/>
                </a:solidFill>
                <a:latin typeface="華康魏碑體" pitchFamily="65" charset="-120"/>
                <a:ea typeface="華康魏碑體" pitchFamily="65" charset="-120"/>
              </a:rPr>
              <a:t>34.3</a:t>
            </a:r>
            <a:r>
              <a:rPr lang="zh-TW" altLang="en-US" sz="2400" b="1" dirty="0" smtClean="0">
                <a:solidFill>
                  <a:srgbClr val="E24930"/>
                </a:solidFill>
                <a:latin typeface="華康魏碑體" pitchFamily="65" charset="-120"/>
                <a:ea typeface="華康魏碑體" pitchFamily="65" charset="-120"/>
              </a:rPr>
              <a:t>％、燃氣</a:t>
            </a:r>
            <a:r>
              <a:rPr lang="en-US" sz="2400" b="1" dirty="0" smtClean="0">
                <a:solidFill>
                  <a:srgbClr val="E24930"/>
                </a:solidFill>
                <a:latin typeface="華康魏碑體" pitchFamily="65" charset="-120"/>
                <a:ea typeface="華康魏碑體" pitchFamily="65" charset="-120"/>
              </a:rPr>
              <a:t>30.6</a:t>
            </a:r>
            <a:r>
              <a:rPr lang="zh-TW" altLang="en-US" sz="2400" b="1" dirty="0" smtClean="0">
                <a:solidFill>
                  <a:srgbClr val="E24930"/>
                </a:solidFill>
                <a:latin typeface="華康魏碑體" pitchFamily="65" charset="-120"/>
                <a:ea typeface="華康魏碑體" pitchFamily="65" charset="-120"/>
              </a:rPr>
              <a:t>％、複循環機組（燃氣）</a:t>
            </a:r>
            <a:r>
              <a:rPr lang="en-US" sz="2400" b="1" dirty="0" smtClean="0">
                <a:solidFill>
                  <a:srgbClr val="E24930"/>
                </a:solidFill>
                <a:latin typeface="華康魏碑體" pitchFamily="65" charset="-120"/>
                <a:ea typeface="華康魏碑體" pitchFamily="65" charset="-120"/>
              </a:rPr>
              <a:t>43.3</a:t>
            </a:r>
            <a:r>
              <a:rPr lang="zh-TW" altLang="en-US" sz="2400" b="1" dirty="0" smtClean="0">
                <a:solidFill>
                  <a:srgbClr val="E24930"/>
                </a:solidFill>
                <a:latin typeface="華康魏碑體" pitchFamily="65" charset="-120"/>
                <a:ea typeface="華康魏碑體" pitchFamily="65" charset="-120"/>
              </a:rPr>
              <a:t>％、氣渦輪機（燃氣）</a:t>
            </a:r>
            <a:r>
              <a:rPr lang="en-US" sz="2400" b="1" dirty="0" smtClean="0">
                <a:solidFill>
                  <a:srgbClr val="E24930"/>
                </a:solidFill>
                <a:latin typeface="華康魏碑體" pitchFamily="65" charset="-120"/>
                <a:ea typeface="華康魏碑體" pitchFamily="65" charset="-120"/>
              </a:rPr>
              <a:t>27.3</a:t>
            </a:r>
            <a:r>
              <a:rPr lang="zh-TW" altLang="en-US" sz="2400" b="1" dirty="0" smtClean="0">
                <a:solidFill>
                  <a:srgbClr val="E24930"/>
                </a:solidFill>
                <a:latin typeface="華康魏碑體" pitchFamily="65" charset="-120"/>
                <a:ea typeface="華康魏碑體" pitchFamily="65" charset="-120"/>
              </a:rPr>
              <a:t>％、柴油機組（燃油）</a:t>
            </a:r>
            <a:r>
              <a:rPr lang="en-US" sz="2400" b="1" dirty="0" smtClean="0">
                <a:solidFill>
                  <a:srgbClr val="E24930"/>
                </a:solidFill>
                <a:latin typeface="華康魏碑體" pitchFamily="65" charset="-120"/>
                <a:ea typeface="華康魏碑體" pitchFamily="65" charset="-120"/>
              </a:rPr>
              <a:t>38.1</a:t>
            </a:r>
            <a:r>
              <a:rPr lang="zh-TW" altLang="en-US" sz="2400" b="1" dirty="0" smtClean="0">
                <a:solidFill>
                  <a:srgbClr val="E24930"/>
                </a:solidFill>
                <a:latin typeface="華康魏碑體" pitchFamily="65" charset="-120"/>
                <a:ea typeface="華康魏碑體" pitchFamily="65" charset="-120"/>
              </a:rPr>
              <a:t>％、核能機組</a:t>
            </a:r>
            <a:r>
              <a:rPr lang="en-US" sz="2400" b="1" dirty="0" smtClean="0">
                <a:solidFill>
                  <a:srgbClr val="E24930"/>
                </a:solidFill>
                <a:latin typeface="華康魏碑體" pitchFamily="65" charset="-120"/>
                <a:ea typeface="華康魏碑體" pitchFamily="65" charset="-120"/>
              </a:rPr>
              <a:t>33.1</a:t>
            </a:r>
            <a:r>
              <a:rPr lang="zh-TW" altLang="en-US" sz="2400" b="1" dirty="0" smtClean="0">
                <a:solidFill>
                  <a:srgbClr val="E24930"/>
                </a:solidFill>
                <a:latin typeface="華康魏碑體" pitchFamily="65" charset="-120"/>
                <a:ea typeface="華康魏碑體" pitchFamily="65" charset="-120"/>
              </a:rPr>
              <a:t>％。</a:t>
            </a:r>
            <a:endParaRPr lang="en-US" altLang="zh-TW" sz="2400" b="1" dirty="0" smtClean="0">
              <a:solidFill>
                <a:srgbClr val="C00000"/>
              </a:solidFill>
              <a:latin typeface="華康魏碑體" pitchFamily="65" charset="-120"/>
              <a:ea typeface="華康魏碑體" pitchFamily="65" charset="-120"/>
            </a:endParaRPr>
          </a:p>
          <a:p>
            <a:pPr marL="457200" indent="-457200" algn="l">
              <a:buFontTx/>
              <a:buAutoNum type="arabicPeriod"/>
              <a:defRPr/>
            </a:pPr>
            <a:r>
              <a:rPr lang="zh-TW" altLang="en-US" sz="2400" b="1" dirty="0" smtClean="0">
                <a:solidFill>
                  <a:srgbClr val="C00000"/>
                </a:solidFill>
                <a:latin typeface="+mj-lt"/>
                <a:ea typeface="華康魏碑體" pitchFamily="65" charset="-120"/>
              </a:rPr>
              <a:t>從</a:t>
            </a:r>
            <a:r>
              <a:rPr lang="en-US" altLang="zh-TW" sz="2400" b="1" dirty="0" smtClean="0">
                <a:solidFill>
                  <a:srgbClr val="C00000"/>
                </a:solidFill>
                <a:latin typeface="+mj-lt"/>
                <a:ea typeface="華康魏碑體" pitchFamily="65" charset="-120"/>
              </a:rPr>
              <a:t>2018</a:t>
            </a:r>
            <a:r>
              <a:rPr lang="zh-TW" altLang="en-US" sz="2400" b="1" dirty="0" smtClean="0">
                <a:solidFill>
                  <a:srgbClr val="C00000"/>
                </a:solidFill>
                <a:latin typeface="+mj-lt"/>
                <a:ea typeface="華康魏碑體" pitchFamily="65" charset="-120"/>
              </a:rPr>
              <a:t>年起至</a:t>
            </a:r>
            <a:r>
              <a:rPr lang="en-US" altLang="zh-TW" sz="2400" b="1" dirty="0" smtClean="0">
                <a:solidFill>
                  <a:srgbClr val="C00000"/>
                </a:solidFill>
                <a:latin typeface="+mj-lt"/>
                <a:ea typeface="華康魏碑體" pitchFamily="65" charset="-120"/>
              </a:rPr>
              <a:t>2050</a:t>
            </a:r>
            <a:r>
              <a:rPr lang="zh-TW" altLang="en-US" sz="2400" b="1" dirty="0" smtClean="0">
                <a:solidFill>
                  <a:srgbClr val="C00000"/>
                </a:solidFill>
                <a:latin typeface="+mj-lt"/>
                <a:ea typeface="華康魏碑體" pitchFamily="65" charset="-120"/>
              </a:rPr>
              <a:t>年間，以汰換現有</a:t>
            </a:r>
            <a:r>
              <a:rPr lang="en-US" altLang="zh-TW" sz="2400" b="1" dirty="0" smtClean="0">
                <a:solidFill>
                  <a:srgbClr val="C00000"/>
                </a:solidFill>
                <a:latin typeface="+mj-lt"/>
                <a:ea typeface="華康魏碑體" pitchFamily="65" charset="-120"/>
              </a:rPr>
              <a:t>18GW</a:t>
            </a:r>
            <a:r>
              <a:rPr lang="zh-TW" altLang="en-US" sz="2400" b="1" dirty="0" smtClean="0">
                <a:solidFill>
                  <a:srgbClr val="C00000"/>
                </a:solidFill>
                <a:latin typeface="+mj-lt"/>
                <a:ea typeface="華康魏碑體" pitchFamily="65" charset="-120"/>
              </a:rPr>
              <a:t>的燃煤機組為目標，每年就應以</a:t>
            </a:r>
            <a:r>
              <a:rPr lang="en-US" altLang="zh-TW" sz="2400" b="1" dirty="0" smtClean="0">
                <a:solidFill>
                  <a:srgbClr val="C00000"/>
                </a:solidFill>
                <a:latin typeface="+mj-lt"/>
                <a:ea typeface="華康魏碑體" pitchFamily="65" charset="-120"/>
              </a:rPr>
              <a:t>0.6GW</a:t>
            </a:r>
            <a:r>
              <a:rPr lang="zh-TW" altLang="en-US" sz="2400" b="1" dirty="0" smtClean="0">
                <a:solidFill>
                  <a:srgbClr val="C00000"/>
                </a:solidFill>
                <a:latin typeface="+mj-lt"/>
                <a:ea typeface="華康魏碑體" pitchFamily="65" charset="-120"/>
              </a:rPr>
              <a:t>速度建廠。</a:t>
            </a:r>
          </a:p>
          <a:p>
            <a:pPr marL="457200" indent="-457200" algn="l">
              <a:buFontTx/>
              <a:buAutoNum type="arabicPeriod"/>
              <a:defRPr/>
            </a:pPr>
            <a:r>
              <a:rPr lang="en-US" altLang="zh-TW" sz="2400" b="1" dirty="0" smtClean="0">
                <a:solidFill>
                  <a:srgbClr val="C00000"/>
                </a:solidFill>
                <a:latin typeface="+mj-lt"/>
                <a:ea typeface="華康魏碑體" pitchFamily="65" charset="-120"/>
              </a:rPr>
              <a:t>IGCC</a:t>
            </a:r>
            <a:r>
              <a:rPr lang="zh-TW" altLang="en-US" sz="2400" b="1" dirty="0" smtClean="0">
                <a:solidFill>
                  <a:srgbClr val="C00000"/>
                </a:solidFill>
                <a:latin typeface="+mj-lt"/>
                <a:ea typeface="華康魏碑體" pitchFamily="65" charset="-120"/>
              </a:rPr>
              <a:t>電廠效率的達</a:t>
            </a:r>
            <a:r>
              <a:rPr lang="en-US" altLang="zh-TW" sz="2400" b="1" dirty="0" smtClean="0">
                <a:solidFill>
                  <a:srgbClr val="C00000"/>
                </a:solidFill>
                <a:latin typeface="+mj-lt"/>
                <a:ea typeface="華康魏碑體" pitchFamily="65" charset="-120"/>
              </a:rPr>
              <a:t>60</a:t>
            </a:r>
            <a:r>
              <a:rPr lang="zh-TW" altLang="en-US" sz="2400" b="1" dirty="0" smtClean="0">
                <a:solidFill>
                  <a:srgbClr val="C00000"/>
                </a:solidFill>
                <a:latin typeface="+mj-lt"/>
                <a:ea typeface="華康魏碑體" pitchFamily="65" charset="-120"/>
              </a:rPr>
              <a:t>％左右，再配合碳捕捉與儲存</a:t>
            </a:r>
            <a:r>
              <a:rPr lang="en-US" altLang="zh-TW" sz="2400" b="1" dirty="0" smtClean="0">
                <a:solidFill>
                  <a:srgbClr val="C00000"/>
                </a:solidFill>
                <a:latin typeface="+mj-lt"/>
                <a:ea typeface="華康魏碑體" pitchFamily="65" charset="-120"/>
              </a:rPr>
              <a:t>(CCS)</a:t>
            </a:r>
            <a:r>
              <a:rPr lang="zh-TW" altLang="en-US" sz="2400" b="1" dirty="0" smtClean="0">
                <a:solidFill>
                  <a:srgbClr val="C00000"/>
                </a:solidFill>
                <a:latin typeface="+mj-lt"/>
                <a:ea typeface="華康魏碑體" pitchFamily="65" charset="-120"/>
              </a:rPr>
              <a:t>，其排放的</a:t>
            </a:r>
            <a:r>
              <a:rPr lang="en-US" altLang="zh-TW" sz="2400" b="1" dirty="0" smtClean="0">
                <a:solidFill>
                  <a:srgbClr val="C00000"/>
                </a:solidFill>
                <a:latin typeface="+mj-lt"/>
                <a:ea typeface="華康魏碑體" pitchFamily="65" charset="-120"/>
              </a:rPr>
              <a:t>CO</a:t>
            </a:r>
            <a:r>
              <a:rPr lang="en-US" altLang="zh-TW" sz="2400" b="1" baseline="-25000" dirty="0" smtClean="0">
                <a:solidFill>
                  <a:srgbClr val="C00000"/>
                </a:solidFill>
                <a:latin typeface="+mj-lt"/>
                <a:ea typeface="華康魏碑體" pitchFamily="65" charset="-120"/>
              </a:rPr>
              <a:t>2</a:t>
            </a:r>
            <a:r>
              <a:rPr lang="zh-TW" altLang="en-US" sz="2400" b="1" dirty="0" smtClean="0">
                <a:solidFill>
                  <a:srgbClr val="C00000"/>
                </a:solidFill>
                <a:latin typeface="+mj-lt"/>
                <a:ea typeface="華康魏碑體" pitchFamily="65" charset="-120"/>
              </a:rPr>
              <a:t>可全數回收。</a:t>
            </a:r>
          </a:p>
          <a:p>
            <a:pPr marL="457200" indent="-457200">
              <a:defRPr/>
            </a:pPr>
            <a:endParaRPr lang="zh-TW" altLang="en-US" dirty="0" smtClean="0">
              <a:solidFill>
                <a:srgbClr val="898989"/>
              </a:solidFill>
              <a:latin typeface="Arial" pitchFamily="34" charset="0"/>
              <a:ea typeface="新細明體" pitchFamily="18" charset="-120"/>
            </a:endParaRPr>
          </a:p>
        </p:txBody>
      </p:sp>
      <p:sp>
        <p:nvSpPr>
          <p:cNvPr id="141315" name="投影片編號版面配置區 3"/>
          <p:cNvSpPr txBox="1">
            <a:spLocks noGrp="1"/>
          </p:cNvSpPr>
          <p:nvPr/>
        </p:nvSpPr>
        <p:spPr bwMode="auto">
          <a:xfrm>
            <a:off x="8710613" y="6492875"/>
            <a:ext cx="433387" cy="365125"/>
          </a:xfrm>
          <a:prstGeom prst="rect">
            <a:avLst/>
          </a:prstGeom>
          <a:noFill/>
          <a:ln w="9525">
            <a:noFill/>
            <a:miter lim="800000"/>
            <a:headEnd/>
            <a:tailEnd/>
          </a:ln>
        </p:spPr>
        <p:txBody>
          <a:bodyPr/>
          <a:lstStyle/>
          <a:p>
            <a:pPr algn="r"/>
            <a:fld id="{61301CED-CBCC-4466-964B-51F4D8A0F17D}" type="slidenum">
              <a:rPr kumimoji="0" lang="zh-TW" altLang="en-US">
                <a:solidFill>
                  <a:prstClr val="black"/>
                </a:solidFill>
                <a:latin typeface="Calibri" pitchFamily="34" charset="0"/>
              </a:rPr>
              <a:pPr algn="r"/>
              <a:t>35</a:t>
            </a:fld>
            <a:endParaRPr kumimoji="0" lang="en-US" altLang="zh-TW">
              <a:solidFill>
                <a:prstClr val="black"/>
              </a:solidFill>
              <a:latin typeface="Calibri" pitchFamily="34" charset="0"/>
            </a:endParaRPr>
          </a:p>
        </p:txBody>
      </p:sp>
    </p:spTree>
    <p:extLst>
      <p:ext uri="{BB962C8B-B14F-4D97-AF65-F5344CB8AC3E}">
        <p14:creationId xmlns:p14="http://schemas.microsoft.com/office/powerpoint/2010/main" val="15032425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1"/>
          </p:nvPr>
        </p:nvSpPr>
        <p:spPr/>
        <p:txBody>
          <a:bodyPr/>
          <a:lstStyle/>
          <a:p>
            <a:pPr>
              <a:defRPr/>
            </a:pPr>
            <a:fld id="{29646783-B122-4794-B645-25599021CDB3}" type="slidenum">
              <a:rPr lang="zh-TW" altLang="en-US" smtClean="0">
                <a:solidFill>
                  <a:prstClr val="black">
                    <a:tint val="75000"/>
                  </a:prstClr>
                </a:solidFill>
              </a:rPr>
              <a:pPr>
                <a:defRPr/>
              </a:pPr>
              <a:t>36</a:t>
            </a:fld>
            <a:endParaRPr lang="zh-TW" altLang="en-US">
              <a:solidFill>
                <a:prstClr val="black">
                  <a:tint val="75000"/>
                </a:prstClr>
              </a:solidFill>
            </a:endParaRPr>
          </a:p>
        </p:txBody>
      </p:sp>
      <p:pic>
        <p:nvPicPr>
          <p:cNvPr id="142338" name="Picture 4"/>
          <p:cNvPicPr>
            <a:picLocks noChangeAspect="1" noChangeArrowheads="1"/>
          </p:cNvPicPr>
          <p:nvPr/>
        </p:nvPicPr>
        <p:blipFill>
          <a:blip r:embed="rId2" cstate="print"/>
          <a:srcRect/>
          <a:stretch>
            <a:fillRect/>
          </a:stretch>
        </p:blipFill>
        <p:spPr bwMode="auto">
          <a:xfrm>
            <a:off x="2500313" y="357188"/>
            <a:ext cx="6419850" cy="6110287"/>
          </a:xfrm>
          <a:prstGeom prst="rect">
            <a:avLst/>
          </a:prstGeom>
          <a:noFill/>
          <a:ln w="9525">
            <a:noFill/>
            <a:miter lim="800000"/>
            <a:headEnd/>
            <a:tailEnd/>
          </a:ln>
        </p:spPr>
      </p:pic>
      <p:sp>
        <p:nvSpPr>
          <p:cNvPr id="142339" name="矩形 3"/>
          <p:cNvSpPr>
            <a:spLocks noChangeArrowheads="1"/>
          </p:cNvSpPr>
          <p:nvPr/>
        </p:nvSpPr>
        <p:spPr bwMode="auto">
          <a:xfrm>
            <a:off x="3106738" y="6429375"/>
            <a:ext cx="4394200" cy="369888"/>
          </a:xfrm>
          <a:prstGeom prst="rect">
            <a:avLst/>
          </a:prstGeom>
          <a:noFill/>
          <a:ln w="9525">
            <a:noFill/>
            <a:miter lim="800000"/>
            <a:headEnd/>
            <a:tailEnd/>
          </a:ln>
        </p:spPr>
        <p:txBody>
          <a:bodyPr wrap="none">
            <a:spAutoFit/>
          </a:bodyPr>
          <a:lstStyle/>
          <a:p>
            <a:pPr>
              <a:spcBef>
                <a:spcPct val="50000"/>
              </a:spcBef>
            </a:pPr>
            <a:r>
              <a:rPr lang="en-US" altLang="zh-TW">
                <a:solidFill>
                  <a:prstClr val="black"/>
                </a:solidFill>
              </a:rPr>
              <a:t>Source: Scientific American, September 2006</a:t>
            </a:r>
          </a:p>
        </p:txBody>
      </p:sp>
      <p:sp>
        <p:nvSpPr>
          <p:cNvPr id="5" name="文字方塊 4"/>
          <p:cNvSpPr txBox="1"/>
          <p:nvPr/>
        </p:nvSpPr>
        <p:spPr>
          <a:xfrm>
            <a:off x="357188" y="477838"/>
            <a:ext cx="2357437" cy="4308475"/>
          </a:xfrm>
          <a:prstGeom prst="rect">
            <a:avLst/>
          </a:prstGeom>
          <a:noFill/>
        </p:spPr>
        <p:txBody>
          <a:bodyPr>
            <a:spAutoFit/>
          </a:bodyPr>
          <a:lstStyle/>
          <a:p>
            <a:pPr>
              <a:defRPr/>
            </a:pPr>
            <a:r>
              <a:rPr lang="en-US" altLang="zh-TW" sz="3200" dirty="0">
                <a:solidFill>
                  <a:prstClr val="black"/>
                </a:solidFill>
                <a:effectLst>
                  <a:outerShdw blurRad="38100" dist="38100" dir="2700000" algn="tl">
                    <a:srgbClr val="000000">
                      <a:alpha val="43137"/>
                    </a:srgbClr>
                  </a:outerShdw>
                </a:effectLst>
              </a:rPr>
              <a:t>CLEAN COAL</a:t>
            </a:r>
          </a:p>
          <a:p>
            <a:pPr>
              <a:defRPr/>
            </a:pPr>
            <a:endParaRPr lang="en-US" altLang="zh-TW" sz="3200" dirty="0">
              <a:solidFill>
                <a:prstClr val="black"/>
              </a:solidFill>
              <a:effectLst>
                <a:outerShdw blurRad="38100" dist="38100" dir="2700000" algn="tl">
                  <a:srgbClr val="000000">
                    <a:alpha val="43137"/>
                  </a:srgbClr>
                </a:outerShdw>
              </a:effectLst>
            </a:endParaRPr>
          </a:p>
          <a:p>
            <a:pPr>
              <a:defRPr/>
            </a:pPr>
            <a:r>
              <a:rPr lang="en-US" altLang="zh-TW" sz="2800" dirty="0">
                <a:solidFill>
                  <a:srgbClr val="FF0000"/>
                </a:solidFill>
                <a:effectLst>
                  <a:outerShdw blurRad="38100" dist="38100" dir="2700000" algn="tl">
                    <a:srgbClr val="000000">
                      <a:alpha val="43137"/>
                    </a:srgbClr>
                  </a:outerShdw>
                </a:effectLst>
              </a:rPr>
              <a:t>IGCC: </a:t>
            </a:r>
          </a:p>
          <a:p>
            <a:pPr>
              <a:defRPr/>
            </a:pPr>
            <a:r>
              <a:rPr lang="en-US" altLang="zh-TW" dirty="0">
                <a:solidFill>
                  <a:prstClr val="black"/>
                </a:solidFill>
              </a:rPr>
              <a:t>Integrated Gasification Combined Cycle</a:t>
            </a:r>
          </a:p>
          <a:p>
            <a:pPr>
              <a:defRPr/>
            </a:pPr>
            <a:r>
              <a:rPr lang="en-US" altLang="zh-TW" sz="2800" dirty="0">
                <a:solidFill>
                  <a:srgbClr val="FF0000"/>
                </a:solidFill>
                <a:effectLst>
                  <a:outerShdw blurRad="38100" dist="38100" dir="2700000" algn="tl">
                    <a:srgbClr val="000000">
                      <a:alpha val="43137"/>
                    </a:srgbClr>
                  </a:outerShdw>
                </a:effectLst>
              </a:rPr>
              <a:t>CCS:</a:t>
            </a:r>
          </a:p>
          <a:p>
            <a:pPr>
              <a:defRPr/>
            </a:pPr>
            <a:r>
              <a:rPr lang="en-US" altLang="zh-TW" dirty="0">
                <a:solidFill>
                  <a:prstClr val="black"/>
                </a:solidFill>
              </a:rPr>
              <a:t>Carbon Capture and Sequestration</a:t>
            </a:r>
          </a:p>
          <a:p>
            <a:pPr>
              <a:defRPr/>
            </a:pPr>
            <a:endParaRPr lang="en-US" altLang="zh-TW" dirty="0">
              <a:solidFill>
                <a:prstClr val="black"/>
              </a:solidFill>
            </a:endParaRPr>
          </a:p>
          <a:p>
            <a:pPr>
              <a:defRPr/>
            </a:pPr>
            <a:r>
              <a:rPr lang="en-US" altLang="zh-TW" sz="2800" dirty="0">
                <a:solidFill>
                  <a:srgbClr val="274D28"/>
                </a:solidFill>
                <a:effectLst>
                  <a:outerShdw blurRad="38100" dist="38100" dir="2700000" algn="tl">
                    <a:srgbClr val="000000">
                      <a:alpha val="43137"/>
                    </a:srgbClr>
                  </a:outerShdw>
                </a:effectLst>
              </a:rPr>
              <a:t>GOAL:</a:t>
            </a:r>
          </a:p>
          <a:p>
            <a:pPr>
              <a:defRPr/>
            </a:pPr>
            <a:r>
              <a:rPr lang="en-US" altLang="zh-TW" dirty="0">
                <a:solidFill>
                  <a:prstClr val="black"/>
                </a:solidFill>
              </a:rPr>
              <a:t>To replace 18GW Coal-fired Power Plants.</a:t>
            </a:r>
            <a:endParaRPr lang="zh-TW" altLang="en-US" dirty="0">
              <a:solidFill>
                <a:prstClr val="black"/>
              </a:solidFill>
            </a:endParaRPr>
          </a:p>
        </p:txBody>
      </p:sp>
    </p:spTree>
    <p:extLst>
      <p:ext uri="{BB962C8B-B14F-4D97-AF65-F5344CB8AC3E}">
        <p14:creationId xmlns:p14="http://schemas.microsoft.com/office/powerpoint/2010/main" val="5078058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3E887A06-60D2-4F60-95DB-517D1487ABD0}" type="slidenum">
              <a:rPr kumimoji="0" lang="zh-TW" altLang="en-US" sz="1200">
                <a:solidFill>
                  <a:prstClr val="black">
                    <a:tint val="75000"/>
                  </a:prstClr>
                </a:solidFill>
                <a:latin typeface="Calibri"/>
                <a:ea typeface="新細明體"/>
              </a:rPr>
              <a:pPr algn="r" fontAlgn="auto">
                <a:spcBef>
                  <a:spcPts val="0"/>
                </a:spcBef>
                <a:spcAft>
                  <a:spcPts val="0"/>
                </a:spcAft>
                <a:defRPr/>
              </a:pPr>
              <a:t>37</a:t>
            </a:fld>
            <a:endParaRPr kumimoji="0" lang="zh-TW" altLang="en-US" sz="1200">
              <a:solidFill>
                <a:prstClr val="black">
                  <a:tint val="75000"/>
                </a:prstClr>
              </a:solidFill>
              <a:latin typeface="Calibri"/>
              <a:ea typeface="新細明體"/>
            </a:endParaRPr>
          </a:p>
        </p:txBody>
      </p:sp>
      <p:pic>
        <p:nvPicPr>
          <p:cNvPr id="143362" name="Picture 2"/>
          <p:cNvPicPr>
            <a:picLocks noChangeAspect="1" noChangeArrowheads="1"/>
          </p:cNvPicPr>
          <p:nvPr/>
        </p:nvPicPr>
        <p:blipFill>
          <a:blip r:embed="rId2" cstate="print"/>
          <a:srcRect/>
          <a:stretch>
            <a:fillRect/>
          </a:stretch>
        </p:blipFill>
        <p:spPr bwMode="auto">
          <a:xfrm>
            <a:off x="395288" y="441325"/>
            <a:ext cx="8353425" cy="6011863"/>
          </a:xfrm>
          <a:prstGeom prst="rect">
            <a:avLst/>
          </a:prstGeom>
          <a:noFill/>
          <a:ln w="9525">
            <a:noFill/>
            <a:miter lim="800000"/>
            <a:headEnd/>
            <a:tailEnd/>
          </a:ln>
        </p:spPr>
      </p:pic>
      <p:sp>
        <p:nvSpPr>
          <p:cNvPr id="143363" name="文字方塊 3"/>
          <p:cNvSpPr txBox="1">
            <a:spLocks noChangeArrowheads="1"/>
          </p:cNvSpPr>
          <p:nvPr/>
        </p:nvSpPr>
        <p:spPr bwMode="auto">
          <a:xfrm>
            <a:off x="4643438" y="1412875"/>
            <a:ext cx="4105275" cy="2014538"/>
          </a:xfrm>
          <a:prstGeom prst="rect">
            <a:avLst/>
          </a:prstGeom>
          <a:solidFill>
            <a:srgbClr val="00B0F0"/>
          </a:solidFill>
          <a:ln w="9525">
            <a:noFill/>
            <a:miter lim="800000"/>
            <a:headEnd/>
            <a:tailEnd/>
          </a:ln>
        </p:spPr>
        <p:txBody>
          <a:bodyPr>
            <a:spAutoFit/>
          </a:bodyPr>
          <a:lstStyle/>
          <a:p>
            <a:pPr>
              <a:buFont typeface="Wingdings" pitchFamily="2" charset="2"/>
              <a:buChar char="u"/>
            </a:pPr>
            <a:r>
              <a:rPr kumimoji="0" lang="en-US" altLang="zh-TW">
                <a:solidFill>
                  <a:prstClr val="black"/>
                </a:solidFill>
                <a:latin typeface="Calibri" pitchFamily="34" charset="0"/>
              </a:rPr>
              <a:t>For 10,000 Km2 saline aquifer, the storage capacity of CO2 is about 5 billion tons.</a:t>
            </a:r>
          </a:p>
          <a:p>
            <a:pPr>
              <a:buFont typeface="Wingdings" pitchFamily="2" charset="2"/>
              <a:buChar char="u"/>
            </a:pPr>
            <a:r>
              <a:rPr kumimoji="0" lang="en-US" altLang="zh-TW">
                <a:solidFill>
                  <a:prstClr val="black"/>
                </a:solidFill>
                <a:latin typeface="Calibri" pitchFamily="34" charset="0"/>
              </a:rPr>
              <a:t>For Taiwan, the surrounding saline aquifer under seabed can offer a storage capacity ~ 34 billion tons  which is good for next 100 years for Taiwan.</a:t>
            </a:r>
            <a:endParaRPr kumimoji="0" lang="zh-TW" altLang="en-US">
              <a:solidFill>
                <a:prstClr val="black"/>
              </a:solidFill>
              <a:latin typeface="Calibri" pitchFamily="34" charset="0"/>
            </a:endParaRPr>
          </a:p>
        </p:txBody>
      </p:sp>
      <p:sp>
        <p:nvSpPr>
          <p:cNvPr id="3" name="文字方塊 2"/>
          <p:cNvSpPr txBox="1"/>
          <p:nvPr/>
        </p:nvSpPr>
        <p:spPr>
          <a:xfrm>
            <a:off x="4643438" y="3717032"/>
            <a:ext cx="4043362" cy="461665"/>
          </a:xfrm>
          <a:prstGeom prst="rect">
            <a:avLst/>
          </a:prstGeom>
          <a:noFill/>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目前全世界只有</a:t>
            </a:r>
            <a:r>
              <a:rPr lang="en-US" altLang="zh-TW" sz="2400" dirty="0" smtClean="0">
                <a:latin typeface="標楷體" panose="03000509000000000000" pitchFamily="65" charset="-120"/>
                <a:ea typeface="標楷體" panose="03000509000000000000" pitchFamily="65" charset="-120"/>
              </a:rPr>
              <a:t>1</a:t>
            </a:r>
            <a:r>
              <a:rPr lang="zh-TW" altLang="en-US" sz="2400" dirty="0" smtClean="0">
                <a:latin typeface="標楷體" panose="03000509000000000000" pitchFamily="65" charset="-120"/>
                <a:ea typeface="標楷體" panose="03000509000000000000" pitchFamily="65" charset="-120"/>
              </a:rPr>
              <a:t>億噸儲存量</a:t>
            </a: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371970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ChangeArrowheads="1"/>
          </p:cNvSpPr>
          <p:nvPr/>
        </p:nvSpPr>
        <p:spPr bwMode="auto">
          <a:xfrm>
            <a:off x="2051050" y="1916113"/>
            <a:ext cx="2665413" cy="3529012"/>
          </a:xfrm>
          <a:prstGeom prst="rect">
            <a:avLst/>
          </a:prstGeom>
          <a:noFill/>
          <a:ln w="9525">
            <a:noFill/>
            <a:miter lim="800000"/>
            <a:headEnd/>
            <a:tailEnd/>
          </a:ln>
        </p:spPr>
        <p:txBody>
          <a:bodyPr anchor="ctr"/>
          <a:lstStyle/>
          <a:p>
            <a:pPr>
              <a:lnSpc>
                <a:spcPct val="135000"/>
              </a:lnSpc>
              <a:buFont typeface="Wingdings" pitchFamily="2" charset="2"/>
              <a:buChar char="u"/>
              <a:defRPr/>
            </a:pPr>
            <a:r>
              <a:rPr lang="zh-TW" altLang="en-US" sz="3200" dirty="0">
                <a:solidFill>
                  <a:srgbClr val="1F497D"/>
                </a:solidFill>
                <a:effectLst>
                  <a:outerShdw blurRad="38100" dist="38100" dir="2700000" algn="tl">
                    <a:srgbClr val="C0C0C0"/>
                  </a:outerShdw>
                </a:effectLst>
                <a:latin typeface="標楷體" pitchFamily="65" charset="-120"/>
                <a:ea typeface="標楷體" pitchFamily="65" charset="-120"/>
              </a:rPr>
              <a:t>淨煤技術</a:t>
            </a:r>
            <a:endParaRPr lang="en-US" altLang="zh-TW" sz="3200" dirty="0">
              <a:solidFill>
                <a:srgbClr val="1F497D"/>
              </a:solidFill>
              <a:effectLst>
                <a:outerShdw blurRad="38100" dist="38100" dir="2700000" algn="tl">
                  <a:srgbClr val="C0C0C0"/>
                </a:outerShdw>
              </a:effectLst>
              <a:latin typeface="標楷體" pitchFamily="65" charset="-120"/>
              <a:ea typeface="標楷體" pitchFamily="65" charset="-120"/>
            </a:endParaRPr>
          </a:p>
          <a:p>
            <a:pPr>
              <a:lnSpc>
                <a:spcPct val="135000"/>
              </a:lnSpc>
              <a:buFont typeface="Wingdings" pitchFamily="2" charset="2"/>
              <a:buChar char="u"/>
              <a:defRPr/>
            </a:pPr>
            <a:r>
              <a:rPr lang="zh-TW" altLang="en-US" sz="3200" dirty="0">
                <a:solidFill>
                  <a:srgbClr val="1F497D"/>
                </a:solidFill>
                <a:effectLst>
                  <a:outerShdw blurRad="38100" dist="38100" dir="2700000" algn="tl">
                    <a:srgbClr val="C0C0C0"/>
                  </a:outerShdw>
                </a:effectLst>
                <a:latin typeface="標楷體" pitchFamily="65" charset="-120"/>
                <a:ea typeface="標楷體" pitchFamily="65" charset="-120"/>
              </a:rPr>
              <a:t>節能</a:t>
            </a:r>
            <a:r>
              <a:rPr lang="zh-TW" altLang="en-US" sz="3200" dirty="0" smtClean="0">
                <a:solidFill>
                  <a:srgbClr val="1F497D"/>
                </a:solidFill>
                <a:effectLst>
                  <a:outerShdw blurRad="38100" dist="38100" dir="2700000" algn="tl">
                    <a:srgbClr val="C0C0C0"/>
                  </a:outerShdw>
                </a:effectLst>
                <a:latin typeface="標楷體" pitchFamily="65" charset="-120"/>
                <a:ea typeface="標楷體" pitchFamily="65" charset="-120"/>
              </a:rPr>
              <a:t>技術</a:t>
            </a:r>
            <a:endParaRPr lang="en-US" altLang="zh-TW" sz="3200" dirty="0">
              <a:solidFill>
                <a:srgbClr val="1F497D"/>
              </a:solidFill>
              <a:effectLst>
                <a:outerShdw blurRad="38100" dist="38100" dir="2700000" algn="tl">
                  <a:srgbClr val="C0C0C0"/>
                </a:outerShdw>
              </a:effectLst>
              <a:latin typeface="標楷體" pitchFamily="65" charset="-120"/>
              <a:ea typeface="標楷體" pitchFamily="65" charset="-120"/>
            </a:endParaRPr>
          </a:p>
          <a:p>
            <a:pPr>
              <a:lnSpc>
                <a:spcPct val="135000"/>
              </a:lnSpc>
              <a:defRPr/>
            </a:pPr>
            <a:endParaRPr lang="en-US" altLang="zh-TW" sz="4000" dirty="0">
              <a:solidFill>
                <a:srgbClr val="1F497D"/>
              </a:solidFill>
              <a:effectLst>
                <a:outerShdw blurRad="38100" dist="38100" dir="2700000" algn="tl">
                  <a:srgbClr val="C0C0C0"/>
                </a:outerShdw>
              </a:effectLst>
              <a:latin typeface="標楷體" pitchFamily="65" charset="-120"/>
              <a:ea typeface="標楷體" pitchFamily="65" charset="-120"/>
            </a:endParaRPr>
          </a:p>
          <a:p>
            <a:pPr>
              <a:lnSpc>
                <a:spcPct val="135000"/>
              </a:lnSpc>
              <a:defRPr/>
            </a:pPr>
            <a:r>
              <a:rPr lang="zh-TW" altLang="en-US" sz="4000" dirty="0">
                <a:solidFill>
                  <a:srgbClr val="1F497D"/>
                </a:solidFill>
                <a:effectLst>
                  <a:outerShdw blurRad="38100" dist="38100" dir="2700000" algn="tl">
                    <a:srgbClr val="C0C0C0"/>
                  </a:outerShdw>
                </a:effectLst>
                <a:latin typeface="細明體" pitchFamily="49" charset="-120"/>
                <a:ea typeface="細明體" pitchFamily="49" charset="-120"/>
              </a:rPr>
              <a:t> </a:t>
            </a:r>
            <a:endParaRPr lang="en-US" altLang="zh-TW" sz="4000" dirty="0">
              <a:solidFill>
                <a:srgbClr val="1F497D"/>
              </a:solidFill>
              <a:effectLst>
                <a:outerShdw blurRad="38100" dist="38100" dir="2700000" algn="tl">
                  <a:srgbClr val="C0C0C0"/>
                </a:outerShdw>
              </a:effectLst>
              <a:latin typeface="細明體" pitchFamily="49" charset="-120"/>
              <a:ea typeface="細明體" pitchFamily="49" charset="-120"/>
            </a:endParaRPr>
          </a:p>
        </p:txBody>
      </p:sp>
      <p:sp>
        <p:nvSpPr>
          <p:cNvPr id="3" name="矩形 2"/>
          <p:cNvSpPr/>
          <p:nvPr/>
        </p:nvSpPr>
        <p:spPr>
          <a:xfrm>
            <a:off x="3132138" y="765175"/>
            <a:ext cx="3232150" cy="914400"/>
          </a:xfrm>
          <a:prstGeom prst="rect">
            <a:avLst/>
          </a:prstGeom>
        </p:spPr>
        <p:txBody>
          <a:bodyPr wrap="none">
            <a:spAutoFit/>
          </a:bodyPr>
          <a:lstStyle/>
          <a:p>
            <a:pPr>
              <a:lnSpc>
                <a:spcPct val="135000"/>
              </a:lnSpc>
              <a:defRPr/>
            </a:pPr>
            <a:r>
              <a:rPr lang="zh-TW" altLang="en-US" sz="4000">
                <a:solidFill>
                  <a:srgbClr val="1F497D"/>
                </a:solidFill>
                <a:effectLst>
                  <a:outerShdw blurRad="38100" dist="38100" dir="2700000" algn="tl">
                    <a:srgbClr val="C0C0C0"/>
                  </a:outerShdw>
                </a:effectLst>
                <a:latin typeface="標楷體" pitchFamily="65" charset="-120"/>
                <a:ea typeface="標楷體" pitchFamily="65" charset="-120"/>
              </a:rPr>
              <a:t>四項主軸計畫</a:t>
            </a:r>
            <a:endParaRPr lang="en-US" altLang="zh-TW" sz="4000">
              <a:solidFill>
                <a:srgbClr val="1F497D"/>
              </a:solidFill>
              <a:effectLst>
                <a:outerShdw blurRad="38100" dist="38100" dir="2700000" algn="tl">
                  <a:srgbClr val="C0C0C0"/>
                </a:outerShdw>
              </a:effectLst>
              <a:latin typeface="標楷體" pitchFamily="65" charset="-120"/>
              <a:ea typeface="標楷體" pitchFamily="65" charset="-120"/>
            </a:endParaRPr>
          </a:p>
        </p:txBody>
      </p:sp>
      <p:sp>
        <p:nvSpPr>
          <p:cNvPr id="4" name="矩形 3"/>
          <p:cNvSpPr/>
          <p:nvPr/>
        </p:nvSpPr>
        <p:spPr>
          <a:xfrm>
            <a:off x="4878388" y="2205038"/>
            <a:ext cx="3365500" cy="1406525"/>
          </a:xfrm>
          <a:prstGeom prst="rect">
            <a:avLst/>
          </a:prstGeom>
        </p:spPr>
        <p:txBody>
          <a:bodyPr>
            <a:spAutoFit/>
          </a:bodyPr>
          <a:lstStyle/>
          <a:p>
            <a:pPr>
              <a:lnSpc>
                <a:spcPct val="135000"/>
              </a:lnSpc>
              <a:buFont typeface="Wingdings" pitchFamily="2" charset="2"/>
              <a:buChar char="u"/>
              <a:defRPr/>
            </a:pPr>
            <a:r>
              <a:rPr lang="zh-TW" altLang="en-US" sz="3200">
                <a:solidFill>
                  <a:srgbClr val="1F497D"/>
                </a:solidFill>
                <a:effectLst>
                  <a:outerShdw blurRad="38100" dist="38100" dir="2700000" algn="tl">
                    <a:srgbClr val="C0C0C0"/>
                  </a:outerShdw>
                </a:effectLst>
                <a:latin typeface="標楷體" pitchFamily="65" charset="-120"/>
                <a:ea typeface="標楷體" pitchFamily="65" charset="-120"/>
              </a:rPr>
              <a:t>智慧電網</a:t>
            </a:r>
            <a:endParaRPr lang="en-US" altLang="zh-TW" sz="3200">
              <a:solidFill>
                <a:srgbClr val="1F497D"/>
              </a:solidFill>
              <a:effectLst>
                <a:outerShdw blurRad="38100" dist="38100" dir="2700000" algn="tl">
                  <a:srgbClr val="C0C0C0"/>
                </a:outerShdw>
              </a:effectLst>
              <a:latin typeface="標楷體" pitchFamily="65" charset="-120"/>
              <a:ea typeface="標楷體" pitchFamily="65" charset="-120"/>
            </a:endParaRPr>
          </a:p>
          <a:p>
            <a:pPr>
              <a:lnSpc>
                <a:spcPct val="135000"/>
              </a:lnSpc>
              <a:buFont typeface="Wingdings" pitchFamily="2" charset="2"/>
              <a:buChar char="u"/>
              <a:defRPr/>
            </a:pPr>
            <a:r>
              <a:rPr lang="zh-TW" altLang="en-US" sz="3200">
                <a:solidFill>
                  <a:srgbClr val="1F497D"/>
                </a:solidFill>
                <a:effectLst>
                  <a:outerShdw blurRad="38100" dist="38100" dir="2700000" algn="tl">
                    <a:srgbClr val="C0C0C0"/>
                  </a:outerShdw>
                </a:effectLst>
                <a:latin typeface="標楷體" pitchFamily="65" charset="-120"/>
                <a:ea typeface="標楷體" pitchFamily="65" charset="-120"/>
              </a:rPr>
              <a:t>離岸風力</a:t>
            </a:r>
            <a:endParaRPr lang="en-US" altLang="zh-TW" sz="3200">
              <a:solidFill>
                <a:srgbClr val="1F497D"/>
              </a:solidFill>
              <a:effectLst>
                <a:outerShdw blurRad="38100" dist="38100" dir="2700000" algn="tl">
                  <a:srgbClr val="C0C0C0"/>
                </a:outerShdw>
              </a:effectLst>
              <a:latin typeface="標楷體" pitchFamily="65" charset="-120"/>
              <a:ea typeface="標楷體" pitchFamily="65" charset="-120"/>
            </a:endParaRPr>
          </a:p>
        </p:txBody>
      </p:sp>
      <p:sp>
        <p:nvSpPr>
          <p:cNvPr id="138246" name="Text Box 6"/>
          <p:cNvSpPr txBox="1">
            <a:spLocks noChangeArrowheads="1"/>
          </p:cNvSpPr>
          <p:nvPr/>
        </p:nvSpPr>
        <p:spPr bwMode="auto">
          <a:xfrm>
            <a:off x="1476375" y="3860800"/>
            <a:ext cx="6913563" cy="701675"/>
          </a:xfrm>
          <a:prstGeom prst="rect">
            <a:avLst/>
          </a:prstGeom>
          <a:noFill/>
          <a:ln w="9525">
            <a:noFill/>
            <a:miter lim="800000"/>
            <a:headEnd/>
            <a:tailEnd/>
          </a:ln>
          <a:effectLst/>
        </p:spPr>
        <p:txBody>
          <a:bodyPr>
            <a:spAutoFit/>
          </a:bodyPr>
          <a:lstStyle/>
          <a:p>
            <a:pPr>
              <a:spcBef>
                <a:spcPct val="50000"/>
              </a:spcBef>
              <a:defRPr/>
            </a:pPr>
            <a:r>
              <a:rPr lang="zh-TW" altLang="en-US" sz="4000">
                <a:solidFill>
                  <a:srgbClr val="274D28"/>
                </a:solidFill>
                <a:effectLst>
                  <a:outerShdw blurRad="38100" dist="38100" dir="2700000" algn="tl">
                    <a:srgbClr val="C0C0C0"/>
                  </a:outerShdw>
                </a:effectLst>
                <a:ea typeface="標楷體" pitchFamily="65" charset="-120"/>
              </a:rPr>
              <a:t>兩項能源自主及能源安全計畫</a:t>
            </a:r>
          </a:p>
        </p:txBody>
      </p:sp>
      <p:sp>
        <p:nvSpPr>
          <p:cNvPr id="138245" name="Text Box 7"/>
          <p:cNvSpPr txBox="1">
            <a:spLocks noChangeArrowheads="1"/>
          </p:cNvSpPr>
          <p:nvPr/>
        </p:nvSpPr>
        <p:spPr bwMode="auto">
          <a:xfrm>
            <a:off x="3276600" y="5084763"/>
            <a:ext cx="4103688" cy="1311275"/>
          </a:xfrm>
          <a:prstGeom prst="rect">
            <a:avLst/>
          </a:prstGeom>
          <a:noFill/>
          <a:ln w="9525">
            <a:noFill/>
            <a:miter lim="800000"/>
            <a:headEnd/>
            <a:tailEnd/>
          </a:ln>
        </p:spPr>
        <p:txBody>
          <a:bodyPr>
            <a:spAutoFit/>
          </a:bodyPr>
          <a:lstStyle/>
          <a:p>
            <a:pPr>
              <a:spcBef>
                <a:spcPct val="50000"/>
              </a:spcBef>
              <a:buClr>
                <a:srgbClr val="1F497D"/>
              </a:buClr>
              <a:buFont typeface="Wingdings" pitchFamily="2" charset="2"/>
              <a:buChar char="u"/>
            </a:pPr>
            <a:r>
              <a:rPr lang="zh-TW" altLang="en-US" sz="3200">
                <a:solidFill>
                  <a:prstClr val="black"/>
                </a:solidFill>
                <a:ea typeface="標楷體" pitchFamily="65" charset="-120"/>
              </a:rPr>
              <a:t>黑潮發電</a:t>
            </a:r>
          </a:p>
          <a:p>
            <a:pPr>
              <a:spcBef>
                <a:spcPct val="50000"/>
              </a:spcBef>
              <a:buClr>
                <a:srgbClr val="1F497D"/>
              </a:buClr>
              <a:buFont typeface="Wingdings" pitchFamily="2" charset="2"/>
              <a:buChar char="u"/>
            </a:pPr>
            <a:r>
              <a:rPr lang="zh-TW" altLang="en-US" sz="3200">
                <a:solidFill>
                  <a:prstClr val="black"/>
                </a:solidFill>
                <a:ea typeface="標楷體" pitchFamily="65" charset="-120"/>
              </a:rPr>
              <a:t>甲烷水合物開發</a:t>
            </a:r>
          </a:p>
        </p:txBody>
      </p:sp>
    </p:spTree>
    <p:extLst>
      <p:ext uri="{BB962C8B-B14F-4D97-AF65-F5344CB8AC3E}">
        <p14:creationId xmlns:p14="http://schemas.microsoft.com/office/powerpoint/2010/main" val="40745171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標題 1"/>
          <p:cNvSpPr>
            <a:spLocks noGrp="1"/>
          </p:cNvSpPr>
          <p:nvPr>
            <p:ph type="ctrTitle"/>
          </p:nvPr>
        </p:nvSpPr>
        <p:spPr>
          <a:xfrm>
            <a:off x="714375" y="357188"/>
            <a:ext cx="7772400" cy="1470025"/>
          </a:xfrm>
        </p:spPr>
        <p:txBody>
          <a:bodyPr/>
          <a:lstStyle/>
          <a:p>
            <a:pPr eaLnBrk="1" hangingPunct="1">
              <a:defRPr/>
            </a:pPr>
            <a:r>
              <a:rPr lang="zh-TW" altLang="en-US" b="1" dirty="0" smtClean="0">
                <a:latin typeface="+mj-lt"/>
              </a:rPr>
              <a:t>每年節能</a:t>
            </a:r>
            <a:r>
              <a:rPr lang="en-US" altLang="zh-TW" dirty="0" smtClean="0">
                <a:latin typeface="+mj-lt"/>
              </a:rPr>
              <a:t>2%(2009-2017)</a:t>
            </a:r>
            <a:endParaRPr lang="zh-TW" altLang="en-US" dirty="0" smtClean="0">
              <a:latin typeface="+mj-lt"/>
            </a:endParaRPr>
          </a:p>
        </p:txBody>
      </p:sp>
      <p:sp>
        <p:nvSpPr>
          <p:cNvPr id="3" name="副標題 2"/>
          <p:cNvSpPr>
            <a:spLocks noGrp="1"/>
          </p:cNvSpPr>
          <p:nvPr>
            <p:ph type="subTitle" idx="1"/>
          </p:nvPr>
        </p:nvSpPr>
        <p:spPr>
          <a:xfrm>
            <a:off x="1371600" y="1643063"/>
            <a:ext cx="6986588" cy="3929062"/>
          </a:xfrm>
        </p:spPr>
        <p:txBody>
          <a:bodyPr rtlCol="0">
            <a:normAutofit fontScale="77500" lnSpcReduction="20000"/>
          </a:bodyPr>
          <a:lstStyle/>
          <a:p>
            <a:pPr algn="l" eaLnBrk="1" fontAlgn="auto" hangingPunct="1">
              <a:spcAft>
                <a:spcPts val="0"/>
              </a:spcAft>
              <a:buFont typeface="Arial" pitchFamily="34" charset="0"/>
              <a:buNone/>
              <a:defRPr/>
            </a:pPr>
            <a:r>
              <a:rPr lang="zh-TW" altLang="en-US" b="1" dirty="0" smtClean="0">
                <a:latin typeface="細明體" pitchFamily="49" charset="-120"/>
                <a:ea typeface="細明體" pitchFamily="49" charset="-120"/>
              </a:rPr>
              <a:t>  </a:t>
            </a:r>
            <a:endParaRPr lang="zh-TW" altLang="en-US" dirty="0" smtClean="0">
              <a:latin typeface="細明體" pitchFamily="49" charset="-120"/>
              <a:ea typeface="細明體" pitchFamily="49" charset="-120"/>
            </a:endParaRPr>
          </a:p>
          <a:p>
            <a:pPr algn="l" eaLnBrk="1" fontAlgn="auto" hangingPunct="1">
              <a:spcAft>
                <a:spcPts val="0"/>
              </a:spcAft>
              <a:buFont typeface="Arial" pitchFamily="34" charset="0"/>
              <a:buNone/>
              <a:defRPr/>
            </a:pPr>
            <a:r>
              <a:rPr lang="en-US" altLang="zh-TW" b="1" dirty="0" smtClean="0">
                <a:latin typeface="細明體" pitchFamily="49" charset="-120"/>
                <a:ea typeface="細明體" pitchFamily="49" charset="-120"/>
              </a:rPr>
              <a:t>•</a:t>
            </a:r>
            <a:r>
              <a:rPr lang="zh-TW" altLang="en-US" sz="4100" b="1" dirty="0" smtClean="0">
                <a:solidFill>
                  <a:srgbClr val="FF0000"/>
                </a:solidFill>
              </a:rPr>
              <a:t>空調節能</a:t>
            </a:r>
            <a:r>
              <a:rPr lang="zh-TW" altLang="en-US" b="1" dirty="0" smtClean="0">
                <a:solidFill>
                  <a:srgbClr val="002060"/>
                </a:solidFill>
              </a:rPr>
              <a:t>：變頻冷氣</a:t>
            </a:r>
            <a:endParaRPr lang="zh-TW" altLang="en-US" dirty="0" smtClean="0">
              <a:solidFill>
                <a:srgbClr val="002060"/>
              </a:solidFill>
            </a:endParaRPr>
          </a:p>
          <a:p>
            <a:pPr algn="l" eaLnBrk="1" fontAlgn="auto" hangingPunct="1">
              <a:spcAft>
                <a:spcPts val="0"/>
              </a:spcAft>
              <a:buFont typeface="Arial" pitchFamily="34" charset="0"/>
              <a:buNone/>
              <a:defRPr/>
            </a:pPr>
            <a:r>
              <a:rPr lang="en-US" altLang="zh-TW" b="1" dirty="0" smtClean="0">
                <a:solidFill>
                  <a:srgbClr val="002060"/>
                </a:solidFill>
              </a:rPr>
              <a:t>•</a:t>
            </a:r>
            <a:r>
              <a:rPr lang="zh-TW" altLang="en-US" sz="4100" b="1" dirty="0" smtClean="0">
                <a:solidFill>
                  <a:srgbClr val="FF0000"/>
                </a:solidFill>
              </a:rPr>
              <a:t>建築節能</a:t>
            </a:r>
            <a:r>
              <a:rPr lang="zh-TW" altLang="en-US" b="1" dirty="0" smtClean="0">
                <a:solidFill>
                  <a:srgbClr val="002060"/>
                </a:solidFill>
              </a:rPr>
              <a:t>：材料、透光、設計 </a:t>
            </a:r>
            <a:endParaRPr lang="zh-TW" altLang="en-US" dirty="0" smtClean="0">
              <a:solidFill>
                <a:srgbClr val="002060"/>
              </a:solidFill>
            </a:endParaRPr>
          </a:p>
          <a:p>
            <a:pPr algn="l" eaLnBrk="1" fontAlgn="auto" hangingPunct="1">
              <a:spcAft>
                <a:spcPts val="0"/>
              </a:spcAft>
              <a:defRPr/>
            </a:pPr>
            <a:r>
              <a:rPr lang="en-US" altLang="zh-TW" b="1" dirty="0" smtClean="0">
                <a:solidFill>
                  <a:srgbClr val="002060"/>
                </a:solidFill>
              </a:rPr>
              <a:t>•</a:t>
            </a:r>
            <a:r>
              <a:rPr lang="zh-TW" altLang="en-US" sz="4100" b="1" dirty="0" smtClean="0">
                <a:solidFill>
                  <a:srgbClr val="FF0000"/>
                </a:solidFill>
              </a:rPr>
              <a:t>交通運輸</a:t>
            </a:r>
            <a:r>
              <a:rPr lang="zh-TW" altLang="en-US" b="1" dirty="0" smtClean="0">
                <a:solidFill>
                  <a:srgbClr val="002060"/>
                </a:solidFill>
              </a:rPr>
              <a:t>：大眾捷運系統、油電混合車</a:t>
            </a:r>
            <a:endParaRPr lang="en-US" altLang="zh-TW" b="1" dirty="0" smtClean="0">
              <a:solidFill>
                <a:srgbClr val="002060"/>
              </a:solidFill>
            </a:endParaRPr>
          </a:p>
          <a:p>
            <a:pPr algn="l" eaLnBrk="1" fontAlgn="auto" hangingPunct="1">
              <a:spcAft>
                <a:spcPts val="0"/>
              </a:spcAft>
              <a:defRPr/>
            </a:pPr>
            <a:r>
              <a:rPr lang="en-US" altLang="zh-TW" b="1" dirty="0" smtClean="0">
                <a:solidFill>
                  <a:srgbClr val="002060"/>
                </a:solidFill>
              </a:rPr>
              <a:t>‧</a:t>
            </a:r>
            <a:r>
              <a:rPr lang="zh-TW" altLang="en-US" sz="4100" b="1" dirty="0" smtClean="0">
                <a:solidFill>
                  <a:srgbClr val="FF0000"/>
                </a:solidFill>
              </a:rPr>
              <a:t>工業節能</a:t>
            </a:r>
            <a:r>
              <a:rPr lang="zh-TW" altLang="en-US" b="1" dirty="0" smtClean="0">
                <a:solidFill>
                  <a:srgbClr val="002060"/>
                </a:solidFill>
              </a:rPr>
              <a:t>：提升效率</a:t>
            </a:r>
            <a:endParaRPr lang="zh-TW" altLang="en-US" sz="2800" dirty="0" smtClean="0">
              <a:solidFill>
                <a:srgbClr val="002060"/>
              </a:solidFill>
            </a:endParaRPr>
          </a:p>
          <a:p>
            <a:pPr algn="l" eaLnBrk="1" fontAlgn="auto" hangingPunct="1">
              <a:spcAft>
                <a:spcPts val="0"/>
              </a:spcAft>
              <a:defRPr/>
            </a:pPr>
            <a:r>
              <a:rPr lang="en-US" altLang="zh-TW" b="1" dirty="0" smtClean="0">
                <a:solidFill>
                  <a:srgbClr val="002060"/>
                </a:solidFill>
              </a:rPr>
              <a:t>•</a:t>
            </a:r>
            <a:r>
              <a:rPr lang="zh-TW" altLang="en-US" sz="4100" b="1" dirty="0" smtClean="0">
                <a:solidFill>
                  <a:srgbClr val="FF0000"/>
                </a:solidFill>
              </a:rPr>
              <a:t>照明與電器</a:t>
            </a:r>
            <a:r>
              <a:rPr lang="zh-TW" altLang="en-US" sz="4100" b="1" dirty="0" smtClean="0">
                <a:solidFill>
                  <a:srgbClr val="002060"/>
                </a:solidFill>
              </a:rPr>
              <a:t>：</a:t>
            </a:r>
            <a:r>
              <a:rPr lang="zh-TW" altLang="en-US" sz="3600" b="1" dirty="0" smtClean="0">
                <a:solidFill>
                  <a:srgbClr val="002060"/>
                </a:solidFill>
              </a:rPr>
              <a:t>高效率、低</a:t>
            </a:r>
            <a:r>
              <a:rPr lang="en-US" altLang="zh-TW" sz="3400" b="1" dirty="0" smtClean="0">
                <a:solidFill>
                  <a:srgbClr val="002060"/>
                </a:solidFill>
                <a:cs typeface="Times New Roman" pitchFamily="18" charset="0"/>
              </a:rPr>
              <a:t>standby power</a:t>
            </a:r>
            <a:r>
              <a:rPr lang="zh-TW" altLang="en-US" sz="3400" b="1" dirty="0" smtClean="0">
                <a:solidFill>
                  <a:srgbClr val="002060"/>
                </a:solidFill>
                <a:cs typeface="Times New Roman" pitchFamily="18" charset="0"/>
              </a:rPr>
              <a:t> </a:t>
            </a:r>
            <a:endParaRPr lang="zh-TW" altLang="en-US" sz="3400" dirty="0" smtClean="0">
              <a:solidFill>
                <a:srgbClr val="002060"/>
              </a:solidFill>
            </a:endParaRPr>
          </a:p>
          <a:p>
            <a:pPr algn="l" eaLnBrk="1" fontAlgn="auto" hangingPunct="1">
              <a:spcAft>
                <a:spcPts val="0"/>
              </a:spcAft>
              <a:buFont typeface="Arial" pitchFamily="34" charset="0"/>
              <a:buNone/>
              <a:defRPr/>
            </a:pPr>
            <a:r>
              <a:rPr lang="en-US" altLang="zh-TW" b="1" dirty="0" smtClean="0">
                <a:solidFill>
                  <a:srgbClr val="002060"/>
                </a:solidFill>
              </a:rPr>
              <a:t>•</a:t>
            </a:r>
            <a:r>
              <a:rPr lang="zh-TW" altLang="en-US" sz="4100" b="1" dirty="0" smtClean="0">
                <a:solidFill>
                  <a:srgbClr val="FF0000"/>
                </a:solidFill>
              </a:rPr>
              <a:t>智慧電網與先進讀表</a:t>
            </a:r>
            <a:r>
              <a:rPr lang="en-US" altLang="zh-TW" sz="4100" b="1" dirty="0" smtClean="0">
                <a:solidFill>
                  <a:srgbClr val="002060"/>
                </a:solidFill>
              </a:rPr>
              <a:t>:</a:t>
            </a:r>
            <a:r>
              <a:rPr lang="zh-TW" altLang="en-US" b="1" dirty="0" smtClean="0">
                <a:solidFill>
                  <a:srgbClr val="002060"/>
                </a:solidFill>
              </a:rPr>
              <a:t>分散式發電設備與</a:t>
            </a:r>
            <a:endParaRPr lang="en-US" altLang="zh-TW" b="1" dirty="0" smtClean="0">
              <a:solidFill>
                <a:srgbClr val="002060"/>
              </a:solidFill>
            </a:endParaRPr>
          </a:p>
          <a:p>
            <a:pPr algn="l" eaLnBrk="1" fontAlgn="auto" hangingPunct="1">
              <a:spcAft>
                <a:spcPts val="0"/>
              </a:spcAft>
              <a:buFont typeface="Arial" pitchFamily="34" charset="0"/>
              <a:buNone/>
              <a:defRPr/>
            </a:pPr>
            <a:r>
              <a:rPr lang="zh-TW" altLang="en-US" b="1" dirty="0" smtClean="0">
                <a:solidFill>
                  <a:srgbClr val="002060"/>
                </a:solidFill>
              </a:rPr>
              <a:t>                 數位電表</a:t>
            </a:r>
            <a:endParaRPr lang="zh-TW" altLang="en-US" dirty="0"/>
          </a:p>
        </p:txBody>
      </p:sp>
      <p:sp>
        <p:nvSpPr>
          <p:cNvPr id="4" name="投影片編號版面配置區 3"/>
          <p:cNvSpPr>
            <a:spLocks noGrp="1"/>
          </p:cNvSpPr>
          <p:nvPr>
            <p:ph type="sldNum" sz="quarter" idx="12"/>
          </p:nvPr>
        </p:nvSpPr>
        <p:spPr/>
        <p:txBody>
          <a:bodyPr/>
          <a:lstStyle/>
          <a:p>
            <a:pPr>
              <a:defRPr/>
            </a:pPr>
            <a:fld id="{73BC969B-FFB6-4004-8038-0BBC8568328D}" type="slidenum">
              <a:rPr lang="zh-TW" altLang="en-US"/>
              <a:pPr>
                <a:defRPr/>
              </a:pPr>
              <a:t>39</a:t>
            </a:fld>
            <a:endParaRPr lang="zh-TW"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4"/>
          <p:cNvPicPr>
            <a:picLocks noChangeAspect="1" noChangeArrowheads="1"/>
          </p:cNvPicPr>
          <p:nvPr/>
        </p:nvPicPr>
        <p:blipFill>
          <a:blip r:embed="rId2" cstate="print"/>
          <a:srcRect/>
          <a:stretch>
            <a:fillRect/>
          </a:stretch>
        </p:blipFill>
        <p:spPr bwMode="auto">
          <a:xfrm>
            <a:off x="1071563" y="1571625"/>
            <a:ext cx="7119937" cy="4294188"/>
          </a:xfrm>
          <a:prstGeom prst="rect">
            <a:avLst/>
          </a:prstGeom>
          <a:noFill/>
          <a:ln w="9525">
            <a:noFill/>
            <a:miter lim="800000"/>
            <a:headEnd/>
            <a:tailEnd/>
          </a:ln>
        </p:spPr>
      </p:pic>
      <p:sp>
        <p:nvSpPr>
          <p:cNvPr id="4" name="標題 1"/>
          <p:cNvSpPr txBox="1">
            <a:spLocks/>
          </p:cNvSpPr>
          <p:nvPr/>
        </p:nvSpPr>
        <p:spPr>
          <a:xfrm>
            <a:off x="500063" y="214313"/>
            <a:ext cx="8215312" cy="1214437"/>
          </a:xfrm>
          <a:prstGeom prst="rect">
            <a:avLst/>
          </a:prstGeom>
        </p:spPr>
        <p:txBody>
          <a:bodyPr anchor="ctr">
            <a:normAutofit/>
          </a:bodyPr>
          <a:lstStyle/>
          <a:p>
            <a:pPr algn="ctr" fontAlgn="auto">
              <a:spcAft>
                <a:spcPts val="0"/>
              </a:spcAft>
              <a:defRPr/>
            </a:pPr>
            <a:r>
              <a:rPr kumimoji="0" lang="en-US" altLang="zh-TW" sz="4400" dirty="0">
                <a:latin typeface="+mj-lt"/>
                <a:ea typeface="+mj-ea"/>
                <a:cs typeface="+mj-cs"/>
              </a:rPr>
              <a:t>Global Air Temperature By Models</a:t>
            </a:r>
            <a:endParaRPr kumimoji="0" lang="zh-TW" altLang="en-US" sz="4400" dirty="0">
              <a:latin typeface="+mj-lt"/>
              <a:ea typeface="+mj-ea"/>
              <a:cs typeface="+mj-cs"/>
            </a:endParaRPr>
          </a:p>
        </p:txBody>
      </p:sp>
      <p:sp>
        <p:nvSpPr>
          <p:cNvPr id="5" name="投影片編號版面配置區 4"/>
          <p:cNvSpPr>
            <a:spLocks noGrp="1"/>
          </p:cNvSpPr>
          <p:nvPr>
            <p:ph type="sldNum" sz="quarter" idx="11"/>
          </p:nvPr>
        </p:nvSpPr>
        <p:spPr/>
        <p:txBody>
          <a:bodyPr/>
          <a:lstStyle/>
          <a:p>
            <a:pPr>
              <a:defRPr/>
            </a:pPr>
            <a:fld id="{033BF85F-15CA-468F-BB73-583186B30550}" type="slidenum">
              <a:rPr lang="zh-TW" altLang="en-US"/>
              <a:pPr>
                <a:defRPr/>
              </a:pPr>
              <a:t>4</a:t>
            </a:fld>
            <a:endParaRPr lang="zh-TW" alt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560" y="404664"/>
            <a:ext cx="7776864" cy="792088"/>
          </a:xfrm>
        </p:spPr>
        <p:txBody>
          <a:bodyPr>
            <a:normAutofit fontScale="90000"/>
          </a:bodyPr>
          <a:lstStyle/>
          <a:p>
            <a:pPr marL="342900" lvl="0" indent="-342900">
              <a:lnSpc>
                <a:spcPts val="3000"/>
              </a:lnSpc>
              <a:spcBef>
                <a:spcPct val="20000"/>
              </a:spcBef>
            </a:pPr>
            <a:r>
              <a:rPr lang="zh-TW" altLang="en-US" b="1" dirty="0" smtClean="0">
                <a:cs typeface="+mn-cs"/>
              </a:rPr>
              <a:t>溫室氣體最大減排量</a:t>
            </a:r>
            <a:r>
              <a:rPr lang="zh-TW" altLang="en-US" b="1" dirty="0">
                <a:cs typeface="+mn-cs"/>
              </a:rPr>
              <a:t>為何？從何做起？</a:t>
            </a:r>
            <a:endParaRPr lang="en-US" altLang="zh-TW" b="1" dirty="0">
              <a:cs typeface="+mn-cs"/>
            </a:endParaRPr>
          </a:p>
        </p:txBody>
      </p:sp>
      <p:sp>
        <p:nvSpPr>
          <p:cNvPr id="7" name="向右箭號 6"/>
          <p:cNvSpPr/>
          <p:nvPr/>
        </p:nvSpPr>
        <p:spPr>
          <a:xfrm>
            <a:off x="6516216" y="4941168"/>
            <a:ext cx="432048" cy="48463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0" name="投影片編號版面配置區 9"/>
          <p:cNvSpPr>
            <a:spLocks noGrp="1"/>
          </p:cNvSpPr>
          <p:nvPr>
            <p:ph type="sldNum" sz="quarter" idx="4294967295"/>
          </p:nvPr>
        </p:nvSpPr>
        <p:spPr>
          <a:xfrm>
            <a:off x="8715404" y="6429397"/>
            <a:ext cx="428596" cy="428604"/>
          </a:xfrm>
          <a:prstGeom prst="rect">
            <a:avLst/>
          </a:prstGeom>
        </p:spPr>
        <p:txBody>
          <a:bodyPr/>
          <a:lstStyle/>
          <a:p>
            <a:fld id="{14D6A922-7A11-4AE3-9CDA-2B046389E21E}" type="slidenum">
              <a:rPr lang="zh-TW" altLang="en-US" smtClean="0">
                <a:solidFill>
                  <a:prstClr val="black"/>
                </a:solidFill>
                <a:latin typeface="Calibri" pitchFamily="34" charset="0"/>
              </a:rPr>
              <a:pPr/>
              <a:t>40</a:t>
            </a:fld>
            <a:endParaRPr lang="zh-TW" altLang="en-US" dirty="0">
              <a:solidFill>
                <a:prstClr val="black"/>
              </a:solidFill>
              <a:latin typeface="Calibri" pitchFamily="34" charset="0"/>
            </a:endParaRPr>
          </a:p>
        </p:txBody>
      </p:sp>
      <p:pic>
        <p:nvPicPr>
          <p:cNvPr id="102401" name="Picture 1" descr="C:\Users\falin\AppData\Local\Microsoft\Windows\Temporary Internet Files\Content.Outlook\EHHXIGYJ\低碳台灣減排分佈.jpg"/>
          <p:cNvPicPr>
            <a:picLocks noChangeAspect="1" noChangeArrowheads="1"/>
          </p:cNvPicPr>
          <p:nvPr/>
        </p:nvPicPr>
        <p:blipFill>
          <a:blip r:embed="rId2" cstate="print"/>
          <a:srcRect/>
          <a:stretch>
            <a:fillRect/>
          </a:stretch>
        </p:blipFill>
        <p:spPr bwMode="auto">
          <a:xfrm>
            <a:off x="899592" y="1484784"/>
            <a:ext cx="7488832" cy="4320481"/>
          </a:xfrm>
          <a:prstGeom prst="rect">
            <a:avLst/>
          </a:prstGeom>
          <a:noFill/>
        </p:spPr>
      </p:pic>
      <p:sp>
        <p:nvSpPr>
          <p:cNvPr id="6" name="文字方塊 5"/>
          <p:cNvSpPr txBox="1"/>
          <p:nvPr/>
        </p:nvSpPr>
        <p:spPr>
          <a:xfrm>
            <a:off x="2627784" y="4293096"/>
            <a:ext cx="3600400" cy="1477328"/>
          </a:xfrm>
          <a:prstGeom prst="rect">
            <a:avLst/>
          </a:prstGeom>
          <a:noFill/>
          <a:ln w="12700">
            <a:solidFill>
              <a:srgbClr val="FF0000"/>
            </a:solidFill>
          </a:ln>
        </p:spPr>
        <p:txBody>
          <a:bodyPr wrap="square" rtlCol="0">
            <a:spAutoFit/>
          </a:bodyPr>
          <a:lstStyle/>
          <a:p>
            <a:r>
              <a:rPr lang="zh-TW" altLang="en-US" b="1" dirty="0" smtClean="0">
                <a:solidFill>
                  <a:prstClr val="black"/>
                </a:solidFill>
                <a:latin typeface="微軟正黑體" pitchFamily="34" charset="-120"/>
                <a:ea typeface="微軟正黑體" pitchFamily="34" charset="-120"/>
              </a:rPr>
              <a:t>目前排碳量：</a:t>
            </a:r>
            <a:r>
              <a:rPr lang="en-US" altLang="zh-TW" b="1" dirty="0" smtClean="0">
                <a:solidFill>
                  <a:prstClr val="black"/>
                </a:solidFill>
                <a:latin typeface="微軟正黑體" pitchFamily="34" charset="-120"/>
                <a:ea typeface="微軟正黑體" pitchFamily="34" charset="-120"/>
              </a:rPr>
              <a:t>12</a:t>
            </a:r>
            <a:r>
              <a:rPr lang="zh-TW" altLang="en-US" b="1" dirty="0" smtClean="0">
                <a:solidFill>
                  <a:prstClr val="black"/>
                </a:solidFill>
                <a:latin typeface="微軟正黑體" pitchFamily="34" charset="-120"/>
                <a:ea typeface="微軟正黑體" pitchFamily="34" charset="-120"/>
              </a:rPr>
              <a:t>噸</a:t>
            </a:r>
            <a:r>
              <a:rPr lang="en-US" altLang="zh-TW" b="1" dirty="0" smtClean="0">
                <a:solidFill>
                  <a:prstClr val="black"/>
                </a:solidFill>
                <a:latin typeface="微軟正黑體" pitchFamily="34" charset="-120"/>
                <a:ea typeface="微軟正黑體" pitchFamily="34" charset="-120"/>
              </a:rPr>
              <a:t>/</a:t>
            </a:r>
            <a:r>
              <a:rPr lang="zh-TW" altLang="en-US" b="1" dirty="0" smtClean="0">
                <a:solidFill>
                  <a:prstClr val="black"/>
                </a:solidFill>
                <a:latin typeface="微軟正黑體" pitchFamily="34" charset="-120"/>
                <a:ea typeface="微軟正黑體" pitchFamily="34" charset="-120"/>
              </a:rPr>
              <a:t>人年</a:t>
            </a:r>
            <a:endParaRPr lang="en-US" altLang="zh-TW" b="1" dirty="0" smtClean="0">
              <a:solidFill>
                <a:prstClr val="black"/>
              </a:solidFill>
              <a:latin typeface="微軟正黑體" pitchFamily="34" charset="-120"/>
              <a:ea typeface="微軟正黑體" pitchFamily="34" charset="-120"/>
            </a:endParaRPr>
          </a:p>
          <a:p>
            <a:r>
              <a:rPr lang="zh-TW" altLang="en-US" b="1" dirty="0" smtClean="0">
                <a:solidFill>
                  <a:srgbClr val="C00000"/>
                </a:solidFill>
                <a:latin typeface="微軟正黑體" pitchFamily="34" charset="-120"/>
                <a:ea typeface="微軟正黑體" pitchFamily="34" charset="-120"/>
              </a:rPr>
              <a:t>在</a:t>
            </a:r>
            <a:r>
              <a:rPr lang="en-US" altLang="zh-TW" b="1" dirty="0" smtClean="0">
                <a:solidFill>
                  <a:srgbClr val="C00000"/>
                </a:solidFill>
                <a:latin typeface="微軟正黑體" pitchFamily="34" charset="-120"/>
                <a:ea typeface="微軟正黑體" pitchFamily="34" charset="-120"/>
              </a:rPr>
              <a:t>2025</a:t>
            </a:r>
            <a:r>
              <a:rPr lang="zh-TW" altLang="en-US" b="1" dirty="0" smtClean="0">
                <a:solidFill>
                  <a:srgbClr val="C00000"/>
                </a:solidFill>
                <a:latin typeface="微軟正黑體" pitchFamily="34" charset="-120"/>
                <a:ea typeface="微軟正黑體" pitchFamily="34" charset="-120"/>
              </a:rPr>
              <a:t>年、減碳最大化後：</a:t>
            </a:r>
            <a:endParaRPr lang="en-US" altLang="zh-TW" b="1" dirty="0" smtClean="0">
              <a:solidFill>
                <a:srgbClr val="C00000"/>
              </a:solidFill>
              <a:latin typeface="微軟正黑體" pitchFamily="34" charset="-120"/>
              <a:ea typeface="微軟正黑體" pitchFamily="34" charset="-120"/>
            </a:endParaRPr>
          </a:p>
          <a:p>
            <a:r>
              <a:rPr lang="zh-TW" altLang="en-US" b="1" dirty="0" smtClean="0">
                <a:solidFill>
                  <a:srgbClr val="C00000"/>
                </a:solidFill>
                <a:latin typeface="微軟正黑體" pitchFamily="34" charset="-120"/>
                <a:ea typeface="微軟正黑體" pitchFamily="34" charset="-120"/>
              </a:rPr>
              <a:t>人年均排碳量可降至</a:t>
            </a:r>
            <a:r>
              <a:rPr lang="en-US" altLang="zh-TW" b="1" dirty="0" smtClean="0">
                <a:solidFill>
                  <a:srgbClr val="C00000"/>
                </a:solidFill>
                <a:latin typeface="微軟正黑體" pitchFamily="34" charset="-120"/>
                <a:ea typeface="微軟正黑體" pitchFamily="34" charset="-120"/>
              </a:rPr>
              <a:t>6.6</a:t>
            </a:r>
            <a:r>
              <a:rPr lang="zh-TW" altLang="en-US" b="1" dirty="0" smtClean="0">
                <a:solidFill>
                  <a:srgbClr val="C00000"/>
                </a:solidFill>
                <a:latin typeface="微軟正黑體" pitchFamily="34" charset="-120"/>
                <a:ea typeface="微軟正黑體" pitchFamily="34" charset="-120"/>
              </a:rPr>
              <a:t>噸</a:t>
            </a:r>
            <a:r>
              <a:rPr lang="en-US" altLang="zh-TW" b="1" dirty="0" smtClean="0">
                <a:solidFill>
                  <a:srgbClr val="C00000"/>
                </a:solidFill>
                <a:latin typeface="微軟正黑體" pitchFamily="34" charset="-120"/>
                <a:ea typeface="微軟正黑體" pitchFamily="34" charset="-120"/>
              </a:rPr>
              <a:t>/</a:t>
            </a:r>
            <a:r>
              <a:rPr lang="zh-TW" altLang="en-US" b="1" dirty="0" smtClean="0">
                <a:solidFill>
                  <a:srgbClr val="C00000"/>
                </a:solidFill>
                <a:latin typeface="微軟正黑體" pitchFamily="34" charset="-120"/>
                <a:ea typeface="微軟正黑體" pitchFamily="34" charset="-120"/>
              </a:rPr>
              <a:t>人年</a:t>
            </a:r>
            <a:endParaRPr lang="en-US" altLang="zh-TW" b="1" dirty="0" smtClean="0">
              <a:solidFill>
                <a:srgbClr val="C00000"/>
              </a:solidFill>
              <a:latin typeface="微軟正黑體" pitchFamily="34" charset="-120"/>
              <a:ea typeface="微軟正黑體" pitchFamily="34" charset="-120"/>
            </a:endParaRPr>
          </a:p>
          <a:p>
            <a:pPr lvl="1">
              <a:buFont typeface="Wingdings" pitchFamily="2" charset="2"/>
              <a:buChar char="Ø"/>
            </a:pPr>
            <a:r>
              <a:rPr lang="zh-TW" altLang="en-US" b="1" dirty="0" smtClean="0">
                <a:solidFill>
                  <a:srgbClr val="EEECE1">
                    <a:lumMod val="10000"/>
                  </a:srgbClr>
                </a:solidFill>
                <a:latin typeface="微軟正黑體" pitchFamily="34" charset="-120"/>
                <a:ea typeface="微軟正黑體" pitchFamily="34" charset="-120"/>
              </a:rPr>
              <a:t>超過政策綱領目標</a:t>
            </a:r>
            <a:r>
              <a:rPr lang="zh-TW" altLang="en-US" sz="1200" b="1" dirty="0" smtClean="0">
                <a:solidFill>
                  <a:srgbClr val="EEECE1">
                    <a:lumMod val="10000"/>
                  </a:srgbClr>
                </a:solidFill>
                <a:latin typeface="微軟正黑體" pitchFamily="34" charset="-120"/>
                <a:ea typeface="微軟正黑體" pitchFamily="34" charset="-120"/>
              </a:rPr>
              <a:t>（</a:t>
            </a:r>
            <a:r>
              <a:rPr lang="en-US" altLang="zh-TW" sz="1200" b="1" dirty="0" smtClean="0">
                <a:solidFill>
                  <a:srgbClr val="EEECE1">
                    <a:lumMod val="10000"/>
                  </a:srgbClr>
                </a:solidFill>
                <a:latin typeface="微軟正黑體" pitchFamily="34" charset="-120"/>
                <a:ea typeface="微軟正黑體" pitchFamily="34" charset="-120"/>
              </a:rPr>
              <a:t>8</a:t>
            </a:r>
            <a:r>
              <a:rPr lang="zh-TW" altLang="en-US" sz="1200" b="1" dirty="0" smtClean="0">
                <a:solidFill>
                  <a:srgbClr val="EEECE1">
                    <a:lumMod val="10000"/>
                  </a:srgbClr>
                </a:solidFill>
                <a:latin typeface="微軟正黑體" pitchFamily="34" charset="-120"/>
                <a:ea typeface="微軟正黑體" pitchFamily="34" charset="-120"/>
              </a:rPr>
              <a:t>噸</a:t>
            </a:r>
            <a:r>
              <a:rPr lang="en-US" altLang="zh-TW" sz="1200" b="1" dirty="0" smtClean="0">
                <a:solidFill>
                  <a:srgbClr val="EEECE1">
                    <a:lumMod val="10000"/>
                  </a:srgbClr>
                </a:solidFill>
                <a:latin typeface="微軟正黑體" pitchFamily="34" charset="-120"/>
                <a:ea typeface="微軟正黑體" pitchFamily="34" charset="-120"/>
              </a:rPr>
              <a:t>/</a:t>
            </a:r>
            <a:r>
              <a:rPr lang="zh-TW" altLang="en-US" sz="1200" b="1" dirty="0" smtClean="0">
                <a:solidFill>
                  <a:srgbClr val="EEECE1">
                    <a:lumMod val="10000"/>
                  </a:srgbClr>
                </a:solidFill>
                <a:latin typeface="微軟正黑體" pitchFamily="34" charset="-120"/>
                <a:ea typeface="微軟正黑體" pitchFamily="34" charset="-120"/>
              </a:rPr>
              <a:t>人年）</a:t>
            </a:r>
            <a:endParaRPr lang="en-US" altLang="zh-TW" sz="1200" b="1" dirty="0" smtClean="0">
              <a:solidFill>
                <a:srgbClr val="EEECE1">
                  <a:lumMod val="10000"/>
                </a:srgbClr>
              </a:solidFill>
              <a:latin typeface="微軟正黑體" pitchFamily="34" charset="-120"/>
              <a:ea typeface="微軟正黑體" pitchFamily="34" charset="-120"/>
            </a:endParaRPr>
          </a:p>
          <a:p>
            <a:pPr lvl="1">
              <a:buFont typeface="Wingdings" pitchFamily="2" charset="2"/>
              <a:buChar char="Ø"/>
            </a:pPr>
            <a:r>
              <a:rPr lang="zh-TW" altLang="en-US" b="1" dirty="0" smtClean="0">
                <a:solidFill>
                  <a:srgbClr val="EEECE1">
                    <a:lumMod val="10000"/>
                  </a:srgbClr>
                </a:solidFill>
                <a:latin typeface="微軟正黑體" pitchFamily="34" charset="-120"/>
                <a:ea typeface="微軟正黑體" pitchFamily="34" charset="-120"/>
              </a:rPr>
              <a:t>接近</a:t>
            </a:r>
            <a:r>
              <a:rPr lang="en-US" altLang="zh-TW" b="1" dirty="0" smtClean="0">
                <a:solidFill>
                  <a:srgbClr val="EEECE1">
                    <a:lumMod val="10000"/>
                  </a:srgbClr>
                </a:solidFill>
                <a:latin typeface="微軟正黑體" pitchFamily="34" charset="-120"/>
                <a:ea typeface="微軟正黑體" pitchFamily="34" charset="-120"/>
              </a:rPr>
              <a:t>IPCC</a:t>
            </a:r>
            <a:r>
              <a:rPr lang="zh-TW" altLang="en-US" b="1" dirty="0" smtClean="0">
                <a:solidFill>
                  <a:srgbClr val="EEECE1">
                    <a:lumMod val="10000"/>
                  </a:srgbClr>
                </a:solidFill>
                <a:latin typeface="微軟正黑體" pitchFamily="34" charset="-120"/>
                <a:ea typeface="微軟正黑體" pitchFamily="34" charset="-120"/>
              </a:rPr>
              <a:t>目標</a:t>
            </a:r>
            <a:r>
              <a:rPr lang="zh-TW" altLang="en-US" sz="1200" b="1" dirty="0" smtClean="0">
                <a:solidFill>
                  <a:srgbClr val="EEECE1">
                    <a:lumMod val="10000"/>
                  </a:srgbClr>
                </a:solidFill>
                <a:latin typeface="微軟正黑體" pitchFamily="34" charset="-120"/>
                <a:ea typeface="微軟正黑體" pitchFamily="34" charset="-120"/>
              </a:rPr>
              <a:t>（</a:t>
            </a:r>
            <a:r>
              <a:rPr lang="en-US" altLang="zh-TW" sz="1200" b="1" dirty="0" smtClean="0">
                <a:solidFill>
                  <a:srgbClr val="EEECE1">
                    <a:lumMod val="10000"/>
                  </a:srgbClr>
                </a:solidFill>
                <a:latin typeface="微軟正黑體" pitchFamily="34" charset="-120"/>
                <a:ea typeface="微軟正黑體" pitchFamily="34" charset="-120"/>
              </a:rPr>
              <a:t>5</a:t>
            </a:r>
            <a:r>
              <a:rPr lang="zh-TW" altLang="en-US" sz="1200" b="1" dirty="0" smtClean="0">
                <a:solidFill>
                  <a:srgbClr val="EEECE1">
                    <a:lumMod val="10000"/>
                  </a:srgbClr>
                </a:solidFill>
                <a:latin typeface="微軟正黑體" pitchFamily="34" charset="-120"/>
                <a:ea typeface="微軟正黑體" pitchFamily="34" charset="-120"/>
              </a:rPr>
              <a:t>噸</a:t>
            </a:r>
            <a:r>
              <a:rPr lang="en-US" altLang="zh-TW" sz="1200" b="1" dirty="0" smtClean="0">
                <a:solidFill>
                  <a:srgbClr val="EEECE1">
                    <a:lumMod val="10000"/>
                  </a:srgbClr>
                </a:solidFill>
                <a:latin typeface="微軟正黑體" pitchFamily="34" charset="-120"/>
                <a:ea typeface="微軟正黑體" pitchFamily="34" charset="-120"/>
              </a:rPr>
              <a:t>/</a:t>
            </a:r>
            <a:r>
              <a:rPr lang="zh-TW" altLang="en-US" sz="1200" b="1" dirty="0" smtClean="0">
                <a:solidFill>
                  <a:srgbClr val="EEECE1">
                    <a:lumMod val="10000"/>
                  </a:srgbClr>
                </a:solidFill>
                <a:latin typeface="微軟正黑體" pitchFamily="34" charset="-120"/>
                <a:ea typeface="微軟正黑體" pitchFamily="34" charset="-120"/>
              </a:rPr>
              <a:t>人年）</a:t>
            </a:r>
            <a:endParaRPr lang="zh-TW" altLang="en-US" sz="1200" b="1" dirty="0">
              <a:solidFill>
                <a:srgbClr val="EEECE1">
                  <a:lumMod val="10000"/>
                </a:srgb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34756830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投影片編號版面配置區 3"/>
          <p:cNvSpPr txBox="1">
            <a:spLocks noGrp="1"/>
          </p:cNvSpPr>
          <p:nvPr/>
        </p:nvSpPr>
        <p:spPr>
          <a:xfrm>
            <a:off x="20638" y="6310313"/>
            <a:ext cx="368300" cy="365125"/>
          </a:xfrm>
          <a:prstGeom prst="rect">
            <a:avLst/>
          </a:prstGeom>
          <a:noFill/>
        </p:spPr>
        <p:txBody>
          <a:bodyPr lIns="0" tIns="0" rIns="0" bIns="0" anchor="b"/>
          <a:lstStyle/>
          <a:p>
            <a:pPr algn="r" fontAlgn="auto">
              <a:spcBef>
                <a:spcPts val="0"/>
              </a:spcBef>
              <a:spcAft>
                <a:spcPts val="0"/>
              </a:spcAft>
              <a:defRPr/>
            </a:pPr>
            <a:fld id="{E19DC7E9-CAFD-40AD-BB9C-61043A7D27B6}" type="slidenum">
              <a:rPr kumimoji="0" lang="zh-TW" altLang="en-US" sz="1200">
                <a:solidFill>
                  <a:schemeClr val="bg1"/>
                </a:solidFill>
                <a:latin typeface="+mn-lt"/>
                <a:ea typeface="+mn-ea"/>
              </a:rPr>
              <a:pPr algn="r" fontAlgn="auto">
                <a:spcBef>
                  <a:spcPts val="0"/>
                </a:spcBef>
                <a:spcAft>
                  <a:spcPts val="0"/>
                </a:spcAft>
                <a:defRPr/>
              </a:pPr>
              <a:t>41</a:t>
            </a:fld>
            <a:r>
              <a:rPr kumimoji="0" lang="en-US" altLang="zh-TW" sz="1200">
                <a:solidFill>
                  <a:schemeClr val="bg1"/>
                </a:solidFill>
                <a:latin typeface="+mn-lt"/>
                <a:ea typeface="+mn-ea"/>
              </a:rPr>
              <a:t> </a:t>
            </a:r>
          </a:p>
        </p:txBody>
      </p:sp>
      <p:graphicFrame>
        <p:nvGraphicFramePr>
          <p:cNvPr id="136195" name="Rectangle 2" hidden="1"/>
          <p:cNvGraphicFramePr>
            <a:graphicFrameLocks/>
          </p:cNvGraphicFramePr>
          <p:nvPr/>
        </p:nvGraphicFramePr>
        <p:xfrm>
          <a:off x="0" y="0"/>
          <a:ext cx="161925" cy="161925"/>
        </p:xfrm>
        <a:graphic>
          <a:graphicData uri="http://schemas.openxmlformats.org/presentationml/2006/ole">
            <mc:AlternateContent xmlns:mc="http://schemas.openxmlformats.org/markup-compatibility/2006">
              <mc:Choice xmlns:v="urn:schemas-microsoft-com:vml" Requires="v">
                <p:oleObj spid="_x0000_s136226" name="think-cell Slide" r:id="rId47" imgW="0" imgH="0" progId="">
                  <p:embed/>
                </p:oleObj>
              </mc:Choice>
              <mc:Fallback>
                <p:oleObj name="think-cell Slide" r:id="rId47" imgW="0" imgH="0" progId="">
                  <p:embed/>
                  <p:pic>
                    <p:nvPicPr>
                      <p:cNvPr id="0" name="Rectangle 2"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6192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6209" name="Rectangle 3" hidden="1"/>
          <p:cNvSpPr>
            <a:spLocks noChangeArrowheads="1"/>
          </p:cNvSpPr>
          <p:nvPr>
            <p:custDataLst>
              <p:tags r:id="rId2"/>
            </p:custDataLst>
          </p:nvPr>
        </p:nvSpPr>
        <p:spPr bwMode="auto">
          <a:xfrm>
            <a:off x="0" y="0"/>
            <a:ext cx="161925" cy="161925"/>
          </a:xfrm>
          <a:prstGeom prst="rect">
            <a:avLst/>
          </a:prstGeom>
          <a:solidFill>
            <a:schemeClr val="accent1"/>
          </a:solidFill>
          <a:ln w="9525">
            <a:solidFill>
              <a:schemeClr val="tx1"/>
            </a:solidFill>
            <a:miter lim="800000"/>
            <a:headEnd/>
            <a:tailEnd/>
          </a:ln>
        </p:spPr>
        <p:txBody>
          <a:bodyPr wrap="none" lIns="0" tIns="0" rIns="0" bIns="0" anchor="ctr"/>
          <a:lstStyle/>
          <a:p>
            <a:pPr algn="ctr"/>
            <a:r>
              <a:rPr lang="en-US" altLang="zh-TW" sz="1600">
                <a:cs typeface="Arial" charset="0"/>
              </a:rPr>
              <a:t>9</a:t>
            </a:r>
          </a:p>
        </p:txBody>
      </p:sp>
      <p:sp>
        <p:nvSpPr>
          <p:cNvPr id="738308" name="Rectangle 4"/>
          <p:cNvSpPr>
            <a:spLocks noGrp="1" noChangeArrowheads="1"/>
          </p:cNvSpPr>
          <p:nvPr>
            <p:ph type="title" idx="4294967295"/>
            <p:custDataLst>
              <p:tags r:id="rId3"/>
            </p:custDataLst>
          </p:nvPr>
        </p:nvSpPr>
        <p:spPr>
          <a:xfrm>
            <a:off x="827088" y="908050"/>
            <a:ext cx="5689600" cy="720725"/>
          </a:xfrm>
        </p:spPr>
        <p:txBody>
          <a:bodyPr>
            <a:normAutofit fontScale="90000"/>
          </a:bodyPr>
          <a:lstStyle/>
          <a:p>
            <a:pPr>
              <a:defRPr/>
            </a:pPr>
            <a:r>
              <a:rPr lang="zh-TW" altLang="en-US" sz="4800" smtClean="0">
                <a:effectLst>
                  <a:outerShdw blurRad="38100" dist="38100" dir="2700000" algn="tl">
                    <a:srgbClr val="C0C0C0"/>
                  </a:outerShdw>
                </a:effectLst>
              </a:rPr>
              <a:t>提升能源效率的市場規模最大</a:t>
            </a:r>
          </a:p>
        </p:txBody>
      </p:sp>
      <p:sp>
        <p:nvSpPr>
          <p:cNvPr id="136211" name="Rectangle 5"/>
          <p:cNvSpPr>
            <a:spLocks noChangeArrowheads="1"/>
          </p:cNvSpPr>
          <p:nvPr>
            <p:custDataLst>
              <p:tags r:id="rId4"/>
            </p:custDataLst>
          </p:nvPr>
        </p:nvSpPr>
        <p:spPr bwMode="auto">
          <a:xfrm>
            <a:off x="876300" y="2359025"/>
            <a:ext cx="1477963" cy="488950"/>
          </a:xfrm>
          <a:prstGeom prst="rect">
            <a:avLst/>
          </a:prstGeom>
          <a:noFill/>
          <a:ln w="9525">
            <a:noFill/>
            <a:miter lim="800000"/>
            <a:headEnd/>
            <a:tailEnd/>
          </a:ln>
        </p:spPr>
        <p:txBody>
          <a:bodyPr lIns="0" tIns="0" rIns="0" bIns="0">
            <a:spAutoFit/>
          </a:bodyPr>
          <a:lstStyle/>
          <a:p>
            <a:pPr defTabSz="912813">
              <a:buClr>
                <a:schemeClr val="tx2"/>
              </a:buClr>
            </a:pPr>
            <a:r>
              <a:rPr lang="zh-TW" altLang="en-US" sz="1600" b="1">
                <a:ea typeface="標楷體" pitchFamily="65" charset="-120"/>
              </a:rPr>
              <a:t>市場總規模</a:t>
            </a:r>
            <a:endParaRPr lang="en-US" altLang="zh-TW" sz="1600" b="1">
              <a:ea typeface="標楷體" pitchFamily="65" charset="-120"/>
            </a:endParaRPr>
          </a:p>
          <a:p>
            <a:pPr defTabSz="912813">
              <a:buClr>
                <a:schemeClr val="tx2"/>
              </a:buClr>
            </a:pPr>
            <a:r>
              <a:rPr lang="zh-TW" altLang="en-US" sz="1600">
                <a:ea typeface="標楷體" pitchFamily="65" charset="-120"/>
              </a:rPr>
              <a:t>十億歐元</a:t>
            </a:r>
            <a:endParaRPr lang="zh-TW" altLang="en-US" sz="1600" b="1">
              <a:ea typeface="標楷體" pitchFamily="65" charset="-120"/>
            </a:endParaRPr>
          </a:p>
        </p:txBody>
      </p:sp>
      <p:sp>
        <p:nvSpPr>
          <p:cNvPr id="136212" name="Line 6"/>
          <p:cNvSpPr>
            <a:spLocks noChangeShapeType="1"/>
          </p:cNvSpPr>
          <p:nvPr>
            <p:custDataLst>
              <p:tags r:id="rId5"/>
            </p:custDataLst>
          </p:nvPr>
        </p:nvSpPr>
        <p:spPr bwMode="auto">
          <a:xfrm flipV="1">
            <a:off x="2432050" y="4203700"/>
            <a:ext cx="533400" cy="952500"/>
          </a:xfrm>
          <a:prstGeom prst="line">
            <a:avLst/>
          </a:prstGeom>
          <a:noFill/>
          <a:ln w="3175">
            <a:solidFill>
              <a:schemeClr val="tx1"/>
            </a:solidFill>
            <a:prstDash val="lgDash"/>
            <a:round/>
            <a:headEnd/>
            <a:tailEnd/>
          </a:ln>
        </p:spPr>
        <p:txBody>
          <a:bodyPr wrap="none" lIns="93296" tIns="46648" rIns="93296" bIns="46648" anchor="ctr"/>
          <a:lstStyle/>
          <a:p>
            <a:endParaRPr lang="zh-TW" altLang="en-US"/>
          </a:p>
        </p:txBody>
      </p:sp>
      <p:sp>
        <p:nvSpPr>
          <p:cNvPr id="136213" name="Line 7"/>
          <p:cNvSpPr>
            <a:spLocks noChangeShapeType="1"/>
          </p:cNvSpPr>
          <p:nvPr>
            <p:custDataLst>
              <p:tags r:id="rId6"/>
            </p:custDataLst>
          </p:nvPr>
        </p:nvSpPr>
        <p:spPr bwMode="auto">
          <a:xfrm flipV="1">
            <a:off x="2432050" y="3444875"/>
            <a:ext cx="533400" cy="1303338"/>
          </a:xfrm>
          <a:prstGeom prst="line">
            <a:avLst/>
          </a:prstGeom>
          <a:noFill/>
          <a:ln w="3175">
            <a:solidFill>
              <a:schemeClr val="tx1"/>
            </a:solidFill>
            <a:prstDash val="lgDash"/>
            <a:round/>
            <a:headEnd/>
            <a:tailEnd/>
          </a:ln>
        </p:spPr>
        <p:txBody>
          <a:bodyPr wrap="none" lIns="93296" tIns="46648" rIns="93296" bIns="46648" anchor="ctr"/>
          <a:lstStyle/>
          <a:p>
            <a:endParaRPr lang="zh-TW" altLang="en-US"/>
          </a:p>
        </p:txBody>
      </p:sp>
      <p:sp>
        <p:nvSpPr>
          <p:cNvPr id="136214" name="Line 8"/>
          <p:cNvSpPr>
            <a:spLocks noChangeShapeType="1"/>
          </p:cNvSpPr>
          <p:nvPr>
            <p:custDataLst>
              <p:tags r:id="rId7"/>
            </p:custDataLst>
          </p:nvPr>
        </p:nvSpPr>
        <p:spPr bwMode="auto">
          <a:xfrm flipV="1">
            <a:off x="2432050" y="3425825"/>
            <a:ext cx="533400" cy="1322388"/>
          </a:xfrm>
          <a:prstGeom prst="line">
            <a:avLst/>
          </a:prstGeom>
          <a:noFill/>
          <a:ln w="3175">
            <a:solidFill>
              <a:schemeClr val="tx1"/>
            </a:solidFill>
            <a:prstDash val="lgDash"/>
            <a:round/>
            <a:headEnd/>
            <a:tailEnd/>
          </a:ln>
        </p:spPr>
        <p:txBody>
          <a:bodyPr wrap="none" lIns="93296" tIns="46648" rIns="93296" bIns="46648" anchor="ctr"/>
          <a:lstStyle/>
          <a:p>
            <a:endParaRPr lang="zh-TW" altLang="en-US"/>
          </a:p>
        </p:txBody>
      </p:sp>
      <p:sp>
        <p:nvSpPr>
          <p:cNvPr id="136215" name="Line 9"/>
          <p:cNvSpPr>
            <a:spLocks noChangeShapeType="1"/>
          </p:cNvSpPr>
          <p:nvPr>
            <p:custDataLst>
              <p:tags r:id="rId8"/>
            </p:custDataLst>
          </p:nvPr>
        </p:nvSpPr>
        <p:spPr bwMode="auto">
          <a:xfrm flipV="1">
            <a:off x="2432050" y="3338513"/>
            <a:ext cx="533400" cy="1379537"/>
          </a:xfrm>
          <a:prstGeom prst="line">
            <a:avLst/>
          </a:prstGeom>
          <a:noFill/>
          <a:ln w="3175">
            <a:solidFill>
              <a:schemeClr val="tx1"/>
            </a:solidFill>
            <a:prstDash val="lgDash"/>
            <a:round/>
            <a:headEnd/>
            <a:tailEnd/>
          </a:ln>
        </p:spPr>
        <p:txBody>
          <a:bodyPr wrap="none" lIns="93296" tIns="46648" rIns="93296" bIns="46648" anchor="ctr"/>
          <a:lstStyle/>
          <a:p>
            <a:endParaRPr lang="zh-TW" altLang="en-US"/>
          </a:p>
        </p:txBody>
      </p:sp>
      <p:sp>
        <p:nvSpPr>
          <p:cNvPr id="136216" name="Line 10"/>
          <p:cNvSpPr>
            <a:spLocks noChangeShapeType="1"/>
          </p:cNvSpPr>
          <p:nvPr>
            <p:custDataLst>
              <p:tags r:id="rId9"/>
            </p:custDataLst>
          </p:nvPr>
        </p:nvSpPr>
        <p:spPr bwMode="auto">
          <a:xfrm flipV="1">
            <a:off x="4306888" y="3765550"/>
            <a:ext cx="534987" cy="438150"/>
          </a:xfrm>
          <a:prstGeom prst="line">
            <a:avLst/>
          </a:prstGeom>
          <a:noFill/>
          <a:ln w="3175">
            <a:solidFill>
              <a:schemeClr val="tx1"/>
            </a:solidFill>
            <a:prstDash val="lgDash"/>
            <a:round/>
            <a:headEnd/>
            <a:tailEnd/>
          </a:ln>
        </p:spPr>
        <p:txBody>
          <a:bodyPr wrap="none" lIns="93296" tIns="46648" rIns="93296" bIns="46648" anchor="ctr"/>
          <a:lstStyle/>
          <a:p>
            <a:endParaRPr lang="zh-TW" altLang="en-US"/>
          </a:p>
        </p:txBody>
      </p:sp>
      <p:sp>
        <p:nvSpPr>
          <p:cNvPr id="136217" name="Line 11"/>
          <p:cNvSpPr>
            <a:spLocks noChangeShapeType="1"/>
          </p:cNvSpPr>
          <p:nvPr>
            <p:custDataLst>
              <p:tags r:id="rId10"/>
            </p:custDataLst>
          </p:nvPr>
        </p:nvSpPr>
        <p:spPr bwMode="auto">
          <a:xfrm flipV="1">
            <a:off x="4306888" y="2765425"/>
            <a:ext cx="534987" cy="679450"/>
          </a:xfrm>
          <a:prstGeom prst="line">
            <a:avLst/>
          </a:prstGeom>
          <a:noFill/>
          <a:ln w="3175">
            <a:solidFill>
              <a:schemeClr val="tx1"/>
            </a:solidFill>
            <a:prstDash val="lgDash"/>
            <a:round/>
            <a:headEnd/>
            <a:tailEnd/>
          </a:ln>
        </p:spPr>
        <p:txBody>
          <a:bodyPr wrap="none" lIns="93296" tIns="46648" rIns="93296" bIns="46648" anchor="ctr"/>
          <a:lstStyle/>
          <a:p>
            <a:endParaRPr lang="zh-TW" altLang="en-US"/>
          </a:p>
        </p:txBody>
      </p:sp>
      <p:sp>
        <p:nvSpPr>
          <p:cNvPr id="136218" name="Line 12"/>
          <p:cNvSpPr>
            <a:spLocks noChangeShapeType="1"/>
          </p:cNvSpPr>
          <p:nvPr>
            <p:custDataLst>
              <p:tags r:id="rId11"/>
            </p:custDataLst>
          </p:nvPr>
        </p:nvSpPr>
        <p:spPr bwMode="auto">
          <a:xfrm flipV="1">
            <a:off x="4306888" y="2667000"/>
            <a:ext cx="534987" cy="758825"/>
          </a:xfrm>
          <a:prstGeom prst="line">
            <a:avLst/>
          </a:prstGeom>
          <a:noFill/>
          <a:ln w="3175">
            <a:solidFill>
              <a:schemeClr val="tx1"/>
            </a:solidFill>
            <a:prstDash val="lgDash"/>
            <a:round/>
            <a:headEnd/>
            <a:tailEnd/>
          </a:ln>
        </p:spPr>
        <p:txBody>
          <a:bodyPr wrap="none" lIns="93296" tIns="46648" rIns="93296" bIns="46648" anchor="ctr"/>
          <a:lstStyle/>
          <a:p>
            <a:endParaRPr lang="zh-TW" altLang="en-US"/>
          </a:p>
        </p:txBody>
      </p:sp>
      <p:sp>
        <p:nvSpPr>
          <p:cNvPr id="136219" name="Line 13"/>
          <p:cNvSpPr>
            <a:spLocks noChangeShapeType="1"/>
          </p:cNvSpPr>
          <p:nvPr>
            <p:custDataLst>
              <p:tags r:id="rId12"/>
            </p:custDataLst>
          </p:nvPr>
        </p:nvSpPr>
        <p:spPr bwMode="auto">
          <a:xfrm flipV="1">
            <a:off x="4306888" y="2532063"/>
            <a:ext cx="534987" cy="806450"/>
          </a:xfrm>
          <a:prstGeom prst="line">
            <a:avLst/>
          </a:prstGeom>
          <a:noFill/>
          <a:ln w="3175">
            <a:solidFill>
              <a:schemeClr val="tx1"/>
            </a:solidFill>
            <a:prstDash val="lgDash"/>
            <a:round/>
            <a:headEnd/>
            <a:tailEnd/>
          </a:ln>
        </p:spPr>
        <p:txBody>
          <a:bodyPr wrap="none" lIns="93296" tIns="46648" rIns="93296" bIns="46648" anchor="ctr"/>
          <a:lstStyle/>
          <a:p>
            <a:endParaRPr lang="zh-TW" altLang="en-US"/>
          </a:p>
        </p:txBody>
      </p:sp>
      <p:graphicFrame>
        <p:nvGraphicFramePr>
          <p:cNvPr id="136207" name="Object 3"/>
          <p:cNvGraphicFramePr>
            <a:graphicFrameLocks/>
          </p:cNvGraphicFramePr>
          <p:nvPr/>
        </p:nvGraphicFramePr>
        <p:xfrm>
          <a:off x="730250" y="2435225"/>
          <a:ext cx="5830888" cy="3759200"/>
        </p:xfrm>
        <a:graphic>
          <a:graphicData uri="http://schemas.openxmlformats.org/presentationml/2006/ole">
            <mc:AlternateContent xmlns:mc="http://schemas.openxmlformats.org/markup-compatibility/2006">
              <mc:Choice xmlns:v="urn:schemas-microsoft-com:vml" Requires="v">
                <p:oleObj spid="_x0000_s136227" name="圖表" r:id="rId48" imgW="5715214" imgH="3695462" progId="MSGraph.Chart.8">
                  <p:embed followColorScheme="full"/>
                </p:oleObj>
              </mc:Choice>
              <mc:Fallback>
                <p:oleObj name="圖表" r:id="rId48" imgW="5715214" imgH="3695462" progId="MSGraph.Chart.8">
                  <p:embed followColorScheme="full"/>
                  <p:pic>
                    <p:nvPicPr>
                      <p:cNvPr id="0" name="Object 3"/>
                      <p:cNvPicPr>
                        <a:picLocks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730250" y="2435225"/>
                        <a:ext cx="5830888" cy="375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6220" name="Line 15"/>
          <p:cNvSpPr>
            <a:spLocks noChangeShapeType="1"/>
          </p:cNvSpPr>
          <p:nvPr>
            <p:custDataLst>
              <p:tags r:id="rId13"/>
            </p:custDataLst>
          </p:nvPr>
        </p:nvSpPr>
        <p:spPr bwMode="auto">
          <a:xfrm flipH="1" flipV="1">
            <a:off x="6221413" y="2760663"/>
            <a:ext cx="101600" cy="92075"/>
          </a:xfrm>
          <a:prstGeom prst="line">
            <a:avLst/>
          </a:prstGeom>
          <a:noFill/>
          <a:ln w="3175">
            <a:solidFill>
              <a:schemeClr val="tx1"/>
            </a:solidFill>
            <a:round/>
            <a:headEnd/>
            <a:tailEnd/>
          </a:ln>
        </p:spPr>
        <p:txBody>
          <a:bodyPr wrap="none" lIns="93296" tIns="46648" rIns="93296" bIns="46648" anchor="ctr"/>
          <a:lstStyle/>
          <a:p>
            <a:endParaRPr lang="zh-TW" altLang="en-US"/>
          </a:p>
        </p:txBody>
      </p:sp>
      <p:sp>
        <p:nvSpPr>
          <p:cNvPr id="136221" name="Line 16"/>
          <p:cNvSpPr>
            <a:spLocks noChangeShapeType="1"/>
          </p:cNvSpPr>
          <p:nvPr>
            <p:custDataLst>
              <p:tags r:id="rId14"/>
            </p:custDataLst>
          </p:nvPr>
        </p:nvSpPr>
        <p:spPr bwMode="auto">
          <a:xfrm flipH="1">
            <a:off x="6221413" y="2506663"/>
            <a:ext cx="101600" cy="93662"/>
          </a:xfrm>
          <a:prstGeom prst="line">
            <a:avLst/>
          </a:prstGeom>
          <a:noFill/>
          <a:ln w="3175">
            <a:solidFill>
              <a:schemeClr val="tx1"/>
            </a:solidFill>
            <a:round/>
            <a:headEnd/>
            <a:tailEnd/>
          </a:ln>
        </p:spPr>
        <p:txBody>
          <a:bodyPr wrap="none" lIns="93296" tIns="46648" rIns="93296" bIns="46648" anchor="ctr"/>
          <a:lstStyle/>
          <a:p>
            <a:endParaRPr lang="zh-TW" altLang="en-US"/>
          </a:p>
        </p:txBody>
      </p:sp>
      <p:sp>
        <p:nvSpPr>
          <p:cNvPr id="136222" name="Rectangle 17"/>
          <p:cNvSpPr>
            <a:spLocks noChangeArrowheads="1"/>
          </p:cNvSpPr>
          <p:nvPr>
            <p:custDataLst>
              <p:tags r:id="rId15"/>
            </p:custDataLst>
          </p:nvPr>
        </p:nvSpPr>
        <p:spPr bwMode="auto">
          <a:xfrm>
            <a:off x="5313363" y="2225675"/>
            <a:ext cx="396875" cy="249238"/>
          </a:xfrm>
          <a:prstGeom prst="rect">
            <a:avLst/>
          </a:prstGeom>
          <a:noFill/>
          <a:ln w="9525">
            <a:noFill/>
            <a:miter lim="800000"/>
            <a:headEnd/>
            <a:tailEnd/>
          </a:ln>
        </p:spPr>
        <p:txBody>
          <a:bodyPr wrap="none" lIns="25916" tIns="0" rIns="25916" bIns="0" anchor="b"/>
          <a:lstStyle/>
          <a:p>
            <a:pPr algn="ctr" defTabSz="912813">
              <a:buClr>
                <a:schemeClr val="tx2"/>
              </a:buClr>
            </a:pPr>
            <a:fld id="{45126183-D90B-4522-B113-D12CBC751708}" type="datetime'9''2''''''''''''''''''''''''''''''''''9'''''''''''">
              <a:rPr lang="en-US" altLang="zh-TW" sz="1600">
                <a:cs typeface="Arial" charset="0"/>
              </a:rPr>
              <a:pPr algn="ctr" defTabSz="912813">
                <a:buClr>
                  <a:schemeClr val="tx2"/>
                </a:buClr>
              </a:pPr>
              <a:t>929</a:t>
            </a:fld>
            <a:endParaRPr lang="en-US" altLang="zh-TW" sz="1600">
              <a:cs typeface="Arial" charset="0"/>
            </a:endParaRPr>
          </a:p>
        </p:txBody>
      </p:sp>
      <p:sp>
        <p:nvSpPr>
          <p:cNvPr id="136223" name="Rectangle 18"/>
          <p:cNvSpPr>
            <a:spLocks noChangeArrowheads="1"/>
          </p:cNvSpPr>
          <p:nvPr>
            <p:custDataLst>
              <p:tags r:id="rId16"/>
            </p:custDataLst>
          </p:nvPr>
        </p:nvSpPr>
        <p:spPr bwMode="auto">
          <a:xfrm>
            <a:off x="1562100" y="4359275"/>
            <a:ext cx="396875" cy="249238"/>
          </a:xfrm>
          <a:prstGeom prst="rect">
            <a:avLst/>
          </a:prstGeom>
          <a:noFill/>
          <a:ln w="9525">
            <a:noFill/>
            <a:miter lim="800000"/>
            <a:headEnd/>
            <a:tailEnd/>
          </a:ln>
        </p:spPr>
        <p:txBody>
          <a:bodyPr wrap="none" lIns="25916" tIns="0" rIns="25916" bIns="0" anchor="b"/>
          <a:lstStyle/>
          <a:p>
            <a:pPr algn="ctr" defTabSz="912813">
              <a:buClr>
                <a:schemeClr val="tx2"/>
              </a:buClr>
            </a:pPr>
            <a:fld id="{8DFA22AE-AADE-4454-8F6A-E9457872631F}" type="datetime'''''''''''3''''''''''''''''5''7'''''">
              <a:rPr lang="en-US" altLang="zh-TW" sz="1600">
                <a:cs typeface="Arial" charset="0"/>
              </a:rPr>
              <a:pPr algn="ctr" defTabSz="912813">
                <a:buClr>
                  <a:schemeClr val="tx2"/>
                </a:buClr>
              </a:pPr>
              <a:t>357</a:t>
            </a:fld>
            <a:endParaRPr lang="en-US" altLang="zh-TW" sz="1600">
              <a:cs typeface="Arial" charset="0"/>
            </a:endParaRPr>
          </a:p>
        </p:txBody>
      </p:sp>
      <p:sp>
        <p:nvSpPr>
          <p:cNvPr id="136224" name="Rectangle 19"/>
          <p:cNvSpPr>
            <a:spLocks noChangeArrowheads="1"/>
          </p:cNvSpPr>
          <p:nvPr>
            <p:custDataLst>
              <p:tags r:id="rId17"/>
            </p:custDataLst>
          </p:nvPr>
        </p:nvSpPr>
        <p:spPr bwMode="auto">
          <a:xfrm>
            <a:off x="3436938" y="3008313"/>
            <a:ext cx="396875" cy="249237"/>
          </a:xfrm>
          <a:prstGeom prst="rect">
            <a:avLst/>
          </a:prstGeom>
          <a:noFill/>
          <a:ln w="9525">
            <a:noFill/>
            <a:miter lim="800000"/>
            <a:headEnd/>
            <a:tailEnd/>
          </a:ln>
        </p:spPr>
        <p:txBody>
          <a:bodyPr wrap="none" lIns="25916" tIns="0" rIns="25916" bIns="0" anchor="b"/>
          <a:lstStyle/>
          <a:p>
            <a:pPr algn="ctr" defTabSz="912813">
              <a:buClr>
                <a:schemeClr val="tx2"/>
              </a:buClr>
            </a:pPr>
            <a:fld id="{D0D3EA99-774B-43E0-98BC-04818872CF0A}" type="datetime'''''''''''''''''''''''''''''''''7''''1''''''''''''''''''''6'">
              <a:rPr lang="en-US" altLang="zh-TW" sz="1600">
                <a:cs typeface="Arial" charset="0"/>
              </a:rPr>
              <a:pPr algn="ctr" defTabSz="912813">
                <a:buClr>
                  <a:schemeClr val="tx2"/>
                </a:buClr>
              </a:pPr>
              <a:t>716</a:t>
            </a:fld>
            <a:endParaRPr lang="en-US" altLang="zh-TW" sz="1600">
              <a:cs typeface="Arial" charset="0"/>
            </a:endParaRPr>
          </a:p>
        </p:txBody>
      </p:sp>
      <p:sp>
        <p:nvSpPr>
          <p:cNvPr id="136225" name="Rectangle 20"/>
          <p:cNvSpPr>
            <a:spLocks noChangeArrowheads="1"/>
          </p:cNvSpPr>
          <p:nvPr>
            <p:custDataLst>
              <p:tags r:id="rId18"/>
            </p:custDataLst>
          </p:nvPr>
        </p:nvSpPr>
        <p:spPr bwMode="auto">
          <a:xfrm>
            <a:off x="6348413" y="4797425"/>
            <a:ext cx="828675" cy="249238"/>
          </a:xfrm>
          <a:prstGeom prst="rect">
            <a:avLst/>
          </a:prstGeom>
          <a:noFill/>
          <a:ln w="9525">
            <a:noFill/>
            <a:miter lim="800000"/>
            <a:headEnd/>
            <a:tailEnd/>
          </a:ln>
        </p:spPr>
        <p:txBody>
          <a:bodyPr wrap="none" lIns="0" tIns="0" rIns="0" bIns="0" anchor="ctr"/>
          <a:lstStyle/>
          <a:p>
            <a:pPr defTabSz="912813">
              <a:buClr>
                <a:schemeClr val="tx2"/>
              </a:buClr>
            </a:pPr>
            <a:r>
              <a:rPr lang="zh-TW" altLang="en-US" sz="1600">
                <a:ea typeface="標楷體" pitchFamily="65" charset="-120"/>
                <a:cs typeface="Arial" charset="0"/>
              </a:rPr>
              <a:t>能源效率</a:t>
            </a:r>
          </a:p>
        </p:txBody>
      </p:sp>
      <p:sp>
        <p:nvSpPr>
          <p:cNvPr id="136226" name="Rectangle 21"/>
          <p:cNvSpPr>
            <a:spLocks noChangeArrowheads="1"/>
          </p:cNvSpPr>
          <p:nvPr>
            <p:custDataLst>
              <p:tags r:id="rId19"/>
            </p:custDataLst>
          </p:nvPr>
        </p:nvSpPr>
        <p:spPr bwMode="auto">
          <a:xfrm>
            <a:off x="6348413" y="3140075"/>
            <a:ext cx="828675" cy="250825"/>
          </a:xfrm>
          <a:prstGeom prst="rect">
            <a:avLst/>
          </a:prstGeom>
          <a:noFill/>
          <a:ln w="9525">
            <a:noFill/>
            <a:miter lim="800000"/>
            <a:headEnd/>
            <a:tailEnd/>
          </a:ln>
        </p:spPr>
        <p:txBody>
          <a:bodyPr wrap="none" lIns="0" tIns="0" rIns="0" bIns="0" anchor="ctr"/>
          <a:lstStyle/>
          <a:p>
            <a:pPr defTabSz="912813">
              <a:buClr>
                <a:schemeClr val="tx2"/>
              </a:buClr>
            </a:pPr>
            <a:r>
              <a:rPr lang="zh-TW" altLang="en-US" sz="1600">
                <a:ea typeface="標楷體" pitchFamily="65" charset="-120"/>
                <a:cs typeface="Arial" charset="0"/>
              </a:rPr>
              <a:t>低碳能源</a:t>
            </a:r>
          </a:p>
        </p:txBody>
      </p:sp>
      <p:sp>
        <p:nvSpPr>
          <p:cNvPr id="136227" name="Rectangle 22"/>
          <p:cNvSpPr>
            <a:spLocks noChangeArrowheads="1"/>
          </p:cNvSpPr>
          <p:nvPr>
            <p:custDataLst>
              <p:tags r:id="rId20"/>
            </p:custDataLst>
          </p:nvPr>
        </p:nvSpPr>
        <p:spPr bwMode="auto">
          <a:xfrm>
            <a:off x="6348413" y="2819400"/>
            <a:ext cx="1036637" cy="249238"/>
          </a:xfrm>
          <a:prstGeom prst="rect">
            <a:avLst/>
          </a:prstGeom>
          <a:noFill/>
          <a:ln w="9525">
            <a:noFill/>
            <a:miter lim="800000"/>
            <a:headEnd/>
            <a:tailEnd/>
          </a:ln>
        </p:spPr>
        <p:txBody>
          <a:bodyPr wrap="none" lIns="0" tIns="0" rIns="0" bIns="0" anchor="ctr"/>
          <a:lstStyle/>
          <a:p>
            <a:pPr defTabSz="912813">
              <a:buClr>
                <a:schemeClr val="tx2"/>
              </a:buClr>
            </a:pPr>
            <a:r>
              <a:rPr lang="zh-TW" altLang="en-US" sz="1600">
                <a:ea typeface="標楷體" pitchFamily="65" charset="-120"/>
                <a:cs typeface="Arial" charset="0"/>
              </a:rPr>
              <a:t>碳捕獲封存</a:t>
            </a:r>
          </a:p>
        </p:txBody>
      </p:sp>
      <p:sp>
        <p:nvSpPr>
          <p:cNvPr id="136228" name="Rectangle 23"/>
          <p:cNvSpPr>
            <a:spLocks noChangeArrowheads="1"/>
          </p:cNvSpPr>
          <p:nvPr>
            <p:custDataLst>
              <p:tags r:id="rId21"/>
            </p:custDataLst>
          </p:nvPr>
        </p:nvSpPr>
        <p:spPr bwMode="auto">
          <a:xfrm>
            <a:off x="6348413" y="2382838"/>
            <a:ext cx="414337" cy="249237"/>
          </a:xfrm>
          <a:prstGeom prst="rect">
            <a:avLst/>
          </a:prstGeom>
          <a:noFill/>
          <a:ln w="9525">
            <a:noFill/>
            <a:miter lim="800000"/>
            <a:headEnd/>
            <a:tailEnd/>
          </a:ln>
        </p:spPr>
        <p:txBody>
          <a:bodyPr wrap="none" lIns="0" tIns="0" rIns="0" bIns="0" anchor="ctr"/>
          <a:lstStyle/>
          <a:p>
            <a:pPr defTabSz="912813">
              <a:buClr>
                <a:schemeClr val="tx2"/>
              </a:buClr>
            </a:pPr>
            <a:r>
              <a:rPr lang="zh-TW" altLang="en-US" sz="1600">
                <a:ea typeface="標楷體" pitchFamily="65" charset="-120"/>
                <a:cs typeface="Arial" charset="0"/>
              </a:rPr>
              <a:t>碳匯</a:t>
            </a:r>
          </a:p>
        </p:txBody>
      </p:sp>
      <p:sp>
        <p:nvSpPr>
          <p:cNvPr id="136229" name="Rectangle 24"/>
          <p:cNvSpPr>
            <a:spLocks noChangeArrowheads="1"/>
          </p:cNvSpPr>
          <p:nvPr>
            <p:custDataLst>
              <p:tags r:id="rId22"/>
            </p:custDataLst>
          </p:nvPr>
        </p:nvSpPr>
        <p:spPr bwMode="auto">
          <a:xfrm>
            <a:off x="5275263" y="6183313"/>
            <a:ext cx="473075" cy="249237"/>
          </a:xfrm>
          <a:prstGeom prst="rect">
            <a:avLst/>
          </a:prstGeom>
          <a:noFill/>
          <a:ln w="9525">
            <a:noFill/>
            <a:miter lim="800000"/>
            <a:headEnd/>
            <a:tailEnd/>
          </a:ln>
        </p:spPr>
        <p:txBody>
          <a:bodyPr lIns="0" tIns="0" rIns="0" bIns="0"/>
          <a:lstStyle/>
          <a:p>
            <a:pPr algn="ctr" defTabSz="912813">
              <a:buClr>
                <a:schemeClr val="tx2"/>
              </a:buClr>
            </a:pPr>
            <a:fld id="{504C80EA-F57D-4262-911B-D5463206DBCA}" type="datetime'2''''''''''0''''2''''''''''''''''0'''''''''''''''''''''''''">
              <a:rPr lang="en-US" altLang="zh-TW" sz="1600">
                <a:cs typeface="Arial" charset="0"/>
              </a:rPr>
              <a:pPr algn="ctr" defTabSz="912813">
                <a:buClr>
                  <a:schemeClr val="tx2"/>
                </a:buClr>
              </a:pPr>
              <a:t>2020</a:t>
            </a:fld>
            <a:endParaRPr lang="en-US" altLang="zh-TW" sz="1600">
              <a:cs typeface="Arial" charset="0"/>
            </a:endParaRPr>
          </a:p>
        </p:txBody>
      </p:sp>
      <p:sp>
        <p:nvSpPr>
          <p:cNvPr id="136230" name="Rectangle 25"/>
          <p:cNvSpPr>
            <a:spLocks noChangeArrowheads="1"/>
          </p:cNvSpPr>
          <p:nvPr>
            <p:custDataLst>
              <p:tags r:id="rId23"/>
            </p:custDataLst>
          </p:nvPr>
        </p:nvSpPr>
        <p:spPr bwMode="gray">
          <a:xfrm>
            <a:off x="5313363" y="4797425"/>
            <a:ext cx="396875" cy="249238"/>
          </a:xfrm>
          <a:prstGeom prst="rect">
            <a:avLst/>
          </a:prstGeom>
          <a:noFill/>
          <a:ln w="9525">
            <a:noFill/>
            <a:miter lim="800000"/>
            <a:headEnd/>
            <a:tailEnd/>
          </a:ln>
        </p:spPr>
        <p:txBody>
          <a:bodyPr wrap="none" lIns="25916" tIns="0" rIns="25916" bIns="0" anchor="ctr"/>
          <a:lstStyle/>
          <a:p>
            <a:pPr algn="ctr" defTabSz="912813">
              <a:buClr>
                <a:schemeClr val="tx2"/>
              </a:buClr>
            </a:pPr>
            <a:fld id="{B5D5B05F-EA33-4233-9532-BEA3DE6AD698}" type="datetime'''''''6''''''''''''''''''''''''''''''0''''''''''5'''''''">
              <a:rPr lang="en-US" altLang="zh-TW" sz="1600" b="1">
                <a:solidFill>
                  <a:schemeClr val="bg1"/>
                </a:solidFill>
                <a:cs typeface="Arial" charset="0"/>
              </a:rPr>
              <a:pPr algn="ctr" defTabSz="912813">
                <a:buClr>
                  <a:schemeClr val="tx2"/>
                </a:buClr>
              </a:pPr>
              <a:t>605</a:t>
            </a:fld>
            <a:endParaRPr lang="en-US" altLang="zh-TW" sz="1600" b="1">
              <a:solidFill>
                <a:schemeClr val="bg1"/>
              </a:solidFill>
              <a:cs typeface="Arial" charset="0"/>
            </a:endParaRPr>
          </a:p>
        </p:txBody>
      </p:sp>
      <p:sp>
        <p:nvSpPr>
          <p:cNvPr id="136231" name="Rectangle 26"/>
          <p:cNvSpPr>
            <a:spLocks noChangeArrowheads="1"/>
          </p:cNvSpPr>
          <p:nvPr>
            <p:custDataLst>
              <p:tags r:id="rId24"/>
            </p:custDataLst>
          </p:nvPr>
        </p:nvSpPr>
        <p:spPr bwMode="auto">
          <a:xfrm>
            <a:off x="5035550" y="2590800"/>
            <a:ext cx="282575" cy="250825"/>
          </a:xfrm>
          <a:prstGeom prst="rect">
            <a:avLst/>
          </a:prstGeom>
          <a:solidFill>
            <a:schemeClr val="accent2"/>
          </a:solidFill>
          <a:ln w="9525">
            <a:noFill/>
            <a:miter lim="800000"/>
            <a:headEnd/>
            <a:tailEnd/>
          </a:ln>
        </p:spPr>
        <p:txBody>
          <a:bodyPr wrap="none" lIns="25916" tIns="0" rIns="25916" bIns="0" anchor="ctr"/>
          <a:lstStyle/>
          <a:p>
            <a:pPr algn="ctr" defTabSz="912813">
              <a:buClr>
                <a:schemeClr val="tx2"/>
              </a:buClr>
            </a:pPr>
            <a:fld id="{1FAABB45-3AA9-4013-8712-D22ECF2C5AA8}" type="datetime'''2''4'''''''">
              <a:rPr lang="en-US" altLang="zh-TW" sz="1600">
                <a:cs typeface="Arial" charset="0"/>
              </a:rPr>
              <a:pPr algn="ctr" defTabSz="912813">
                <a:buClr>
                  <a:schemeClr val="tx2"/>
                </a:buClr>
              </a:pPr>
              <a:t>24</a:t>
            </a:fld>
            <a:endParaRPr lang="en-US" altLang="zh-TW" sz="1600">
              <a:cs typeface="Arial" charset="0"/>
            </a:endParaRPr>
          </a:p>
        </p:txBody>
      </p:sp>
      <p:sp>
        <p:nvSpPr>
          <p:cNvPr id="136232" name="Rectangle 27"/>
          <p:cNvSpPr>
            <a:spLocks noChangeArrowheads="1"/>
          </p:cNvSpPr>
          <p:nvPr>
            <p:custDataLst>
              <p:tags r:id="rId25"/>
            </p:custDataLst>
          </p:nvPr>
        </p:nvSpPr>
        <p:spPr bwMode="auto">
          <a:xfrm>
            <a:off x="5707063" y="2474913"/>
            <a:ext cx="280987" cy="249237"/>
          </a:xfrm>
          <a:prstGeom prst="rect">
            <a:avLst/>
          </a:prstGeom>
          <a:solidFill>
            <a:schemeClr val="accent1"/>
          </a:solidFill>
          <a:ln w="9525">
            <a:noFill/>
            <a:miter lim="800000"/>
            <a:headEnd/>
            <a:tailEnd/>
          </a:ln>
        </p:spPr>
        <p:txBody>
          <a:bodyPr wrap="none" lIns="25916" tIns="0" rIns="25916" bIns="0" anchor="ctr"/>
          <a:lstStyle/>
          <a:p>
            <a:pPr algn="ctr" defTabSz="912813">
              <a:buClr>
                <a:schemeClr val="tx2"/>
              </a:buClr>
            </a:pPr>
            <a:fld id="{06BC46E9-BE39-42DA-8D7D-DE3E16FB5E3D}" type="datetime'''''''''''''''''3''''6'''''''''''''">
              <a:rPr lang="en-US" altLang="zh-TW" sz="1600">
                <a:cs typeface="Arial" charset="0"/>
              </a:rPr>
              <a:pPr algn="ctr" defTabSz="912813">
                <a:buClr>
                  <a:schemeClr val="tx2"/>
                </a:buClr>
              </a:pPr>
              <a:t>36</a:t>
            </a:fld>
            <a:endParaRPr lang="en-US" altLang="zh-TW" sz="1600">
              <a:cs typeface="Arial" charset="0"/>
            </a:endParaRPr>
          </a:p>
        </p:txBody>
      </p:sp>
      <p:sp>
        <p:nvSpPr>
          <p:cNvPr id="136233" name="Rectangle 28"/>
          <p:cNvSpPr>
            <a:spLocks noChangeArrowheads="1"/>
          </p:cNvSpPr>
          <p:nvPr>
            <p:custDataLst>
              <p:tags r:id="rId26"/>
            </p:custDataLst>
          </p:nvPr>
        </p:nvSpPr>
        <p:spPr bwMode="auto">
          <a:xfrm>
            <a:off x="3400425" y="6183313"/>
            <a:ext cx="473075" cy="249237"/>
          </a:xfrm>
          <a:prstGeom prst="rect">
            <a:avLst/>
          </a:prstGeom>
          <a:noFill/>
          <a:ln w="9525">
            <a:noFill/>
            <a:miter lim="800000"/>
            <a:headEnd/>
            <a:tailEnd/>
          </a:ln>
        </p:spPr>
        <p:txBody>
          <a:bodyPr lIns="0" tIns="0" rIns="0" bIns="0"/>
          <a:lstStyle/>
          <a:p>
            <a:pPr algn="ctr" defTabSz="912813">
              <a:buClr>
                <a:schemeClr val="tx2"/>
              </a:buClr>
            </a:pPr>
            <a:fld id="{89002C80-0ECD-48E7-8DCF-9AA39336E946}" type="datetime'''2''''''''''''''''''''0''''1''''''''''''''5'''''">
              <a:rPr lang="en-US" altLang="zh-TW" sz="1600">
                <a:cs typeface="Arial" charset="0"/>
              </a:rPr>
              <a:pPr algn="ctr" defTabSz="912813">
                <a:buClr>
                  <a:schemeClr val="tx2"/>
                </a:buClr>
              </a:pPr>
              <a:t>2015</a:t>
            </a:fld>
            <a:endParaRPr lang="en-US" altLang="zh-TW" sz="1600">
              <a:cs typeface="Arial" charset="0"/>
            </a:endParaRPr>
          </a:p>
        </p:txBody>
      </p:sp>
      <p:sp>
        <p:nvSpPr>
          <p:cNvPr id="136234" name="Rectangle 29"/>
          <p:cNvSpPr>
            <a:spLocks noChangeArrowheads="1"/>
          </p:cNvSpPr>
          <p:nvPr>
            <p:custDataLst>
              <p:tags r:id="rId27"/>
            </p:custDataLst>
          </p:nvPr>
        </p:nvSpPr>
        <p:spPr bwMode="gray">
          <a:xfrm>
            <a:off x="3436938" y="5016500"/>
            <a:ext cx="396875" cy="249238"/>
          </a:xfrm>
          <a:prstGeom prst="rect">
            <a:avLst/>
          </a:prstGeom>
          <a:noFill/>
          <a:ln w="9525">
            <a:noFill/>
            <a:miter lim="800000"/>
            <a:headEnd/>
            <a:tailEnd/>
          </a:ln>
        </p:spPr>
        <p:txBody>
          <a:bodyPr wrap="none" lIns="25916" tIns="0" rIns="25916" bIns="0" anchor="ctr"/>
          <a:lstStyle/>
          <a:p>
            <a:pPr algn="ctr" defTabSz="912813">
              <a:buClr>
                <a:schemeClr val="tx2"/>
              </a:buClr>
            </a:pPr>
            <a:fld id="{0CC05D3E-A11C-4410-AB00-F7528454CD1B}" type="datetime'''''''''4''''''''''''''''''''''''''''''''''''9''1'''''''">
              <a:rPr lang="en-US" altLang="zh-TW" sz="1600" b="1">
                <a:solidFill>
                  <a:schemeClr val="bg1"/>
                </a:solidFill>
                <a:cs typeface="Arial" charset="0"/>
              </a:rPr>
              <a:pPr algn="ctr" defTabSz="912813">
                <a:buClr>
                  <a:schemeClr val="tx2"/>
                </a:buClr>
              </a:pPr>
              <a:t>491</a:t>
            </a:fld>
            <a:endParaRPr lang="en-US" altLang="zh-TW" sz="1600" b="1">
              <a:solidFill>
                <a:schemeClr val="bg1"/>
              </a:solidFill>
              <a:cs typeface="Arial" charset="0"/>
            </a:endParaRPr>
          </a:p>
        </p:txBody>
      </p:sp>
      <p:sp>
        <p:nvSpPr>
          <p:cNvPr id="136235" name="Rectangle 30"/>
          <p:cNvSpPr>
            <a:spLocks noChangeArrowheads="1"/>
          </p:cNvSpPr>
          <p:nvPr>
            <p:custDataLst>
              <p:tags r:id="rId28"/>
            </p:custDataLst>
          </p:nvPr>
        </p:nvSpPr>
        <p:spPr bwMode="auto">
          <a:xfrm>
            <a:off x="3216275" y="3311525"/>
            <a:ext cx="168275" cy="249238"/>
          </a:xfrm>
          <a:prstGeom prst="rect">
            <a:avLst/>
          </a:prstGeom>
          <a:solidFill>
            <a:schemeClr val="accent2"/>
          </a:solidFill>
          <a:ln w="9525">
            <a:noFill/>
            <a:miter lim="800000"/>
            <a:headEnd/>
            <a:tailEnd/>
          </a:ln>
        </p:spPr>
        <p:txBody>
          <a:bodyPr wrap="none" lIns="25916" tIns="0" rIns="25916" bIns="0" anchor="ctr"/>
          <a:lstStyle/>
          <a:p>
            <a:pPr algn="ctr" defTabSz="912813">
              <a:buClr>
                <a:schemeClr val="tx2"/>
              </a:buClr>
            </a:pPr>
            <a:fld id="{28D5CFAD-FEB8-4BA3-A013-3926CB5DD247}" type="datetime'''''''''''''''''4'''''''''">
              <a:rPr lang="en-US" altLang="zh-TW" sz="1600">
                <a:cs typeface="Arial" charset="0"/>
              </a:rPr>
              <a:pPr algn="ctr" defTabSz="912813">
                <a:buClr>
                  <a:schemeClr val="tx2"/>
                </a:buClr>
              </a:pPr>
              <a:t>4</a:t>
            </a:fld>
            <a:endParaRPr lang="en-US" altLang="zh-TW" sz="1600">
              <a:cs typeface="Arial" charset="0"/>
            </a:endParaRPr>
          </a:p>
        </p:txBody>
      </p:sp>
      <p:sp>
        <p:nvSpPr>
          <p:cNvPr id="136236" name="Rectangle 31"/>
          <p:cNvSpPr>
            <a:spLocks noChangeArrowheads="1"/>
          </p:cNvSpPr>
          <p:nvPr>
            <p:custDataLst>
              <p:tags r:id="rId29"/>
            </p:custDataLst>
          </p:nvPr>
        </p:nvSpPr>
        <p:spPr bwMode="auto">
          <a:xfrm>
            <a:off x="3830638" y="3257550"/>
            <a:ext cx="282575" cy="249238"/>
          </a:xfrm>
          <a:prstGeom prst="rect">
            <a:avLst/>
          </a:prstGeom>
          <a:solidFill>
            <a:schemeClr val="accent1"/>
          </a:solidFill>
          <a:ln w="9525">
            <a:noFill/>
            <a:miter lim="800000"/>
            <a:headEnd/>
            <a:tailEnd/>
          </a:ln>
        </p:spPr>
        <p:txBody>
          <a:bodyPr wrap="none" lIns="25916" tIns="0" rIns="25916" bIns="0" anchor="ctr"/>
          <a:lstStyle/>
          <a:p>
            <a:pPr algn="ctr" defTabSz="912813">
              <a:buClr>
                <a:schemeClr val="tx2"/>
              </a:buClr>
            </a:pPr>
            <a:fld id="{02A4C5EF-F7C7-45A0-AF19-C64060ADE226}" type="datetime'''''''''''''''23'''''''''''''''''''''''''''''''''''''''">
              <a:rPr lang="en-US" altLang="zh-TW" sz="1600">
                <a:cs typeface="Arial" charset="0"/>
              </a:rPr>
              <a:pPr algn="ctr" defTabSz="912813">
                <a:buClr>
                  <a:schemeClr val="tx2"/>
                </a:buClr>
              </a:pPr>
              <a:t>23</a:t>
            </a:fld>
            <a:endParaRPr lang="en-US" altLang="zh-TW" sz="1600">
              <a:cs typeface="Arial" charset="0"/>
            </a:endParaRPr>
          </a:p>
        </p:txBody>
      </p:sp>
      <p:sp>
        <p:nvSpPr>
          <p:cNvPr id="136237" name="Rectangle 32"/>
          <p:cNvSpPr>
            <a:spLocks noChangeArrowheads="1"/>
          </p:cNvSpPr>
          <p:nvPr>
            <p:custDataLst>
              <p:tags r:id="rId30"/>
            </p:custDataLst>
          </p:nvPr>
        </p:nvSpPr>
        <p:spPr bwMode="auto">
          <a:xfrm>
            <a:off x="1524000" y="6183313"/>
            <a:ext cx="473075" cy="249237"/>
          </a:xfrm>
          <a:prstGeom prst="rect">
            <a:avLst/>
          </a:prstGeom>
          <a:noFill/>
          <a:ln w="9525">
            <a:noFill/>
            <a:miter lim="800000"/>
            <a:headEnd/>
            <a:tailEnd/>
          </a:ln>
        </p:spPr>
        <p:txBody>
          <a:bodyPr lIns="0" tIns="0" rIns="0" bIns="0"/>
          <a:lstStyle/>
          <a:p>
            <a:pPr algn="ctr" defTabSz="912813">
              <a:buClr>
                <a:schemeClr val="tx2"/>
              </a:buClr>
            </a:pPr>
            <a:fld id="{6CF3C10F-573E-4E06-8A8A-FAE8E24639FF}" type="datetime'''''20''''''''''''''''''''''''''''''''10'''">
              <a:rPr lang="en-US" altLang="zh-TW" sz="1600">
                <a:cs typeface="Arial" charset="0"/>
              </a:rPr>
              <a:pPr algn="ctr" defTabSz="912813">
                <a:buClr>
                  <a:schemeClr val="tx2"/>
                </a:buClr>
              </a:pPr>
              <a:t>2010</a:t>
            </a:fld>
            <a:endParaRPr lang="en-US" altLang="zh-TW" sz="1600">
              <a:cs typeface="Arial" charset="0"/>
            </a:endParaRPr>
          </a:p>
        </p:txBody>
      </p:sp>
      <p:sp>
        <p:nvSpPr>
          <p:cNvPr id="136238" name="Rectangle 33"/>
          <p:cNvSpPr>
            <a:spLocks noChangeArrowheads="1"/>
          </p:cNvSpPr>
          <p:nvPr>
            <p:custDataLst>
              <p:tags r:id="rId31"/>
            </p:custDataLst>
          </p:nvPr>
        </p:nvSpPr>
        <p:spPr bwMode="gray">
          <a:xfrm>
            <a:off x="1562100" y="5492750"/>
            <a:ext cx="396875" cy="249238"/>
          </a:xfrm>
          <a:prstGeom prst="rect">
            <a:avLst/>
          </a:prstGeom>
          <a:noFill/>
          <a:ln w="9525">
            <a:noFill/>
            <a:miter lim="800000"/>
            <a:headEnd/>
            <a:tailEnd/>
          </a:ln>
        </p:spPr>
        <p:txBody>
          <a:bodyPr wrap="none" lIns="25916" tIns="0" rIns="25916" bIns="0" anchor="ctr"/>
          <a:lstStyle/>
          <a:p>
            <a:pPr algn="ctr" defTabSz="912813">
              <a:buClr>
                <a:schemeClr val="tx2"/>
              </a:buClr>
            </a:pPr>
            <a:fld id="{5B65A210-2646-4AB8-9836-C267EC784667}" type="datetime'''''''''2''''''4''''''''''''''''1'">
              <a:rPr lang="en-US" altLang="zh-TW" sz="1600" b="1">
                <a:solidFill>
                  <a:schemeClr val="bg1"/>
                </a:solidFill>
                <a:cs typeface="Arial" charset="0"/>
              </a:rPr>
              <a:pPr algn="ctr" defTabSz="912813">
                <a:buClr>
                  <a:schemeClr val="tx2"/>
                </a:buClr>
              </a:pPr>
              <a:t>241</a:t>
            </a:fld>
            <a:endParaRPr lang="en-US" altLang="zh-TW" sz="1600" b="1">
              <a:solidFill>
                <a:schemeClr val="bg1"/>
              </a:solidFill>
              <a:cs typeface="Arial" charset="0"/>
            </a:endParaRPr>
          </a:p>
        </p:txBody>
      </p:sp>
      <p:sp>
        <p:nvSpPr>
          <p:cNvPr id="136239" name="Rectangle 34"/>
          <p:cNvSpPr>
            <a:spLocks noChangeArrowheads="1"/>
          </p:cNvSpPr>
          <p:nvPr>
            <p:custDataLst>
              <p:tags r:id="rId32"/>
            </p:custDataLst>
          </p:nvPr>
        </p:nvSpPr>
        <p:spPr bwMode="auto">
          <a:xfrm>
            <a:off x="2011363" y="4622800"/>
            <a:ext cx="166687" cy="249238"/>
          </a:xfrm>
          <a:prstGeom prst="rect">
            <a:avLst/>
          </a:prstGeom>
          <a:solidFill>
            <a:schemeClr val="accent2"/>
          </a:solidFill>
          <a:ln w="9525">
            <a:noFill/>
            <a:miter lim="800000"/>
            <a:headEnd/>
            <a:tailEnd/>
          </a:ln>
        </p:spPr>
        <p:txBody>
          <a:bodyPr wrap="none" lIns="25916" tIns="0" rIns="25916" bIns="0" anchor="ctr"/>
          <a:lstStyle/>
          <a:p>
            <a:pPr algn="ctr" defTabSz="912813">
              <a:buClr>
                <a:schemeClr val="tx2"/>
              </a:buClr>
            </a:pPr>
            <a:fld id="{DEEAECA7-4A7A-4612-BF05-7FF67E911FEE}" type="datetime'''''''''''''''1'">
              <a:rPr lang="en-US" altLang="zh-TW" sz="1600">
                <a:cs typeface="Arial" charset="0"/>
              </a:rPr>
              <a:pPr algn="ctr" defTabSz="912813">
                <a:buClr>
                  <a:schemeClr val="tx2"/>
                </a:buClr>
              </a:pPr>
              <a:t>1</a:t>
            </a:fld>
            <a:endParaRPr lang="en-US" altLang="zh-TW" sz="1600">
              <a:cs typeface="Arial" charset="0"/>
            </a:endParaRPr>
          </a:p>
        </p:txBody>
      </p:sp>
      <p:sp>
        <p:nvSpPr>
          <p:cNvPr id="136240" name="Rectangle 35"/>
          <p:cNvSpPr>
            <a:spLocks noChangeArrowheads="1"/>
          </p:cNvSpPr>
          <p:nvPr>
            <p:custDataLst>
              <p:tags r:id="rId33"/>
            </p:custDataLst>
          </p:nvPr>
        </p:nvSpPr>
        <p:spPr bwMode="auto">
          <a:xfrm>
            <a:off x="1341438" y="4608513"/>
            <a:ext cx="166687" cy="249237"/>
          </a:xfrm>
          <a:prstGeom prst="rect">
            <a:avLst/>
          </a:prstGeom>
          <a:solidFill>
            <a:schemeClr val="accent1"/>
          </a:solidFill>
          <a:ln w="9525">
            <a:noFill/>
            <a:miter lim="800000"/>
            <a:headEnd/>
            <a:tailEnd/>
          </a:ln>
        </p:spPr>
        <p:txBody>
          <a:bodyPr wrap="none" lIns="25916" tIns="0" rIns="25916" bIns="0" anchor="ctr"/>
          <a:lstStyle/>
          <a:p>
            <a:pPr algn="ctr" defTabSz="912813">
              <a:buClr>
                <a:schemeClr val="tx2"/>
              </a:buClr>
            </a:pPr>
            <a:fld id="{60A742B2-D72C-44F4-B039-B000B4E0B0CC}" type="datetime'''''''''''''''''''''''''''7'''''''''''''''''''''''''">
              <a:rPr lang="en-US" altLang="zh-TW" sz="1600">
                <a:cs typeface="Arial" charset="0"/>
              </a:rPr>
              <a:pPr algn="ctr" defTabSz="912813">
                <a:buClr>
                  <a:schemeClr val="tx2"/>
                </a:buClr>
              </a:pPr>
              <a:t>7</a:t>
            </a:fld>
            <a:endParaRPr lang="en-US" altLang="zh-TW" sz="1600">
              <a:cs typeface="Arial" charset="0"/>
            </a:endParaRPr>
          </a:p>
        </p:txBody>
      </p:sp>
      <p:sp>
        <p:nvSpPr>
          <p:cNvPr id="136241" name="Rectangle 36"/>
          <p:cNvSpPr>
            <a:spLocks noChangeArrowheads="1"/>
          </p:cNvSpPr>
          <p:nvPr>
            <p:custDataLst>
              <p:tags r:id="rId34"/>
            </p:custDataLst>
          </p:nvPr>
        </p:nvSpPr>
        <p:spPr bwMode="auto">
          <a:xfrm>
            <a:off x="7662863" y="1031875"/>
            <a:ext cx="1257300" cy="488950"/>
          </a:xfrm>
          <a:prstGeom prst="rect">
            <a:avLst/>
          </a:prstGeom>
          <a:noFill/>
          <a:ln w="9525">
            <a:noFill/>
            <a:miter lim="800000"/>
            <a:headEnd/>
            <a:tailEnd/>
          </a:ln>
        </p:spPr>
        <p:txBody>
          <a:bodyPr lIns="0" tIns="0" rIns="0" bIns="0">
            <a:spAutoFit/>
          </a:bodyPr>
          <a:lstStyle/>
          <a:p>
            <a:pPr defTabSz="912813">
              <a:buClr>
                <a:schemeClr val="tx2"/>
              </a:buClr>
            </a:pPr>
            <a:r>
              <a:rPr lang="zh-TW" altLang="en-US" sz="1600" b="1">
                <a:ea typeface="標楷體" pitchFamily="65" charset="-120"/>
              </a:rPr>
              <a:t>年複合增長率</a:t>
            </a:r>
            <a:endParaRPr lang="en-US" altLang="zh-TW" sz="1600" b="1">
              <a:ea typeface="標楷體" pitchFamily="65" charset="-120"/>
            </a:endParaRPr>
          </a:p>
          <a:p>
            <a:pPr defTabSz="912813">
              <a:buClr>
                <a:schemeClr val="tx2"/>
              </a:buClr>
            </a:pPr>
            <a:r>
              <a:rPr lang="zh-TW" altLang="en-US" sz="1600">
                <a:ea typeface="標楷體" pitchFamily="65" charset="-120"/>
              </a:rPr>
              <a:t>百分比</a:t>
            </a:r>
          </a:p>
        </p:txBody>
      </p:sp>
      <p:sp>
        <p:nvSpPr>
          <p:cNvPr id="136242" name="Oval 99"/>
          <p:cNvSpPr>
            <a:spLocks noChangeArrowheads="1"/>
          </p:cNvSpPr>
          <p:nvPr>
            <p:custDataLst>
              <p:tags r:id="rId35"/>
            </p:custDataLst>
          </p:nvPr>
        </p:nvSpPr>
        <p:spPr bwMode="gray">
          <a:xfrm>
            <a:off x="7750175" y="2779713"/>
            <a:ext cx="733425" cy="341312"/>
          </a:xfrm>
          <a:prstGeom prst="ellipse">
            <a:avLst/>
          </a:prstGeom>
          <a:solidFill>
            <a:schemeClr val="folHlink"/>
          </a:solidFill>
          <a:ln w="9525">
            <a:solidFill>
              <a:schemeClr val="tx1"/>
            </a:solidFill>
            <a:round/>
            <a:headEnd/>
            <a:tailEnd/>
          </a:ln>
        </p:spPr>
        <p:txBody>
          <a:bodyPr wrap="none" lIns="93296" tIns="46648" rIns="93296" bIns="46648" anchor="ctr"/>
          <a:lstStyle/>
          <a:p>
            <a:pPr algn="ctr"/>
            <a:r>
              <a:rPr lang="en-GB" altLang="zh-TW" sz="1600" b="1">
                <a:solidFill>
                  <a:schemeClr val="bg1"/>
                </a:solidFill>
                <a:cs typeface="Arial" charset="0"/>
              </a:rPr>
              <a:t>44%</a:t>
            </a:r>
          </a:p>
        </p:txBody>
      </p:sp>
      <p:sp>
        <p:nvSpPr>
          <p:cNvPr id="136243" name="Oval 99"/>
          <p:cNvSpPr>
            <a:spLocks noChangeArrowheads="1"/>
          </p:cNvSpPr>
          <p:nvPr>
            <p:custDataLst>
              <p:tags r:id="rId36"/>
            </p:custDataLst>
          </p:nvPr>
        </p:nvSpPr>
        <p:spPr bwMode="gray">
          <a:xfrm>
            <a:off x="7750175" y="3192463"/>
            <a:ext cx="733425" cy="341312"/>
          </a:xfrm>
          <a:prstGeom prst="ellipse">
            <a:avLst/>
          </a:prstGeom>
          <a:solidFill>
            <a:schemeClr val="folHlink"/>
          </a:solidFill>
          <a:ln w="9525">
            <a:solidFill>
              <a:schemeClr val="tx1"/>
            </a:solidFill>
            <a:round/>
            <a:headEnd/>
            <a:tailEnd/>
          </a:ln>
        </p:spPr>
        <p:txBody>
          <a:bodyPr wrap="none" lIns="93296" tIns="46648" rIns="93296" bIns="46648" anchor="ctr"/>
          <a:lstStyle/>
          <a:p>
            <a:pPr algn="ctr"/>
            <a:r>
              <a:rPr lang="en-GB" altLang="zh-TW" sz="1600" b="1">
                <a:solidFill>
                  <a:schemeClr val="bg1"/>
                </a:solidFill>
                <a:cs typeface="Arial" charset="0"/>
              </a:rPr>
              <a:t>9%</a:t>
            </a:r>
          </a:p>
        </p:txBody>
      </p:sp>
      <p:sp>
        <p:nvSpPr>
          <p:cNvPr id="136244" name="Oval 99"/>
          <p:cNvSpPr>
            <a:spLocks noChangeArrowheads="1"/>
          </p:cNvSpPr>
          <p:nvPr>
            <p:custDataLst>
              <p:tags r:id="rId37"/>
            </p:custDataLst>
          </p:nvPr>
        </p:nvSpPr>
        <p:spPr bwMode="gray">
          <a:xfrm>
            <a:off x="7750175" y="4779963"/>
            <a:ext cx="733425" cy="341312"/>
          </a:xfrm>
          <a:prstGeom prst="ellipse">
            <a:avLst/>
          </a:prstGeom>
          <a:solidFill>
            <a:schemeClr val="folHlink"/>
          </a:solidFill>
          <a:ln w="9525">
            <a:solidFill>
              <a:schemeClr val="tx1"/>
            </a:solidFill>
            <a:round/>
            <a:headEnd/>
            <a:tailEnd/>
          </a:ln>
        </p:spPr>
        <p:txBody>
          <a:bodyPr wrap="none" lIns="93296" tIns="46648" rIns="93296" bIns="46648" anchor="ctr"/>
          <a:lstStyle/>
          <a:p>
            <a:pPr algn="ctr"/>
            <a:r>
              <a:rPr lang="en-GB" altLang="zh-TW" sz="1600" b="1">
                <a:solidFill>
                  <a:schemeClr val="bg1"/>
                </a:solidFill>
                <a:cs typeface="Arial" charset="0"/>
              </a:rPr>
              <a:t>10%</a:t>
            </a:r>
          </a:p>
        </p:txBody>
      </p:sp>
      <p:sp>
        <p:nvSpPr>
          <p:cNvPr id="136245" name="Oval 99"/>
          <p:cNvSpPr>
            <a:spLocks noChangeArrowheads="1"/>
          </p:cNvSpPr>
          <p:nvPr>
            <p:custDataLst>
              <p:tags r:id="rId38"/>
            </p:custDataLst>
          </p:nvPr>
        </p:nvSpPr>
        <p:spPr bwMode="gray">
          <a:xfrm>
            <a:off x="7750175" y="1644650"/>
            <a:ext cx="733425" cy="341313"/>
          </a:xfrm>
          <a:prstGeom prst="ellipse">
            <a:avLst/>
          </a:prstGeom>
          <a:solidFill>
            <a:schemeClr val="folHlink"/>
          </a:solidFill>
          <a:ln w="9525">
            <a:solidFill>
              <a:schemeClr val="tx1"/>
            </a:solidFill>
            <a:round/>
            <a:headEnd/>
            <a:tailEnd/>
          </a:ln>
        </p:spPr>
        <p:txBody>
          <a:bodyPr wrap="none" lIns="93296" tIns="46648" rIns="93296" bIns="46648" anchor="ctr"/>
          <a:lstStyle/>
          <a:p>
            <a:pPr algn="ctr"/>
            <a:r>
              <a:rPr lang="en-GB" altLang="zh-TW" sz="1600" b="1">
                <a:solidFill>
                  <a:schemeClr val="bg1"/>
                </a:solidFill>
                <a:cs typeface="Arial" charset="0"/>
              </a:rPr>
              <a:t>10%</a:t>
            </a:r>
          </a:p>
        </p:txBody>
      </p:sp>
      <p:sp>
        <p:nvSpPr>
          <p:cNvPr id="136246" name="Oval 99"/>
          <p:cNvSpPr>
            <a:spLocks noChangeArrowheads="1"/>
          </p:cNvSpPr>
          <p:nvPr>
            <p:custDataLst>
              <p:tags r:id="rId39"/>
            </p:custDataLst>
          </p:nvPr>
        </p:nvSpPr>
        <p:spPr bwMode="gray">
          <a:xfrm>
            <a:off x="7750175" y="2328863"/>
            <a:ext cx="733425" cy="341312"/>
          </a:xfrm>
          <a:prstGeom prst="ellipse">
            <a:avLst/>
          </a:prstGeom>
          <a:solidFill>
            <a:schemeClr val="folHlink"/>
          </a:solidFill>
          <a:ln w="9525">
            <a:solidFill>
              <a:schemeClr val="tx1"/>
            </a:solidFill>
            <a:round/>
            <a:headEnd/>
            <a:tailEnd/>
          </a:ln>
        </p:spPr>
        <p:txBody>
          <a:bodyPr wrap="none" lIns="93296" tIns="46648" rIns="93296" bIns="46648" anchor="ctr"/>
          <a:lstStyle/>
          <a:p>
            <a:pPr algn="ctr"/>
            <a:r>
              <a:rPr lang="en-US" altLang="zh-TW" sz="1600" b="1">
                <a:solidFill>
                  <a:schemeClr val="bg1"/>
                </a:solidFill>
                <a:cs typeface="Arial" charset="0"/>
              </a:rPr>
              <a:t>17</a:t>
            </a:r>
            <a:r>
              <a:rPr lang="en-GB" altLang="zh-TW" sz="1600" b="1">
                <a:solidFill>
                  <a:schemeClr val="bg1"/>
                </a:solidFill>
                <a:cs typeface="Arial" charset="0"/>
              </a:rPr>
              <a:t>%</a:t>
            </a:r>
          </a:p>
        </p:txBody>
      </p:sp>
      <p:sp>
        <p:nvSpPr>
          <p:cNvPr id="136247" name="Rectangle 42"/>
          <p:cNvSpPr>
            <a:spLocks noChangeArrowheads="1"/>
          </p:cNvSpPr>
          <p:nvPr>
            <p:custDataLst>
              <p:tags r:id="rId40"/>
            </p:custDataLst>
          </p:nvPr>
        </p:nvSpPr>
        <p:spPr bwMode="auto">
          <a:xfrm>
            <a:off x="6948488" y="1628775"/>
            <a:ext cx="439737" cy="244475"/>
          </a:xfrm>
          <a:prstGeom prst="rect">
            <a:avLst/>
          </a:prstGeom>
          <a:noFill/>
          <a:ln w="9525">
            <a:noFill/>
            <a:miter lim="800000"/>
            <a:headEnd/>
            <a:tailEnd/>
          </a:ln>
        </p:spPr>
        <p:txBody>
          <a:bodyPr lIns="0" tIns="0" rIns="0" bIns="0">
            <a:spAutoFit/>
          </a:bodyPr>
          <a:lstStyle/>
          <a:p>
            <a:pPr defTabSz="912813">
              <a:buClr>
                <a:schemeClr val="tx2"/>
              </a:buClr>
            </a:pPr>
            <a:r>
              <a:rPr lang="zh-TW" altLang="en-US" sz="1600" b="1">
                <a:ea typeface="標楷體" pitchFamily="65" charset="-120"/>
              </a:rPr>
              <a:t>總合</a:t>
            </a:r>
            <a:endParaRPr lang="en-US" altLang="zh-TW" sz="1600" b="1">
              <a:ea typeface="標楷體" pitchFamily="65" charset="-120"/>
            </a:endParaRPr>
          </a:p>
        </p:txBody>
      </p:sp>
      <p:sp>
        <p:nvSpPr>
          <p:cNvPr id="136248" name="AutoShape 43"/>
          <p:cNvSpPr>
            <a:spLocks noChangeArrowheads="1"/>
          </p:cNvSpPr>
          <p:nvPr>
            <p:custDataLst>
              <p:tags r:id="rId41"/>
            </p:custDataLst>
          </p:nvPr>
        </p:nvSpPr>
        <p:spPr bwMode="auto">
          <a:xfrm>
            <a:off x="8269288" y="292100"/>
            <a:ext cx="649287" cy="212725"/>
          </a:xfrm>
          <a:prstGeom prst="leftRightArrow">
            <a:avLst>
              <a:gd name="adj1" fmla="val 100000"/>
              <a:gd name="adj2" fmla="val 0"/>
            </a:avLst>
          </a:prstGeom>
          <a:noFill/>
          <a:ln w="9525">
            <a:noFill/>
            <a:miter lim="800000"/>
            <a:headEnd/>
            <a:tailEnd/>
          </a:ln>
        </p:spPr>
        <p:txBody>
          <a:bodyPr wrap="none" lIns="27989" tIns="0" rIns="0" bIns="27989">
            <a:spAutoFit/>
          </a:bodyPr>
          <a:lstStyle/>
          <a:p>
            <a:pPr algn="r" defTabSz="912813">
              <a:buClr>
                <a:schemeClr val="tx2"/>
              </a:buClr>
            </a:pPr>
            <a:r>
              <a:rPr lang="zh-TW" altLang="en-US" sz="1200">
                <a:solidFill>
                  <a:srgbClr val="808080"/>
                </a:solidFill>
              </a:rPr>
              <a:t>初步估計</a:t>
            </a:r>
          </a:p>
        </p:txBody>
      </p:sp>
      <p:cxnSp>
        <p:nvCxnSpPr>
          <p:cNvPr id="136249" name="AutoShape 44"/>
          <p:cNvCxnSpPr>
            <a:cxnSpLocks noChangeShapeType="1"/>
            <a:stCxn id="136248" idx="2"/>
            <a:endCxn id="136248" idx="4"/>
          </p:cNvCxnSpPr>
          <p:nvPr>
            <p:custDataLst>
              <p:tags r:id="rId42"/>
            </p:custDataLst>
          </p:nvPr>
        </p:nvCxnSpPr>
        <p:spPr bwMode="auto">
          <a:xfrm>
            <a:off x="8269288" y="292100"/>
            <a:ext cx="0" cy="212725"/>
          </a:xfrm>
          <a:prstGeom prst="straightConnector1">
            <a:avLst/>
          </a:prstGeom>
          <a:noFill/>
          <a:ln w="9525">
            <a:solidFill>
              <a:srgbClr val="808080"/>
            </a:solidFill>
            <a:round/>
            <a:headEnd/>
            <a:tailEnd/>
          </a:ln>
        </p:spPr>
      </p:cxnSp>
      <p:cxnSp>
        <p:nvCxnSpPr>
          <p:cNvPr id="136250" name="AutoShape 45"/>
          <p:cNvCxnSpPr>
            <a:cxnSpLocks noChangeShapeType="1"/>
            <a:stCxn id="136248" idx="4"/>
            <a:endCxn id="136248" idx="6"/>
          </p:cNvCxnSpPr>
          <p:nvPr>
            <p:custDataLst>
              <p:tags r:id="rId43"/>
            </p:custDataLst>
          </p:nvPr>
        </p:nvCxnSpPr>
        <p:spPr bwMode="auto">
          <a:xfrm>
            <a:off x="8269288" y="504825"/>
            <a:ext cx="649287" cy="0"/>
          </a:xfrm>
          <a:prstGeom prst="straightConnector1">
            <a:avLst/>
          </a:prstGeom>
          <a:noFill/>
          <a:ln w="25400">
            <a:solidFill>
              <a:srgbClr val="808080"/>
            </a:solidFill>
            <a:round/>
            <a:headEnd/>
            <a:tailEnd/>
          </a:ln>
        </p:spPr>
      </p:cxnSp>
      <p:sp>
        <p:nvSpPr>
          <p:cNvPr id="48" name="矩形 47"/>
          <p:cNvSpPr/>
          <p:nvPr/>
        </p:nvSpPr>
        <p:spPr>
          <a:xfrm>
            <a:off x="7019925" y="5949950"/>
            <a:ext cx="2881313" cy="522288"/>
          </a:xfrm>
          <a:prstGeom prst="rect">
            <a:avLst/>
          </a:prstGeom>
        </p:spPr>
        <p:txBody>
          <a:bodyPr>
            <a:spAutoFit/>
          </a:bodyPr>
          <a:lstStyle/>
          <a:p>
            <a:pPr>
              <a:defRPr/>
            </a:pPr>
            <a:r>
              <a:rPr lang="en-US" altLang="zh-TW" sz="1400" dirty="0">
                <a:effectLst>
                  <a:outerShdw blurRad="38100" dist="38100" dir="2700000" algn="tl">
                    <a:srgbClr val="C0C0C0"/>
                  </a:outerShdw>
                </a:effectLst>
                <a:ea typeface="新細明體" pitchFamily="18" charset="-120"/>
              </a:rPr>
              <a:t>Source: </a:t>
            </a:r>
            <a:r>
              <a:rPr lang="zh-TW" altLang="en-US" sz="1400" dirty="0">
                <a:effectLst>
                  <a:outerShdw blurRad="38100" dist="38100" dir="2700000" algn="tl">
                    <a:srgbClr val="C0C0C0"/>
                  </a:outerShdw>
                </a:effectLst>
                <a:ea typeface="新細明體" pitchFamily="18" charset="-120"/>
              </a:rPr>
              <a:t>＠</a:t>
            </a:r>
            <a:r>
              <a:rPr lang="en-US" altLang="zh-TW" sz="1400" dirty="0">
                <a:effectLst>
                  <a:outerShdw blurRad="38100" dist="38100" dir="2700000" algn="tl">
                    <a:srgbClr val="C0C0C0"/>
                  </a:outerShdw>
                </a:effectLst>
                <a:ea typeface="新細明體" pitchFamily="18" charset="-120"/>
              </a:rPr>
              <a:t>2008Mckinsey&amp;Company</a:t>
            </a:r>
            <a:endParaRPr lang="zh-TW" altLang="en-US" sz="1400" dirty="0"/>
          </a:p>
        </p:txBody>
      </p:sp>
      <p:sp>
        <p:nvSpPr>
          <p:cNvPr id="136252" name="Line 15"/>
          <p:cNvSpPr>
            <a:spLocks noChangeShapeType="1"/>
          </p:cNvSpPr>
          <p:nvPr>
            <p:custDataLst>
              <p:tags r:id="rId44"/>
            </p:custDataLst>
          </p:nvPr>
        </p:nvSpPr>
        <p:spPr bwMode="auto">
          <a:xfrm flipH="1">
            <a:off x="6227763" y="3284538"/>
            <a:ext cx="73025" cy="0"/>
          </a:xfrm>
          <a:prstGeom prst="line">
            <a:avLst/>
          </a:prstGeom>
          <a:noFill/>
          <a:ln w="3175">
            <a:solidFill>
              <a:schemeClr val="tx1"/>
            </a:solidFill>
            <a:round/>
            <a:headEnd/>
            <a:tailEnd/>
          </a:ln>
        </p:spPr>
        <p:txBody>
          <a:bodyPr wrap="none" lIns="93296" tIns="46648" rIns="93296" bIns="46648" anchor="ctr"/>
          <a:lstStyle/>
          <a:p>
            <a:endParaRPr lang="zh-TW" altLang="en-US"/>
          </a:p>
        </p:txBody>
      </p:sp>
      <p:sp>
        <p:nvSpPr>
          <p:cNvPr id="136253" name="Line 15"/>
          <p:cNvSpPr>
            <a:spLocks noChangeShapeType="1"/>
          </p:cNvSpPr>
          <p:nvPr>
            <p:custDataLst>
              <p:tags r:id="rId45"/>
            </p:custDataLst>
          </p:nvPr>
        </p:nvSpPr>
        <p:spPr bwMode="auto">
          <a:xfrm flipH="1" flipV="1">
            <a:off x="6227763" y="4941888"/>
            <a:ext cx="73025" cy="0"/>
          </a:xfrm>
          <a:prstGeom prst="line">
            <a:avLst/>
          </a:prstGeom>
          <a:noFill/>
          <a:ln w="3175">
            <a:solidFill>
              <a:schemeClr val="tx1"/>
            </a:solidFill>
            <a:round/>
            <a:headEnd/>
            <a:tailEnd/>
          </a:ln>
        </p:spPr>
        <p:txBody>
          <a:bodyPr wrap="none" lIns="93296" tIns="46648" rIns="93296" bIns="46648" anchor="ctr"/>
          <a:lstStyle/>
          <a:p>
            <a:endParaRPr lang="zh-TW" alt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Documents and Settings\Administrator\桌面\住宅節能量(美國能源之星).gif"/>
          <p:cNvPicPr>
            <a:picLocks noChangeAspect="1" noChangeArrowheads="1"/>
          </p:cNvPicPr>
          <p:nvPr/>
        </p:nvPicPr>
        <p:blipFill>
          <a:blip r:embed="rId2" cstate="print"/>
          <a:srcRect/>
          <a:stretch>
            <a:fillRect/>
          </a:stretch>
        </p:blipFill>
        <p:spPr bwMode="auto">
          <a:xfrm>
            <a:off x="1187624" y="1700808"/>
            <a:ext cx="6791154" cy="4464016"/>
          </a:xfrm>
          <a:prstGeom prst="rect">
            <a:avLst/>
          </a:prstGeom>
          <a:noFill/>
        </p:spPr>
      </p:pic>
      <p:sp>
        <p:nvSpPr>
          <p:cNvPr id="2" name="標題 1"/>
          <p:cNvSpPr>
            <a:spLocks noGrp="1"/>
          </p:cNvSpPr>
          <p:nvPr>
            <p:ph type="title"/>
          </p:nvPr>
        </p:nvSpPr>
        <p:spPr>
          <a:xfrm>
            <a:off x="1670992" y="404664"/>
            <a:ext cx="6069360" cy="864096"/>
          </a:xfrm>
        </p:spPr>
        <p:txBody>
          <a:bodyPr>
            <a:normAutofit fontScale="90000"/>
          </a:bodyPr>
          <a:lstStyle/>
          <a:p>
            <a:r>
              <a:rPr lang="zh-TW" altLang="en-US" sz="4000" b="1" dirty="0" smtClean="0"/>
              <a:t>住宅節能、更新家電</a:t>
            </a:r>
            <a:r>
              <a:rPr lang="en-US" altLang="zh-TW" dirty="0" smtClean="0"/>
              <a:t/>
            </a:r>
            <a:br>
              <a:rPr lang="en-US" altLang="zh-TW" dirty="0" smtClean="0"/>
            </a:br>
            <a:r>
              <a:rPr lang="zh-TW" altLang="en-US" dirty="0" smtClean="0"/>
              <a:t>可節能</a:t>
            </a:r>
            <a:r>
              <a:rPr lang="en-US" altLang="zh-TW" dirty="0" smtClean="0"/>
              <a:t>41</a:t>
            </a:r>
            <a:r>
              <a:rPr lang="zh-TW" altLang="en-US" dirty="0" smtClean="0"/>
              <a:t>％</a:t>
            </a:r>
            <a:endParaRPr lang="zh-TW" altLang="en-US" dirty="0"/>
          </a:p>
        </p:txBody>
      </p:sp>
      <p:sp>
        <p:nvSpPr>
          <p:cNvPr id="5" name="文字方塊 4"/>
          <p:cNvSpPr txBox="1"/>
          <p:nvPr/>
        </p:nvSpPr>
        <p:spPr>
          <a:xfrm>
            <a:off x="3205186" y="4366845"/>
            <a:ext cx="3599062" cy="646331"/>
          </a:xfrm>
          <a:prstGeom prst="rect">
            <a:avLst/>
          </a:prstGeom>
          <a:noFill/>
        </p:spPr>
        <p:txBody>
          <a:bodyPr wrap="none" rtlCol="0">
            <a:spAutoFit/>
          </a:bodyPr>
          <a:lstStyle/>
          <a:p>
            <a:pPr>
              <a:buFont typeface="Wingdings" pitchFamily="2" charset="2"/>
              <a:buChar char="Ø"/>
            </a:pPr>
            <a:r>
              <a:rPr lang="zh-TW" altLang="en-US" dirty="0" smtClean="0">
                <a:solidFill>
                  <a:srgbClr val="C00000"/>
                </a:solidFill>
                <a:effectLst>
                  <a:outerShdw blurRad="38100" dist="38100" dir="2700000" algn="tl">
                    <a:srgbClr val="000000">
                      <a:alpha val="43137"/>
                    </a:srgbClr>
                  </a:outerShdw>
                </a:effectLst>
                <a:latin typeface="Calibri" pitchFamily="34" charset="0"/>
              </a:rPr>
              <a:t>以美國能源之星家電為節能標準</a:t>
            </a:r>
            <a:endParaRPr lang="en-US" altLang="zh-TW" dirty="0" smtClean="0">
              <a:solidFill>
                <a:srgbClr val="C00000"/>
              </a:solidFill>
              <a:effectLst>
                <a:outerShdw blurRad="38100" dist="38100" dir="2700000" algn="tl">
                  <a:srgbClr val="000000">
                    <a:alpha val="43137"/>
                  </a:srgbClr>
                </a:outerShdw>
              </a:effectLst>
              <a:latin typeface="Calibri" pitchFamily="34" charset="0"/>
            </a:endParaRPr>
          </a:p>
          <a:p>
            <a:pPr>
              <a:buFont typeface="Wingdings" pitchFamily="2" charset="2"/>
              <a:buChar char="Ø"/>
            </a:pPr>
            <a:r>
              <a:rPr lang="zh-TW" altLang="en-US" dirty="0" smtClean="0">
                <a:solidFill>
                  <a:srgbClr val="C00000"/>
                </a:solidFill>
                <a:effectLst>
                  <a:outerShdw blurRad="38100" dist="38100" dir="2700000" algn="tl">
                    <a:srgbClr val="000000">
                      <a:alpha val="43137"/>
                    </a:srgbClr>
                  </a:outerShdw>
                </a:effectLst>
                <a:latin typeface="Calibri" pitchFamily="34" charset="0"/>
              </a:rPr>
              <a:t>估算汰換國內家電所能節能總量</a:t>
            </a:r>
            <a:endParaRPr lang="zh-TW" altLang="en-US" dirty="0">
              <a:solidFill>
                <a:srgbClr val="C00000"/>
              </a:solidFill>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val="26860750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p:cNvPicPr>
            <a:picLocks noChangeAspect="1" noChangeArrowheads="1"/>
          </p:cNvPicPr>
          <p:nvPr/>
        </p:nvPicPr>
        <p:blipFill>
          <a:blip r:embed="rId3" cstate="print"/>
          <a:srcRect/>
          <a:stretch>
            <a:fillRect/>
          </a:stretch>
        </p:blipFill>
        <p:spPr bwMode="auto">
          <a:xfrm>
            <a:off x="285750" y="6143625"/>
            <a:ext cx="1928813" cy="571500"/>
          </a:xfrm>
          <a:prstGeom prst="rect">
            <a:avLst/>
          </a:prstGeom>
          <a:noFill/>
          <a:ln w="9525">
            <a:noFill/>
            <a:miter lim="800000"/>
            <a:headEnd/>
            <a:tailEnd/>
          </a:ln>
        </p:spPr>
      </p:pic>
      <p:sp>
        <p:nvSpPr>
          <p:cNvPr id="145410" name="文字方塊 3"/>
          <p:cNvSpPr txBox="1">
            <a:spLocks noChangeArrowheads="1"/>
          </p:cNvSpPr>
          <p:nvPr/>
        </p:nvSpPr>
        <p:spPr bwMode="auto">
          <a:xfrm>
            <a:off x="0" y="0"/>
            <a:ext cx="9144000" cy="646113"/>
          </a:xfrm>
          <a:prstGeom prst="rect">
            <a:avLst/>
          </a:prstGeom>
          <a:noFill/>
          <a:ln w="9525">
            <a:noFill/>
            <a:miter lim="800000"/>
            <a:headEnd/>
            <a:tailEnd/>
          </a:ln>
        </p:spPr>
        <p:txBody>
          <a:bodyPr>
            <a:spAutoFit/>
          </a:bodyPr>
          <a:lstStyle/>
          <a:p>
            <a:pPr algn="ctr"/>
            <a:r>
              <a:rPr lang="zh-TW" altLang="en-US" sz="3600" b="1">
                <a:latin typeface="華康隸書體W5" pitchFamily="65" charset="-120"/>
                <a:ea typeface="華康隸書體W5" pitchFamily="65" charset="-120"/>
              </a:rPr>
              <a:t>零耗能建築</a:t>
            </a:r>
          </a:p>
        </p:txBody>
      </p:sp>
      <p:sp>
        <p:nvSpPr>
          <p:cNvPr id="145411" name="文字方塊 4"/>
          <p:cNvSpPr txBox="1">
            <a:spLocks noChangeArrowheads="1"/>
          </p:cNvSpPr>
          <p:nvPr/>
        </p:nvSpPr>
        <p:spPr bwMode="auto">
          <a:xfrm>
            <a:off x="642938" y="714375"/>
            <a:ext cx="7786687" cy="1200150"/>
          </a:xfrm>
          <a:prstGeom prst="rect">
            <a:avLst/>
          </a:prstGeom>
          <a:noFill/>
          <a:ln w="9525">
            <a:noFill/>
            <a:miter lim="800000"/>
            <a:headEnd/>
            <a:tailEnd/>
          </a:ln>
        </p:spPr>
        <p:txBody>
          <a:bodyPr>
            <a:spAutoFit/>
          </a:bodyPr>
          <a:lstStyle/>
          <a:p>
            <a:r>
              <a:rPr lang="zh-TW" altLang="en-US" sz="2400">
                <a:latin typeface="華康魏碑體" pitchFamily="65" charset="-120"/>
                <a:ea typeface="華康魏碑體" pitchFamily="65" charset="-120"/>
              </a:rPr>
              <a:t>藉由各式再生能源的利用</a:t>
            </a:r>
            <a:r>
              <a:rPr lang="en-US" altLang="zh-TW" sz="2400">
                <a:latin typeface="華康魏碑體" pitchFamily="65" charset="-120"/>
                <a:ea typeface="華康魏碑體" pitchFamily="65" charset="-120"/>
              </a:rPr>
              <a:t>(</a:t>
            </a:r>
            <a:r>
              <a:rPr lang="zh-TW" altLang="en-US" sz="2400">
                <a:latin typeface="華康魏碑體" pitchFamily="65" charset="-120"/>
                <a:ea typeface="華康魏碑體" pitchFamily="65" charset="-120"/>
              </a:rPr>
              <a:t>如太陽能，風能</a:t>
            </a:r>
            <a:r>
              <a:rPr lang="en-US" altLang="zh-TW" sz="2400">
                <a:latin typeface="華康魏碑體" pitchFamily="65" charset="-120"/>
                <a:ea typeface="華康魏碑體" pitchFamily="65" charset="-120"/>
              </a:rPr>
              <a:t>)</a:t>
            </a:r>
            <a:r>
              <a:rPr lang="zh-TW" altLang="en-US" sz="2400">
                <a:latin typeface="華康魏碑體" pitchFamily="65" charset="-120"/>
                <a:ea typeface="華康魏碑體" pitchFamily="65" charset="-120"/>
              </a:rPr>
              <a:t>及其他節能技術，並考慮當地氣候環境因素，建立出所需消耗能源與產生能源等量的建築。</a:t>
            </a:r>
          </a:p>
        </p:txBody>
      </p:sp>
      <p:pic>
        <p:nvPicPr>
          <p:cNvPr id="145412" name="Picture 2" descr="C:\Users\User\Desktop\Bedzed.jpg"/>
          <p:cNvPicPr>
            <a:picLocks noChangeAspect="1" noChangeArrowheads="1"/>
          </p:cNvPicPr>
          <p:nvPr/>
        </p:nvPicPr>
        <p:blipFill>
          <a:blip r:embed="rId4" cstate="print"/>
          <a:srcRect/>
          <a:stretch>
            <a:fillRect/>
          </a:stretch>
        </p:blipFill>
        <p:spPr bwMode="auto">
          <a:xfrm>
            <a:off x="428625" y="1911350"/>
            <a:ext cx="3929063" cy="2946400"/>
          </a:xfrm>
          <a:prstGeom prst="rect">
            <a:avLst/>
          </a:prstGeom>
          <a:noFill/>
          <a:ln w="9525">
            <a:noFill/>
            <a:miter lim="800000"/>
            <a:headEnd/>
            <a:tailEnd/>
          </a:ln>
        </p:spPr>
      </p:pic>
      <p:pic>
        <p:nvPicPr>
          <p:cNvPr id="145413" name="Picture 3" descr="C:\Users\User\Desktop\bedzedhmpg_lrg_image.jpg"/>
          <p:cNvPicPr>
            <a:picLocks noChangeAspect="1" noChangeArrowheads="1"/>
          </p:cNvPicPr>
          <p:nvPr/>
        </p:nvPicPr>
        <p:blipFill>
          <a:blip r:embed="rId5" cstate="print"/>
          <a:srcRect/>
          <a:stretch>
            <a:fillRect/>
          </a:stretch>
        </p:blipFill>
        <p:spPr bwMode="auto">
          <a:xfrm>
            <a:off x="4857750" y="1928813"/>
            <a:ext cx="4067175" cy="2928937"/>
          </a:xfrm>
          <a:prstGeom prst="rect">
            <a:avLst/>
          </a:prstGeom>
          <a:noFill/>
          <a:ln w="9525">
            <a:noFill/>
            <a:miter lim="800000"/>
            <a:headEnd/>
            <a:tailEnd/>
          </a:ln>
        </p:spPr>
      </p:pic>
      <p:sp>
        <p:nvSpPr>
          <p:cNvPr id="145414" name="文字方塊 8"/>
          <p:cNvSpPr txBox="1">
            <a:spLocks noChangeArrowheads="1"/>
          </p:cNvSpPr>
          <p:nvPr/>
        </p:nvSpPr>
        <p:spPr bwMode="auto">
          <a:xfrm>
            <a:off x="801688" y="5091113"/>
            <a:ext cx="7842250" cy="338137"/>
          </a:xfrm>
          <a:prstGeom prst="rect">
            <a:avLst/>
          </a:prstGeom>
          <a:noFill/>
          <a:ln w="9525">
            <a:noFill/>
            <a:miter lim="800000"/>
            <a:headEnd/>
            <a:tailEnd/>
          </a:ln>
        </p:spPr>
        <p:txBody>
          <a:bodyPr wrap="none">
            <a:spAutoFit/>
          </a:bodyPr>
          <a:lstStyle/>
          <a:p>
            <a:r>
              <a:rPr lang="zh-TW" altLang="en-US" sz="1600"/>
              <a:t>英國倫敦南方貝丁頓零耗能綠色社區 </a:t>
            </a:r>
            <a:r>
              <a:rPr lang="en-US" altLang="zh-TW" sz="1600" b="1">
                <a:latin typeface="Times New Roman" pitchFamily="18" charset="0"/>
                <a:cs typeface="Times New Roman" pitchFamily="18" charset="0"/>
              </a:rPr>
              <a:t>Beddington Zero Energy Development</a:t>
            </a:r>
            <a:r>
              <a:rPr lang="en-US" altLang="zh-TW" sz="1600">
                <a:latin typeface="Times New Roman" pitchFamily="18" charset="0"/>
                <a:cs typeface="Times New Roman" pitchFamily="18" charset="0"/>
              </a:rPr>
              <a:t> (</a:t>
            </a:r>
            <a:r>
              <a:rPr lang="en-US" altLang="zh-TW" sz="1600" b="1">
                <a:latin typeface="Times New Roman" pitchFamily="18" charset="0"/>
                <a:cs typeface="Times New Roman" pitchFamily="18" charset="0"/>
              </a:rPr>
              <a:t>BedZED</a:t>
            </a:r>
            <a:r>
              <a:rPr lang="en-US" altLang="zh-TW" sz="1600">
                <a:latin typeface="Times New Roman" pitchFamily="18" charset="0"/>
                <a:cs typeface="Times New Roman" pitchFamily="18" charset="0"/>
              </a:rPr>
              <a:t>)</a:t>
            </a:r>
            <a:endParaRPr lang="zh-TW" altLang="en-US" sz="1600">
              <a:latin typeface="Times New Roman" pitchFamily="18" charset="0"/>
              <a:cs typeface="Times New Roman" pitchFamily="18" charset="0"/>
            </a:endParaRPr>
          </a:p>
        </p:txBody>
      </p:sp>
      <p:sp>
        <p:nvSpPr>
          <p:cNvPr id="145415" name="文字方塊 10"/>
          <p:cNvSpPr txBox="1">
            <a:spLocks noChangeArrowheads="1"/>
          </p:cNvSpPr>
          <p:nvPr/>
        </p:nvSpPr>
        <p:spPr bwMode="auto">
          <a:xfrm>
            <a:off x="642938" y="5640388"/>
            <a:ext cx="8215312" cy="830262"/>
          </a:xfrm>
          <a:prstGeom prst="rect">
            <a:avLst/>
          </a:prstGeom>
          <a:noFill/>
          <a:ln w="9525">
            <a:noFill/>
            <a:miter lim="800000"/>
            <a:headEnd/>
            <a:tailEnd/>
          </a:ln>
        </p:spPr>
        <p:txBody>
          <a:bodyPr>
            <a:spAutoFit/>
          </a:bodyPr>
          <a:lstStyle/>
          <a:p>
            <a:r>
              <a:rPr lang="zh-TW" altLang="en-US" sz="2400">
                <a:latin typeface="華康魏碑體" pitchFamily="65" charset="-120"/>
                <a:ea typeface="華康魏碑體" pitchFamily="65" charset="-120"/>
              </a:rPr>
              <a:t>每戶房子屋頂上都有搭配太陽能板設計，社區也有完善的雨水收集及過濾系統，內部使用的電器設備亦是最高節能等級。</a:t>
            </a:r>
          </a:p>
        </p:txBody>
      </p:sp>
      <p:sp>
        <p:nvSpPr>
          <p:cNvPr id="145416" name="矩形 11"/>
          <p:cNvSpPr>
            <a:spLocks noChangeArrowheads="1"/>
          </p:cNvSpPr>
          <p:nvPr/>
        </p:nvSpPr>
        <p:spPr bwMode="auto">
          <a:xfrm>
            <a:off x="4959350" y="4857750"/>
            <a:ext cx="3470275" cy="276225"/>
          </a:xfrm>
          <a:prstGeom prst="rect">
            <a:avLst/>
          </a:prstGeom>
          <a:noFill/>
          <a:ln w="9525">
            <a:noFill/>
            <a:miter lim="800000"/>
            <a:headEnd/>
            <a:tailEnd/>
          </a:ln>
        </p:spPr>
        <p:txBody>
          <a:bodyPr wrap="none">
            <a:spAutoFit/>
          </a:bodyPr>
          <a:lstStyle/>
          <a:p>
            <a:r>
              <a:rPr lang="zh-TW" altLang="en-US" sz="1200"/>
              <a:t>資料來源： </a:t>
            </a:r>
            <a:r>
              <a:rPr lang="en-US" altLang="zh-TW" sz="1200"/>
              <a:t>http://www.bioregional.com/index.htm</a:t>
            </a:r>
            <a:endParaRPr lang="zh-TW" altLang="en-US" sz="1200"/>
          </a:p>
        </p:txBody>
      </p:sp>
      <p:sp>
        <p:nvSpPr>
          <p:cNvPr id="145417" name="文字方塊 12"/>
          <p:cNvSpPr txBox="1">
            <a:spLocks noChangeArrowheads="1"/>
          </p:cNvSpPr>
          <p:nvPr/>
        </p:nvSpPr>
        <p:spPr bwMode="auto">
          <a:xfrm>
            <a:off x="1644650" y="4867275"/>
            <a:ext cx="1570038" cy="276225"/>
          </a:xfrm>
          <a:prstGeom prst="rect">
            <a:avLst/>
          </a:prstGeom>
          <a:noFill/>
          <a:ln w="9525">
            <a:noFill/>
            <a:miter lim="800000"/>
            <a:headEnd/>
            <a:tailEnd/>
          </a:ln>
        </p:spPr>
        <p:txBody>
          <a:bodyPr wrap="none">
            <a:spAutoFit/>
          </a:bodyPr>
          <a:lstStyle/>
          <a:p>
            <a:r>
              <a:rPr lang="zh-TW" altLang="en-US" sz="1200"/>
              <a:t>資料來源：維基百科</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p:cNvPicPr>
            <a:picLocks noChangeAspect="1" noChangeArrowheads="1"/>
          </p:cNvPicPr>
          <p:nvPr/>
        </p:nvPicPr>
        <p:blipFill>
          <a:blip r:embed="rId3" cstate="print"/>
          <a:srcRect/>
          <a:stretch>
            <a:fillRect/>
          </a:stretch>
        </p:blipFill>
        <p:spPr bwMode="auto">
          <a:xfrm>
            <a:off x="285750" y="6143625"/>
            <a:ext cx="1928813" cy="571500"/>
          </a:xfrm>
          <a:prstGeom prst="rect">
            <a:avLst/>
          </a:prstGeom>
          <a:noFill/>
          <a:ln w="9525">
            <a:noFill/>
            <a:miter lim="800000"/>
            <a:headEnd/>
            <a:tailEnd/>
          </a:ln>
        </p:spPr>
      </p:pic>
      <p:grpSp>
        <p:nvGrpSpPr>
          <p:cNvPr id="147458" name="群組 25"/>
          <p:cNvGrpSpPr>
            <a:grpSpLocks/>
          </p:cNvGrpSpPr>
          <p:nvPr/>
        </p:nvGrpSpPr>
        <p:grpSpPr bwMode="auto">
          <a:xfrm>
            <a:off x="500063" y="2035175"/>
            <a:ext cx="3810000" cy="3751263"/>
            <a:chOff x="500034" y="1562986"/>
            <a:chExt cx="3810000" cy="3751951"/>
          </a:xfrm>
        </p:grpSpPr>
        <p:pic>
          <p:nvPicPr>
            <p:cNvPr id="147471" name="Picture 2" descr="C:\Users\User\Desktop\smart-window-electro-1.gif"/>
            <p:cNvPicPr>
              <a:picLocks noChangeAspect="1" noChangeArrowheads="1"/>
            </p:cNvPicPr>
            <p:nvPr/>
          </p:nvPicPr>
          <p:blipFill>
            <a:blip r:embed="rId4" cstate="print"/>
            <a:srcRect/>
            <a:stretch>
              <a:fillRect/>
            </a:stretch>
          </p:blipFill>
          <p:spPr bwMode="auto">
            <a:xfrm>
              <a:off x="500034" y="1571612"/>
              <a:ext cx="3810000" cy="3743325"/>
            </a:xfrm>
            <a:prstGeom prst="rect">
              <a:avLst/>
            </a:prstGeom>
            <a:noFill/>
            <a:ln w="9525">
              <a:noFill/>
              <a:miter lim="800000"/>
              <a:headEnd/>
              <a:tailEnd/>
            </a:ln>
          </p:spPr>
        </p:pic>
        <p:sp>
          <p:nvSpPr>
            <p:cNvPr id="8" name="矩形 7"/>
            <p:cNvSpPr/>
            <p:nvPr/>
          </p:nvSpPr>
          <p:spPr>
            <a:xfrm>
              <a:off x="571471" y="1642376"/>
              <a:ext cx="2214563" cy="214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147473" name="文字方塊 8"/>
            <p:cNvSpPr txBox="1">
              <a:spLocks noChangeArrowheads="1"/>
            </p:cNvSpPr>
            <p:nvPr/>
          </p:nvSpPr>
          <p:spPr bwMode="auto">
            <a:xfrm>
              <a:off x="1285852" y="1562986"/>
              <a:ext cx="2643206" cy="338554"/>
            </a:xfrm>
            <a:prstGeom prst="rect">
              <a:avLst/>
            </a:prstGeom>
            <a:noFill/>
            <a:ln w="9525">
              <a:noFill/>
              <a:miter lim="800000"/>
              <a:headEnd/>
              <a:tailEnd/>
            </a:ln>
          </p:spPr>
          <p:txBody>
            <a:bodyPr>
              <a:spAutoFit/>
            </a:bodyPr>
            <a:lstStyle/>
            <a:p>
              <a:r>
                <a:rPr lang="zh-TW" altLang="en-US" sz="1600">
                  <a:solidFill>
                    <a:srgbClr val="002060"/>
                  </a:solidFill>
                </a:rPr>
                <a:t>電致變色智能節能窗</a:t>
              </a:r>
            </a:p>
          </p:txBody>
        </p:sp>
        <p:sp>
          <p:nvSpPr>
            <p:cNvPr id="13" name="矩形 12"/>
            <p:cNvSpPr/>
            <p:nvPr/>
          </p:nvSpPr>
          <p:spPr>
            <a:xfrm>
              <a:off x="742921" y="2071079"/>
              <a:ext cx="571500" cy="571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矩形 13"/>
            <p:cNvSpPr/>
            <p:nvPr/>
          </p:nvSpPr>
          <p:spPr>
            <a:xfrm>
              <a:off x="1714471" y="1928178"/>
              <a:ext cx="1285875" cy="2858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矩形 15"/>
            <p:cNvSpPr/>
            <p:nvPr/>
          </p:nvSpPr>
          <p:spPr>
            <a:xfrm>
              <a:off x="3143221" y="2071079"/>
              <a:ext cx="785813" cy="428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矩形 17"/>
            <p:cNvSpPr/>
            <p:nvPr/>
          </p:nvSpPr>
          <p:spPr>
            <a:xfrm>
              <a:off x="2000221" y="4689347"/>
              <a:ext cx="571500" cy="2143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7478" name="文字方塊 20"/>
            <p:cNvSpPr txBox="1">
              <a:spLocks noChangeArrowheads="1"/>
            </p:cNvSpPr>
            <p:nvPr/>
          </p:nvSpPr>
          <p:spPr bwMode="auto">
            <a:xfrm>
              <a:off x="919033" y="2374809"/>
              <a:ext cx="492443" cy="276999"/>
            </a:xfrm>
            <a:prstGeom prst="rect">
              <a:avLst/>
            </a:prstGeom>
            <a:noFill/>
            <a:ln w="9525">
              <a:noFill/>
              <a:miter lim="800000"/>
              <a:headEnd/>
              <a:tailEnd/>
            </a:ln>
          </p:spPr>
          <p:txBody>
            <a:bodyPr wrap="none">
              <a:spAutoFit/>
            </a:bodyPr>
            <a:lstStyle/>
            <a:p>
              <a:r>
                <a:rPr lang="zh-TW" altLang="en-US" sz="1200"/>
                <a:t>導體</a:t>
              </a:r>
            </a:p>
          </p:txBody>
        </p:sp>
        <p:sp>
          <p:nvSpPr>
            <p:cNvPr id="147479" name="文字方塊 21"/>
            <p:cNvSpPr txBox="1">
              <a:spLocks noChangeArrowheads="1"/>
            </p:cNvSpPr>
            <p:nvPr/>
          </p:nvSpPr>
          <p:spPr bwMode="auto">
            <a:xfrm>
              <a:off x="765145" y="2123561"/>
              <a:ext cx="646331" cy="276999"/>
            </a:xfrm>
            <a:prstGeom prst="rect">
              <a:avLst/>
            </a:prstGeom>
            <a:noFill/>
            <a:ln w="9525">
              <a:noFill/>
              <a:miter lim="800000"/>
              <a:headEnd/>
              <a:tailEnd/>
            </a:ln>
          </p:spPr>
          <p:txBody>
            <a:bodyPr wrap="none">
              <a:spAutoFit/>
            </a:bodyPr>
            <a:lstStyle/>
            <a:p>
              <a:r>
                <a:rPr lang="zh-TW" altLang="en-US" sz="1200"/>
                <a:t>離子庫</a:t>
              </a:r>
            </a:p>
          </p:txBody>
        </p:sp>
        <p:sp>
          <p:nvSpPr>
            <p:cNvPr id="147480" name="文字方塊 22"/>
            <p:cNvSpPr txBox="1">
              <a:spLocks noChangeArrowheads="1"/>
            </p:cNvSpPr>
            <p:nvPr/>
          </p:nvSpPr>
          <p:spPr bwMode="auto">
            <a:xfrm>
              <a:off x="1670542" y="1963433"/>
              <a:ext cx="1321196" cy="276999"/>
            </a:xfrm>
            <a:prstGeom prst="rect">
              <a:avLst/>
            </a:prstGeom>
            <a:noFill/>
            <a:ln w="9525">
              <a:noFill/>
              <a:miter lim="800000"/>
              <a:headEnd/>
              <a:tailEnd/>
            </a:ln>
          </p:spPr>
          <p:txBody>
            <a:bodyPr wrap="none">
              <a:spAutoFit/>
            </a:bodyPr>
            <a:lstStyle/>
            <a:p>
              <a:r>
                <a:rPr lang="zh-TW" altLang="en-US" sz="1200"/>
                <a:t>離子導體</a:t>
              </a:r>
              <a:r>
                <a:rPr lang="en-US" altLang="zh-TW" sz="1200"/>
                <a:t>/</a:t>
              </a:r>
              <a:r>
                <a:rPr lang="zh-TW" altLang="en-US" sz="1200"/>
                <a:t>電解液</a:t>
              </a:r>
            </a:p>
          </p:txBody>
        </p:sp>
        <p:sp>
          <p:nvSpPr>
            <p:cNvPr id="147481" name="文字方塊 23"/>
            <p:cNvSpPr txBox="1">
              <a:spLocks noChangeArrowheads="1"/>
            </p:cNvSpPr>
            <p:nvPr/>
          </p:nvSpPr>
          <p:spPr bwMode="auto">
            <a:xfrm>
              <a:off x="3037763" y="2151742"/>
              <a:ext cx="954107" cy="276999"/>
            </a:xfrm>
            <a:prstGeom prst="rect">
              <a:avLst/>
            </a:prstGeom>
            <a:noFill/>
            <a:ln w="9525">
              <a:noFill/>
              <a:miter lim="800000"/>
              <a:headEnd/>
              <a:tailEnd/>
            </a:ln>
          </p:spPr>
          <p:txBody>
            <a:bodyPr wrap="none">
              <a:spAutoFit/>
            </a:bodyPr>
            <a:lstStyle/>
            <a:p>
              <a:r>
                <a:rPr lang="zh-TW" altLang="en-US" sz="1200"/>
                <a:t>電致變色層</a:t>
              </a:r>
            </a:p>
          </p:txBody>
        </p:sp>
      </p:grpSp>
      <p:grpSp>
        <p:nvGrpSpPr>
          <p:cNvPr id="147459" name="群組 26"/>
          <p:cNvGrpSpPr>
            <a:grpSpLocks/>
          </p:cNvGrpSpPr>
          <p:nvPr/>
        </p:nvGrpSpPr>
        <p:grpSpPr bwMode="auto">
          <a:xfrm>
            <a:off x="4572000" y="2049463"/>
            <a:ext cx="4071938" cy="3736975"/>
            <a:chOff x="4572000" y="1643049"/>
            <a:chExt cx="3952876" cy="3666293"/>
          </a:xfrm>
        </p:grpSpPr>
        <p:pic>
          <p:nvPicPr>
            <p:cNvPr id="147465" name="Picture 3" descr="C:\Users\User\Desktop\smart-window-electro-2.gif"/>
            <p:cNvPicPr>
              <a:picLocks noChangeAspect="1" noChangeArrowheads="1"/>
            </p:cNvPicPr>
            <p:nvPr/>
          </p:nvPicPr>
          <p:blipFill>
            <a:blip r:embed="rId5" cstate="print"/>
            <a:srcRect/>
            <a:stretch>
              <a:fillRect/>
            </a:stretch>
          </p:blipFill>
          <p:spPr bwMode="auto">
            <a:xfrm>
              <a:off x="4572000" y="1643049"/>
              <a:ext cx="3952876" cy="3666293"/>
            </a:xfrm>
            <a:prstGeom prst="rect">
              <a:avLst/>
            </a:prstGeom>
            <a:noFill/>
            <a:ln w="9525">
              <a:noFill/>
              <a:miter lim="800000"/>
              <a:headEnd/>
              <a:tailEnd/>
            </a:ln>
          </p:spPr>
        </p:pic>
        <p:sp>
          <p:nvSpPr>
            <p:cNvPr id="10" name="矩形 9"/>
            <p:cNvSpPr/>
            <p:nvPr/>
          </p:nvSpPr>
          <p:spPr>
            <a:xfrm>
              <a:off x="4642890" y="1714693"/>
              <a:ext cx="2214535" cy="213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147467" name="文字方塊 10"/>
            <p:cNvSpPr txBox="1">
              <a:spLocks noChangeArrowheads="1"/>
            </p:cNvSpPr>
            <p:nvPr/>
          </p:nvSpPr>
          <p:spPr bwMode="auto">
            <a:xfrm>
              <a:off x="5572132" y="1643050"/>
              <a:ext cx="2643206" cy="338554"/>
            </a:xfrm>
            <a:prstGeom prst="rect">
              <a:avLst/>
            </a:prstGeom>
            <a:noFill/>
            <a:ln w="9525">
              <a:noFill/>
              <a:miter lim="800000"/>
              <a:headEnd/>
              <a:tailEnd/>
            </a:ln>
          </p:spPr>
          <p:txBody>
            <a:bodyPr>
              <a:spAutoFit/>
            </a:bodyPr>
            <a:lstStyle/>
            <a:p>
              <a:r>
                <a:rPr lang="zh-TW" altLang="en-US" sz="1600">
                  <a:solidFill>
                    <a:srgbClr val="002060"/>
                  </a:solidFill>
                </a:rPr>
                <a:t>電致變色智能節能窗</a:t>
              </a:r>
            </a:p>
          </p:txBody>
        </p:sp>
        <p:sp>
          <p:nvSpPr>
            <p:cNvPr id="19" name="矩形 18"/>
            <p:cNvSpPr/>
            <p:nvPr/>
          </p:nvSpPr>
          <p:spPr>
            <a:xfrm>
              <a:off x="6287225" y="4714387"/>
              <a:ext cx="570200" cy="214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矩形 19"/>
            <p:cNvSpPr/>
            <p:nvPr/>
          </p:nvSpPr>
          <p:spPr>
            <a:xfrm>
              <a:off x="6287225" y="1999710"/>
              <a:ext cx="570200" cy="214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7470" name="文字方塊 24"/>
            <p:cNvSpPr txBox="1">
              <a:spLocks noChangeArrowheads="1"/>
            </p:cNvSpPr>
            <p:nvPr/>
          </p:nvSpPr>
          <p:spPr bwMode="auto">
            <a:xfrm>
              <a:off x="6215074" y="2000240"/>
              <a:ext cx="646331" cy="276999"/>
            </a:xfrm>
            <a:prstGeom prst="rect">
              <a:avLst/>
            </a:prstGeom>
            <a:noFill/>
            <a:ln w="9525">
              <a:noFill/>
              <a:miter lim="800000"/>
              <a:headEnd/>
              <a:tailEnd/>
            </a:ln>
          </p:spPr>
          <p:txBody>
            <a:bodyPr wrap="none">
              <a:spAutoFit/>
            </a:bodyPr>
            <a:lstStyle/>
            <a:p>
              <a:r>
                <a:rPr lang="zh-TW" altLang="en-US" sz="1200"/>
                <a:t>傳導層</a:t>
              </a:r>
            </a:p>
          </p:txBody>
        </p:sp>
      </p:grpSp>
      <p:sp>
        <p:nvSpPr>
          <p:cNvPr id="147460" name="矩形 27"/>
          <p:cNvSpPr>
            <a:spLocks noChangeArrowheads="1"/>
          </p:cNvSpPr>
          <p:nvPr/>
        </p:nvSpPr>
        <p:spPr bwMode="auto">
          <a:xfrm>
            <a:off x="800100" y="5907088"/>
            <a:ext cx="3057525" cy="307975"/>
          </a:xfrm>
          <a:prstGeom prst="rect">
            <a:avLst/>
          </a:prstGeom>
          <a:noFill/>
          <a:ln w="9525">
            <a:noFill/>
            <a:miter lim="800000"/>
            <a:headEnd/>
            <a:tailEnd/>
          </a:ln>
        </p:spPr>
        <p:txBody>
          <a:bodyPr wrap="none">
            <a:spAutoFit/>
          </a:bodyPr>
          <a:lstStyle/>
          <a:p>
            <a:r>
              <a:rPr lang="zh-TW" altLang="en-US" sz="1400"/>
              <a:t>關閉電源後，電致變色窗戶保持透明</a:t>
            </a:r>
          </a:p>
        </p:txBody>
      </p:sp>
      <p:sp>
        <p:nvSpPr>
          <p:cNvPr id="147461" name="矩形 28"/>
          <p:cNvSpPr>
            <a:spLocks noChangeArrowheads="1"/>
          </p:cNvSpPr>
          <p:nvPr/>
        </p:nvSpPr>
        <p:spPr bwMode="auto">
          <a:xfrm>
            <a:off x="4957763" y="5907088"/>
            <a:ext cx="4572000" cy="307975"/>
          </a:xfrm>
          <a:prstGeom prst="rect">
            <a:avLst/>
          </a:prstGeom>
          <a:noFill/>
          <a:ln w="9525">
            <a:noFill/>
            <a:miter lim="800000"/>
            <a:headEnd/>
            <a:tailEnd/>
          </a:ln>
        </p:spPr>
        <p:txBody>
          <a:bodyPr>
            <a:spAutoFit/>
          </a:bodyPr>
          <a:lstStyle/>
          <a:p>
            <a:r>
              <a:rPr lang="zh-TW" altLang="en-US" sz="1400"/>
              <a:t>打開電源後，低壓電流使窗戶變得半透明。</a:t>
            </a:r>
          </a:p>
        </p:txBody>
      </p:sp>
      <p:sp>
        <p:nvSpPr>
          <p:cNvPr id="147462" name="文字方塊 29"/>
          <p:cNvSpPr txBox="1">
            <a:spLocks noChangeArrowheads="1"/>
          </p:cNvSpPr>
          <p:nvPr/>
        </p:nvSpPr>
        <p:spPr bwMode="auto">
          <a:xfrm>
            <a:off x="3963988" y="323850"/>
            <a:ext cx="1570037" cy="646113"/>
          </a:xfrm>
          <a:prstGeom prst="rect">
            <a:avLst/>
          </a:prstGeom>
          <a:noFill/>
          <a:ln w="9525">
            <a:noFill/>
            <a:miter lim="800000"/>
            <a:headEnd/>
            <a:tailEnd/>
          </a:ln>
        </p:spPr>
        <p:txBody>
          <a:bodyPr wrap="none">
            <a:spAutoFit/>
          </a:bodyPr>
          <a:lstStyle/>
          <a:p>
            <a:r>
              <a:rPr lang="zh-TW" altLang="en-US" sz="3600" b="1">
                <a:latin typeface="華康隸書體W5" pitchFamily="65" charset="-120"/>
                <a:ea typeface="華康隸書體W5" pitchFamily="65" charset="-120"/>
              </a:rPr>
              <a:t>節能窗</a:t>
            </a:r>
          </a:p>
        </p:txBody>
      </p:sp>
      <p:sp>
        <p:nvSpPr>
          <p:cNvPr id="147463" name="文字方塊 30"/>
          <p:cNvSpPr txBox="1">
            <a:spLocks noChangeArrowheads="1"/>
          </p:cNvSpPr>
          <p:nvPr/>
        </p:nvSpPr>
        <p:spPr bwMode="auto">
          <a:xfrm>
            <a:off x="357188" y="928688"/>
            <a:ext cx="8786812" cy="1016000"/>
          </a:xfrm>
          <a:prstGeom prst="rect">
            <a:avLst/>
          </a:prstGeom>
          <a:noFill/>
          <a:ln w="9525">
            <a:noFill/>
            <a:miter lim="800000"/>
            <a:headEnd/>
            <a:tailEnd/>
          </a:ln>
        </p:spPr>
        <p:txBody>
          <a:bodyPr>
            <a:spAutoFit/>
          </a:bodyPr>
          <a:lstStyle/>
          <a:p>
            <a:r>
              <a:rPr lang="zh-TW" altLang="en-US" sz="2000" b="1">
                <a:latin typeface="華康魏碑體" pitchFamily="65" charset="-120"/>
                <a:ea typeface="華康魏碑體" pitchFamily="65" charset="-120"/>
              </a:rPr>
              <a:t>電致變色：</a:t>
            </a:r>
            <a:endParaRPr lang="en-US" altLang="zh-TW" sz="2000" b="1">
              <a:latin typeface="華康魏碑體" pitchFamily="65" charset="-120"/>
              <a:ea typeface="華康魏碑體" pitchFamily="65" charset="-120"/>
            </a:endParaRPr>
          </a:p>
          <a:p>
            <a:r>
              <a:rPr lang="zh-TW" altLang="en-US" sz="2000">
                <a:latin typeface="華康魏碑體" pitchFamily="65" charset="-120"/>
                <a:ea typeface="華康魏碑體" pitchFamily="65" charset="-120"/>
              </a:rPr>
              <a:t>在玻璃間注入特殊化學材料，此種材料在通電會產生氧化反應，使得在施加電壓時，某些顏色的光無法穿透。藉此可調整透射光量，以調整房屋內溫度。</a:t>
            </a:r>
          </a:p>
        </p:txBody>
      </p:sp>
      <p:sp>
        <p:nvSpPr>
          <p:cNvPr id="147464" name="文字方塊 31"/>
          <p:cNvSpPr txBox="1">
            <a:spLocks noChangeArrowheads="1"/>
          </p:cNvSpPr>
          <p:nvPr/>
        </p:nvSpPr>
        <p:spPr bwMode="auto">
          <a:xfrm>
            <a:off x="2051050" y="6296025"/>
            <a:ext cx="4735513" cy="276225"/>
          </a:xfrm>
          <a:prstGeom prst="rect">
            <a:avLst/>
          </a:prstGeom>
          <a:noFill/>
          <a:ln w="9525">
            <a:noFill/>
            <a:miter lim="800000"/>
            <a:headEnd/>
            <a:tailEnd/>
          </a:ln>
        </p:spPr>
        <p:txBody>
          <a:bodyPr wrap="none">
            <a:spAutoFit/>
          </a:bodyPr>
          <a:lstStyle/>
          <a:p>
            <a:r>
              <a:rPr lang="zh-TW" altLang="en-US" sz="1200"/>
              <a:t>資料來源：博聞網</a:t>
            </a:r>
            <a:r>
              <a:rPr lang="en-US" altLang="zh-TW" sz="1200"/>
              <a:t>http://home.bowenwang.com.cn/smart-window.htm</a:t>
            </a:r>
            <a:endParaRPr lang="zh-TW" altLang="en-US" sz="120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921579" y="1844824"/>
            <a:ext cx="7538853" cy="3888431"/>
          </a:xfrm>
          <a:prstGeom prst="rect">
            <a:avLst/>
          </a:prstGeom>
          <a:noFill/>
          <a:ln w="12700">
            <a:noFill/>
            <a:miter lim="800000"/>
            <a:headEnd type="none" w="sm" len="sm"/>
            <a:tailEnd type="none" w="sm" len="sm"/>
          </a:ln>
        </p:spPr>
      </p:pic>
      <p:sp>
        <p:nvSpPr>
          <p:cNvPr id="3" name="矩形 2"/>
          <p:cNvSpPr/>
          <p:nvPr/>
        </p:nvSpPr>
        <p:spPr>
          <a:xfrm>
            <a:off x="493835" y="482600"/>
            <a:ext cx="8034703" cy="1077218"/>
          </a:xfrm>
          <a:prstGeom prst="rect">
            <a:avLst/>
          </a:prstGeom>
        </p:spPr>
        <p:txBody>
          <a:bodyPr>
            <a:spAutoFit/>
          </a:bodyPr>
          <a:lstStyle/>
          <a:p>
            <a:pPr>
              <a:defRPr/>
            </a:pPr>
            <a:r>
              <a:rPr lang="zh-TW" altLang="en-US" sz="3200" b="1" dirty="0" smtClean="0">
                <a:solidFill>
                  <a:srgbClr val="0070C0"/>
                </a:solidFill>
                <a:latin typeface="Times New Roman" pitchFamily="18" charset="0"/>
                <a:cs typeface="Times New Roman" pitchFamily="18" charset="0"/>
              </a:rPr>
              <a:t>日本實施</a:t>
            </a:r>
            <a:r>
              <a:rPr lang="en-US" altLang="zh-TW" sz="3200" b="1" dirty="0" smtClean="0">
                <a:solidFill>
                  <a:srgbClr val="0070C0"/>
                </a:solidFill>
                <a:latin typeface="Times New Roman" pitchFamily="18" charset="0"/>
                <a:cs typeface="Times New Roman" pitchFamily="18" charset="0"/>
              </a:rPr>
              <a:t>ECO Point</a:t>
            </a:r>
            <a:r>
              <a:rPr lang="zh-TW" altLang="en-US" sz="3200" b="1" dirty="0" smtClean="0">
                <a:solidFill>
                  <a:srgbClr val="0070C0"/>
                </a:solidFill>
                <a:latin typeface="Times New Roman" pitchFamily="18" charset="0"/>
                <a:cs typeface="Times New Roman" pitchFamily="18" charset="0"/>
              </a:rPr>
              <a:t>汰換家電，節能與產業效益卓越</a:t>
            </a:r>
            <a:endParaRPr lang="zh-TW" altLang="en-US" sz="3200" b="1" dirty="0">
              <a:solidFill>
                <a:srgbClr val="0070C0"/>
              </a:solidFill>
              <a:latin typeface="Times New Roman" pitchFamily="18" charset="0"/>
              <a:cs typeface="Times New Roman" pitchFamily="18" charset="0"/>
            </a:endParaRPr>
          </a:p>
        </p:txBody>
      </p:sp>
      <p:sp>
        <p:nvSpPr>
          <p:cNvPr id="4" name="矩形 3"/>
          <p:cNvSpPr/>
          <p:nvPr/>
        </p:nvSpPr>
        <p:spPr>
          <a:xfrm>
            <a:off x="6309946" y="6550026"/>
            <a:ext cx="2158512" cy="307975"/>
          </a:xfrm>
          <a:prstGeom prst="rect">
            <a:avLst/>
          </a:prstGeom>
        </p:spPr>
        <p:txBody>
          <a:bodyPr wrap="none">
            <a:spAutoFit/>
          </a:bodyPr>
          <a:lstStyle/>
          <a:p>
            <a:pPr>
              <a:defRPr/>
            </a:pPr>
            <a:r>
              <a:rPr lang="en-US" altLang="zh-TW" sz="1400" dirty="0">
                <a:solidFill>
                  <a:srgbClr val="9BBB59">
                    <a:lumMod val="75000"/>
                  </a:srgbClr>
                </a:solidFill>
                <a:latin typeface="Calibri" pitchFamily="34" charset="0"/>
              </a:rPr>
              <a:t>ref. </a:t>
            </a:r>
            <a:r>
              <a:rPr lang="zh-TW" altLang="en-US" sz="1400" dirty="0">
                <a:solidFill>
                  <a:srgbClr val="9BBB59">
                    <a:lumMod val="75000"/>
                  </a:srgbClr>
                </a:solidFill>
                <a:latin typeface="Calibri" pitchFamily="34" charset="0"/>
              </a:rPr>
              <a:t>環境省</a:t>
            </a:r>
            <a:r>
              <a:rPr lang="en-US" altLang="zh-TW" sz="1400" dirty="0">
                <a:solidFill>
                  <a:srgbClr val="9BBB59">
                    <a:lumMod val="75000"/>
                  </a:srgbClr>
                </a:solidFill>
                <a:latin typeface="Calibri" pitchFamily="34" charset="0"/>
              </a:rPr>
              <a:t>,MIC</a:t>
            </a:r>
            <a:r>
              <a:rPr lang="zh-TW" altLang="en-US" sz="1400" dirty="0">
                <a:solidFill>
                  <a:srgbClr val="9BBB59">
                    <a:lumMod val="75000"/>
                  </a:srgbClr>
                </a:solidFill>
                <a:latin typeface="Calibri" pitchFamily="34" charset="0"/>
              </a:rPr>
              <a:t>整理</a:t>
            </a:r>
            <a:r>
              <a:rPr lang="en-US" altLang="zh-TW" sz="1400" dirty="0">
                <a:solidFill>
                  <a:srgbClr val="9BBB59">
                    <a:lumMod val="75000"/>
                  </a:srgbClr>
                </a:solidFill>
                <a:latin typeface="Calibri" pitchFamily="34" charset="0"/>
              </a:rPr>
              <a:t>,2011</a:t>
            </a:r>
            <a:endParaRPr lang="zh-TW" altLang="en-US" sz="1400" dirty="0">
              <a:solidFill>
                <a:srgbClr val="9BBB59">
                  <a:lumMod val="75000"/>
                </a:srgbClr>
              </a:solidFill>
              <a:latin typeface="Calibri" pitchFamily="34" charset="0"/>
            </a:endParaRPr>
          </a:p>
        </p:txBody>
      </p:sp>
      <p:sp>
        <p:nvSpPr>
          <p:cNvPr id="5" name="矩形 4"/>
          <p:cNvSpPr/>
          <p:nvPr/>
        </p:nvSpPr>
        <p:spPr>
          <a:xfrm>
            <a:off x="3059832" y="1052736"/>
            <a:ext cx="5514712" cy="646331"/>
          </a:xfrm>
          <a:prstGeom prst="rect">
            <a:avLst/>
          </a:prstGeom>
        </p:spPr>
        <p:txBody>
          <a:bodyPr wrap="square">
            <a:spAutoFit/>
          </a:bodyPr>
          <a:lstStyle/>
          <a:p>
            <a:pPr>
              <a:buFont typeface="Wingdings" pitchFamily="2" charset="2"/>
              <a:buChar char="Ø"/>
            </a:pPr>
            <a:r>
              <a:rPr lang="zh-TW" altLang="en-US" dirty="0" smtClean="0">
                <a:solidFill>
                  <a:srgbClr val="C00000"/>
                </a:solidFill>
                <a:latin typeface="Times New Roman" pitchFamily="18" charset="0"/>
                <a:cs typeface="Times New Roman" pitchFamily="18" charset="0"/>
              </a:rPr>
              <a:t>刺激家電（電視、冰箱、冷氣）內需達</a:t>
            </a:r>
            <a:r>
              <a:rPr lang="en-US" altLang="zh-TW" dirty="0" smtClean="0">
                <a:solidFill>
                  <a:srgbClr val="C00000"/>
                </a:solidFill>
                <a:latin typeface="Times New Roman" pitchFamily="18" charset="0"/>
                <a:cs typeface="Times New Roman" pitchFamily="18" charset="0"/>
              </a:rPr>
              <a:t>2.6</a:t>
            </a:r>
            <a:r>
              <a:rPr lang="zh-TW" altLang="en-US" dirty="0" smtClean="0">
                <a:solidFill>
                  <a:srgbClr val="C00000"/>
                </a:solidFill>
                <a:latin typeface="Times New Roman" pitchFamily="18" charset="0"/>
                <a:cs typeface="Times New Roman" pitchFamily="18" charset="0"/>
              </a:rPr>
              <a:t>兆日圓</a:t>
            </a:r>
            <a:endParaRPr lang="en-US" altLang="zh-TW" dirty="0" smtClean="0">
              <a:solidFill>
                <a:srgbClr val="C00000"/>
              </a:solidFill>
              <a:latin typeface="Times New Roman" pitchFamily="18" charset="0"/>
              <a:cs typeface="Times New Roman" pitchFamily="18" charset="0"/>
            </a:endParaRPr>
          </a:p>
          <a:p>
            <a:pPr>
              <a:buFont typeface="Wingdings" pitchFamily="2" charset="2"/>
              <a:buChar char="Ø"/>
            </a:pPr>
            <a:r>
              <a:rPr lang="zh-TW" altLang="en-US" dirty="0" smtClean="0">
                <a:solidFill>
                  <a:srgbClr val="C00000"/>
                </a:solidFill>
                <a:latin typeface="Times New Roman" pitchFamily="18" charset="0"/>
                <a:cs typeface="Times New Roman" pitchFamily="18" charset="0"/>
              </a:rPr>
              <a:t>減碳效果約每年</a:t>
            </a:r>
            <a:r>
              <a:rPr lang="en-US" altLang="zh-TW" dirty="0" smtClean="0">
                <a:solidFill>
                  <a:srgbClr val="C00000"/>
                </a:solidFill>
                <a:latin typeface="Times New Roman" pitchFamily="18" charset="0"/>
                <a:cs typeface="Times New Roman" pitchFamily="18" charset="0"/>
              </a:rPr>
              <a:t>273</a:t>
            </a:r>
            <a:r>
              <a:rPr lang="zh-TW" altLang="en-US" dirty="0" smtClean="0">
                <a:solidFill>
                  <a:srgbClr val="C00000"/>
                </a:solidFill>
                <a:latin typeface="Times New Roman" pitchFamily="18" charset="0"/>
                <a:cs typeface="Times New Roman" pitchFamily="18" charset="0"/>
              </a:rPr>
              <a:t>萬噸</a:t>
            </a:r>
            <a:r>
              <a:rPr lang="en-US" altLang="zh-TW" dirty="0" smtClean="0">
                <a:solidFill>
                  <a:srgbClr val="C00000"/>
                </a:solidFill>
                <a:latin typeface="Times New Roman" pitchFamily="18" charset="0"/>
                <a:cs typeface="Times New Roman" pitchFamily="18" charset="0"/>
              </a:rPr>
              <a:t>CO</a:t>
            </a:r>
            <a:r>
              <a:rPr lang="en-US" altLang="zh-TW" baseline="-25000" dirty="0" smtClean="0">
                <a:solidFill>
                  <a:srgbClr val="C00000"/>
                </a:solidFill>
                <a:latin typeface="Times New Roman" pitchFamily="18" charset="0"/>
                <a:cs typeface="Times New Roman" pitchFamily="18" charset="0"/>
              </a:rPr>
              <a:t>2</a:t>
            </a:r>
            <a:endParaRPr lang="zh-TW" altLang="en-US" dirty="0">
              <a:solidFill>
                <a:srgbClr val="C00000"/>
              </a:solidFill>
              <a:latin typeface="Calibri" pitchFamily="34" charset="0"/>
            </a:endParaRPr>
          </a:p>
        </p:txBody>
      </p:sp>
      <p:sp>
        <p:nvSpPr>
          <p:cNvPr id="8" name="矩形 7"/>
          <p:cNvSpPr/>
          <p:nvPr/>
        </p:nvSpPr>
        <p:spPr>
          <a:xfrm>
            <a:off x="3563888" y="5714092"/>
            <a:ext cx="5166320" cy="523220"/>
          </a:xfrm>
          <a:prstGeom prst="rect">
            <a:avLst/>
          </a:prstGeom>
        </p:spPr>
        <p:txBody>
          <a:bodyPr wrap="square">
            <a:spAutoFit/>
          </a:bodyPr>
          <a:lstStyle/>
          <a:p>
            <a:r>
              <a:rPr lang="zh-TW" altLang="en-US" sz="1400" dirty="0" smtClean="0">
                <a:solidFill>
                  <a:prstClr val="black"/>
                </a:solidFill>
                <a:latin typeface="Calibri" pitchFamily="34" charset="0"/>
              </a:rPr>
              <a:t>資料來源：</a:t>
            </a:r>
            <a:r>
              <a:rPr lang="zh-TW" altLang="zh-TW" sz="1400" dirty="0" smtClean="0">
                <a:solidFill>
                  <a:prstClr val="black"/>
                </a:solidFill>
                <a:latin typeface="Calibri" pitchFamily="34" charset="0"/>
              </a:rPr>
              <a:t>張真瑜</a:t>
            </a:r>
            <a:r>
              <a:rPr lang="en-US" altLang="zh-TW" sz="1400" dirty="0" smtClean="0">
                <a:solidFill>
                  <a:prstClr val="black"/>
                </a:solidFill>
                <a:latin typeface="Calibri" pitchFamily="34" charset="0"/>
              </a:rPr>
              <a:t>, "</a:t>
            </a:r>
            <a:r>
              <a:rPr lang="zh-TW" altLang="zh-TW" sz="1400" dirty="0" smtClean="0">
                <a:solidFill>
                  <a:prstClr val="black"/>
                </a:solidFill>
                <a:latin typeface="Calibri" pitchFamily="34" charset="0"/>
              </a:rPr>
              <a:t>日本</a:t>
            </a:r>
            <a:r>
              <a:rPr lang="en-US" altLang="zh-TW" sz="1400" dirty="0" smtClean="0">
                <a:solidFill>
                  <a:prstClr val="black"/>
                </a:solidFill>
                <a:latin typeface="Calibri" pitchFamily="34" charset="0"/>
              </a:rPr>
              <a:t>ECO Point</a:t>
            </a:r>
            <a:r>
              <a:rPr lang="zh-TW" altLang="zh-TW" sz="1400" dirty="0" smtClean="0">
                <a:solidFill>
                  <a:prstClr val="black"/>
                </a:solidFill>
                <a:latin typeface="Calibri" pitchFamily="34" charset="0"/>
              </a:rPr>
              <a:t>制度概要與政策績效分析</a:t>
            </a:r>
            <a:r>
              <a:rPr lang="en-US" altLang="zh-TW" sz="1400" dirty="0" smtClean="0">
                <a:solidFill>
                  <a:prstClr val="black"/>
                </a:solidFill>
                <a:latin typeface="Calibri" pitchFamily="34" charset="0"/>
              </a:rPr>
              <a:t>"</a:t>
            </a:r>
          </a:p>
          <a:p>
            <a:r>
              <a:rPr lang="zh-TW" altLang="zh-TW" sz="1400" dirty="0" smtClean="0">
                <a:solidFill>
                  <a:prstClr val="black"/>
                </a:solidFill>
                <a:latin typeface="Calibri" pitchFamily="34" charset="0"/>
              </a:rPr>
              <a:t>財團法人資訊工業策進會</a:t>
            </a:r>
            <a:r>
              <a:rPr lang="zh-TW" altLang="en-US" sz="1400" dirty="0" smtClean="0">
                <a:solidFill>
                  <a:prstClr val="black"/>
                </a:solidFill>
                <a:latin typeface="Calibri" pitchFamily="34" charset="0"/>
              </a:rPr>
              <a:t>  </a:t>
            </a:r>
            <a:r>
              <a:rPr lang="en-US" altLang="zh-TW" sz="1400" dirty="0" smtClean="0">
                <a:solidFill>
                  <a:prstClr val="black"/>
                </a:solidFill>
                <a:latin typeface="Calibri" pitchFamily="34" charset="0"/>
              </a:rPr>
              <a:t> </a:t>
            </a:r>
            <a:r>
              <a:rPr lang="zh-TW" altLang="zh-TW" sz="1400" dirty="0" smtClean="0">
                <a:solidFill>
                  <a:prstClr val="black"/>
                </a:solidFill>
                <a:latin typeface="Calibri" pitchFamily="34" charset="0"/>
              </a:rPr>
              <a:t>產業情報研究所 分析報告</a:t>
            </a:r>
            <a:r>
              <a:rPr lang="en-US" altLang="zh-TW" sz="1400" dirty="0" smtClean="0">
                <a:solidFill>
                  <a:prstClr val="black"/>
                </a:solidFill>
                <a:latin typeface="Calibri" pitchFamily="34" charset="0"/>
              </a:rPr>
              <a:t>(2011)</a:t>
            </a:r>
            <a:endParaRPr lang="zh-TW" altLang="en-US" sz="1400" dirty="0">
              <a:solidFill>
                <a:prstClr val="black"/>
              </a:solidFill>
              <a:latin typeface="Calibri" pitchFamily="34" charset="0"/>
            </a:endParaRPr>
          </a:p>
        </p:txBody>
      </p:sp>
    </p:spTree>
    <p:extLst>
      <p:ext uri="{BB962C8B-B14F-4D97-AF65-F5344CB8AC3E}">
        <p14:creationId xmlns:p14="http://schemas.microsoft.com/office/powerpoint/2010/main" val="1553240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descr="C:\Users\falin\AppData\Local\Microsoft\Windows\Temporary Internet Files\Content.Outlook\EHHXIGYJ\商業節能量評估.jpg"/>
          <p:cNvPicPr>
            <a:picLocks noChangeAspect="1" noChangeArrowheads="1"/>
          </p:cNvPicPr>
          <p:nvPr/>
        </p:nvPicPr>
        <p:blipFill>
          <a:blip r:embed="rId2" cstate="print"/>
          <a:srcRect/>
          <a:stretch>
            <a:fillRect/>
          </a:stretch>
        </p:blipFill>
        <p:spPr bwMode="auto">
          <a:xfrm>
            <a:off x="971600" y="1180320"/>
            <a:ext cx="7200800" cy="4912975"/>
          </a:xfrm>
          <a:prstGeom prst="rect">
            <a:avLst/>
          </a:prstGeom>
          <a:noFill/>
        </p:spPr>
      </p:pic>
      <p:sp>
        <p:nvSpPr>
          <p:cNvPr id="4" name="文字方塊 3"/>
          <p:cNvSpPr txBox="1"/>
          <p:nvPr/>
        </p:nvSpPr>
        <p:spPr>
          <a:xfrm>
            <a:off x="3203848" y="4077072"/>
            <a:ext cx="4092787" cy="584775"/>
          </a:xfrm>
          <a:prstGeom prst="rect">
            <a:avLst/>
          </a:prstGeom>
          <a:noFill/>
        </p:spPr>
        <p:txBody>
          <a:bodyPr wrap="none" rtlCol="0">
            <a:spAutoFit/>
          </a:bodyPr>
          <a:lstStyle/>
          <a:p>
            <a:r>
              <a:rPr lang="en-US" altLang="zh-TW" sz="3200" dirty="0" smtClean="0">
                <a:solidFill>
                  <a:srgbClr val="C00000"/>
                </a:solidFill>
                <a:latin typeface="Calibri" pitchFamily="34" charset="0"/>
              </a:rPr>
              <a:t>505</a:t>
            </a:r>
            <a:r>
              <a:rPr lang="zh-TW" altLang="en-US" sz="3200" dirty="0" smtClean="0">
                <a:solidFill>
                  <a:srgbClr val="C00000"/>
                </a:solidFill>
                <a:latin typeface="Calibri" pitchFamily="34" charset="0"/>
              </a:rPr>
              <a:t>大專校園節電計畫</a:t>
            </a:r>
            <a:endParaRPr lang="zh-TW" altLang="en-US" sz="3200" dirty="0">
              <a:solidFill>
                <a:srgbClr val="C00000"/>
              </a:solidFill>
              <a:latin typeface="Calibri" pitchFamily="34" charset="0"/>
            </a:endParaRPr>
          </a:p>
        </p:txBody>
      </p:sp>
      <p:sp>
        <p:nvSpPr>
          <p:cNvPr id="5" name="矩形 4"/>
          <p:cNvSpPr/>
          <p:nvPr/>
        </p:nvSpPr>
        <p:spPr>
          <a:xfrm>
            <a:off x="3203848" y="4026768"/>
            <a:ext cx="4104456" cy="6983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6" name="橢圓 5"/>
          <p:cNvSpPr/>
          <p:nvPr/>
        </p:nvSpPr>
        <p:spPr>
          <a:xfrm>
            <a:off x="1835696" y="3501008"/>
            <a:ext cx="720080" cy="12024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8" name="肘形接點 7"/>
          <p:cNvCxnSpPr>
            <a:stCxn id="6" idx="4"/>
            <a:endCxn id="5" idx="1"/>
          </p:cNvCxnSpPr>
          <p:nvPr/>
        </p:nvCxnSpPr>
        <p:spPr>
          <a:xfrm rot="5400000" flipH="1" flipV="1">
            <a:off x="2536050" y="4035642"/>
            <a:ext cx="327484" cy="1008112"/>
          </a:xfrm>
          <a:prstGeom prst="bentConnector4">
            <a:avLst>
              <a:gd name="adj1" fmla="val -69805"/>
              <a:gd name="adj2" fmla="val 67857"/>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title"/>
          </p:nvPr>
        </p:nvSpPr>
        <p:spPr>
          <a:xfrm>
            <a:off x="889248" y="548680"/>
            <a:ext cx="5410944" cy="1512168"/>
          </a:xfrm>
        </p:spPr>
        <p:txBody>
          <a:bodyPr>
            <a:normAutofit/>
          </a:bodyPr>
          <a:lstStyle/>
          <a:p>
            <a:pPr algn="l"/>
            <a:r>
              <a:rPr lang="zh-TW" altLang="en-US" sz="4000" b="1" dirty="0" smtClean="0"/>
              <a:t>商辦節能、逐棟落實</a:t>
            </a:r>
            <a:r>
              <a:rPr lang="en-US" altLang="zh-TW" dirty="0" smtClean="0"/>
              <a:t/>
            </a:r>
            <a:br>
              <a:rPr lang="en-US" altLang="zh-TW" dirty="0" smtClean="0"/>
            </a:br>
            <a:r>
              <a:rPr lang="zh-TW" altLang="en-US" dirty="0" smtClean="0"/>
              <a:t>可節能</a:t>
            </a:r>
            <a:r>
              <a:rPr lang="en-US" altLang="zh-TW" dirty="0" smtClean="0"/>
              <a:t>42</a:t>
            </a:r>
            <a:r>
              <a:rPr lang="zh-TW" altLang="en-US" dirty="0" smtClean="0"/>
              <a:t>％</a:t>
            </a:r>
            <a:endParaRPr lang="zh-TW" altLang="en-US" dirty="0"/>
          </a:p>
        </p:txBody>
      </p:sp>
    </p:spTree>
    <p:extLst>
      <p:ext uri="{BB962C8B-B14F-4D97-AF65-F5344CB8AC3E}">
        <p14:creationId xmlns:p14="http://schemas.microsoft.com/office/powerpoint/2010/main" val="30637776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8520" y="260648"/>
            <a:ext cx="4176464" cy="864096"/>
          </a:xfrm>
        </p:spPr>
        <p:txBody>
          <a:bodyPr>
            <a:normAutofit fontScale="90000"/>
          </a:bodyPr>
          <a:lstStyle/>
          <a:p>
            <a:r>
              <a:rPr lang="zh-TW" altLang="en-US" b="1" dirty="0" smtClean="0"/>
              <a:t>軌道運輸  效率最高</a:t>
            </a:r>
            <a:r>
              <a:rPr lang="en-US" altLang="zh-TW" dirty="0" smtClean="0"/>
              <a:t/>
            </a:r>
            <a:br>
              <a:rPr lang="en-US" altLang="zh-TW" dirty="0" smtClean="0"/>
            </a:br>
            <a:r>
              <a:rPr lang="zh-TW" altLang="en-US" sz="2700" dirty="0" smtClean="0">
                <a:solidFill>
                  <a:srgbClr val="006600"/>
                </a:solidFill>
              </a:rPr>
              <a:t>陸運可節能</a:t>
            </a:r>
            <a:r>
              <a:rPr lang="en-US" altLang="zh-TW" sz="2700" dirty="0" smtClean="0">
                <a:solidFill>
                  <a:srgbClr val="006600"/>
                </a:solidFill>
              </a:rPr>
              <a:t>45</a:t>
            </a:r>
            <a:r>
              <a:rPr lang="zh-TW" altLang="en-US" sz="2700" dirty="0" smtClean="0">
                <a:solidFill>
                  <a:srgbClr val="006600"/>
                </a:solidFill>
              </a:rPr>
              <a:t>％</a:t>
            </a:r>
            <a:endParaRPr lang="zh-TW" altLang="en-US" sz="2700" dirty="0">
              <a:solidFill>
                <a:srgbClr val="006600"/>
              </a:solidFill>
            </a:endParaRPr>
          </a:p>
        </p:txBody>
      </p:sp>
      <p:graphicFrame>
        <p:nvGraphicFramePr>
          <p:cNvPr id="5" name="圖表 4"/>
          <p:cNvGraphicFramePr/>
          <p:nvPr/>
        </p:nvGraphicFramePr>
        <p:xfrm>
          <a:off x="0" y="1484784"/>
          <a:ext cx="4499992" cy="4608512"/>
        </p:xfrm>
        <a:graphic>
          <a:graphicData uri="http://schemas.openxmlformats.org/drawingml/2006/chart">
            <c:chart xmlns:c="http://schemas.openxmlformats.org/drawingml/2006/chart" xmlns:r="http://schemas.openxmlformats.org/officeDocument/2006/relationships" r:id="rId2"/>
          </a:graphicData>
        </a:graphic>
      </p:graphicFrame>
      <p:pic>
        <p:nvPicPr>
          <p:cNvPr id="36865" name="圖片 3" descr="C:\Documents and Settings\328\桌面\地圖圖\+Taiwan\總和+taiwan.jpg"/>
          <p:cNvPicPr>
            <a:picLocks noChangeAspect="1" noChangeArrowheads="1"/>
          </p:cNvPicPr>
          <p:nvPr/>
        </p:nvPicPr>
        <p:blipFill>
          <a:blip r:embed="rId3" cstate="print"/>
          <a:srcRect/>
          <a:stretch>
            <a:fillRect/>
          </a:stretch>
        </p:blipFill>
        <p:spPr bwMode="auto">
          <a:xfrm>
            <a:off x="4499992" y="332656"/>
            <a:ext cx="4569443" cy="5472608"/>
          </a:xfrm>
          <a:prstGeom prst="rect">
            <a:avLst/>
          </a:prstGeom>
          <a:noFill/>
          <a:ln w="9525">
            <a:noFill/>
            <a:miter lim="800000"/>
            <a:headEnd/>
            <a:tailEnd/>
          </a:ln>
        </p:spPr>
      </p:pic>
      <p:sp>
        <p:nvSpPr>
          <p:cNvPr id="8" name="文字方塊 7"/>
          <p:cNvSpPr txBox="1"/>
          <p:nvPr/>
        </p:nvSpPr>
        <p:spPr>
          <a:xfrm>
            <a:off x="4499992" y="116632"/>
            <a:ext cx="1354602" cy="369332"/>
          </a:xfrm>
          <a:prstGeom prst="rect">
            <a:avLst/>
          </a:prstGeom>
          <a:noFill/>
        </p:spPr>
        <p:txBody>
          <a:bodyPr wrap="none" rtlCol="0">
            <a:spAutoFit/>
          </a:bodyPr>
          <a:lstStyle/>
          <a:p>
            <a:r>
              <a:rPr lang="zh-TW" altLang="en-US" b="1" dirty="0" smtClean="0">
                <a:solidFill>
                  <a:prstClr val="black"/>
                </a:solidFill>
                <a:latin typeface="Calibri" pitchFamily="34" charset="0"/>
              </a:rPr>
              <a:t>單位：</a:t>
            </a:r>
            <a:r>
              <a:rPr lang="en-US" altLang="zh-TW" b="1" dirty="0" smtClean="0">
                <a:solidFill>
                  <a:prstClr val="black"/>
                </a:solidFill>
                <a:latin typeface="Calibri" pitchFamily="34" charset="0"/>
              </a:rPr>
              <a:t>KLOE</a:t>
            </a:r>
            <a:endParaRPr lang="zh-TW" altLang="en-US" b="1" dirty="0">
              <a:solidFill>
                <a:prstClr val="black"/>
              </a:solidFill>
              <a:latin typeface="Calibri" pitchFamily="34" charset="0"/>
            </a:endParaRPr>
          </a:p>
        </p:txBody>
      </p:sp>
    </p:spTree>
    <p:extLst>
      <p:ext uri="{BB962C8B-B14F-4D97-AF65-F5344CB8AC3E}">
        <p14:creationId xmlns:p14="http://schemas.microsoft.com/office/powerpoint/2010/main" val="273454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87624" y="476672"/>
            <a:ext cx="6120680" cy="1152128"/>
          </a:xfrm>
        </p:spPr>
        <p:txBody>
          <a:bodyPr>
            <a:normAutofit fontScale="90000"/>
          </a:bodyPr>
          <a:lstStyle/>
          <a:p>
            <a:pPr algn="l"/>
            <a:r>
              <a:rPr lang="zh-TW" altLang="en-US" sz="4400" b="1" dirty="0" smtClean="0"/>
              <a:t>工業部門、步步維艱</a:t>
            </a:r>
            <a:r>
              <a:rPr lang="en-US" altLang="zh-TW" dirty="0" smtClean="0"/>
              <a:t/>
            </a:r>
            <a:br>
              <a:rPr lang="en-US" altLang="zh-TW" dirty="0" smtClean="0"/>
            </a:br>
            <a:r>
              <a:rPr lang="zh-TW" altLang="en-US" dirty="0" smtClean="0"/>
              <a:t>可節能</a:t>
            </a:r>
            <a:r>
              <a:rPr lang="en-US" altLang="zh-TW" dirty="0" smtClean="0"/>
              <a:t>11.7%</a:t>
            </a:r>
            <a:endParaRPr lang="zh-TW" altLang="en-US" sz="3100" dirty="0">
              <a:effectLst>
                <a:outerShdw blurRad="38100" dist="38100" dir="2700000" algn="tl">
                  <a:srgbClr val="000000">
                    <a:alpha val="43137"/>
                  </a:srgbClr>
                </a:outerShdw>
              </a:effectLst>
            </a:endParaRPr>
          </a:p>
        </p:txBody>
      </p:sp>
      <p:sp>
        <p:nvSpPr>
          <p:cNvPr id="8" name="投影片編號版面配置區 7"/>
          <p:cNvSpPr>
            <a:spLocks noGrp="1"/>
          </p:cNvSpPr>
          <p:nvPr>
            <p:ph type="sldNum" sz="quarter" idx="4294967295"/>
          </p:nvPr>
        </p:nvSpPr>
        <p:spPr>
          <a:xfrm>
            <a:off x="8715404" y="6429397"/>
            <a:ext cx="428596" cy="428604"/>
          </a:xfrm>
          <a:prstGeom prst="rect">
            <a:avLst/>
          </a:prstGeom>
        </p:spPr>
        <p:txBody>
          <a:bodyPr/>
          <a:lstStyle/>
          <a:p>
            <a:fld id="{14D6A922-7A11-4AE3-9CDA-2B046389E21E}" type="slidenum">
              <a:rPr lang="zh-TW" altLang="en-US" smtClean="0">
                <a:solidFill>
                  <a:prstClr val="black"/>
                </a:solidFill>
                <a:latin typeface="Calibri" pitchFamily="34" charset="0"/>
              </a:rPr>
              <a:pPr/>
              <a:t>48</a:t>
            </a:fld>
            <a:endParaRPr lang="zh-TW" altLang="en-US" dirty="0">
              <a:solidFill>
                <a:prstClr val="black"/>
              </a:solidFill>
              <a:latin typeface="Calibri" pitchFamily="34" charset="0"/>
            </a:endParaRPr>
          </a:p>
        </p:txBody>
      </p:sp>
      <p:pic>
        <p:nvPicPr>
          <p:cNvPr id="49154" name="Picture 2"/>
          <p:cNvPicPr>
            <a:picLocks noChangeAspect="1" noChangeArrowheads="1"/>
          </p:cNvPicPr>
          <p:nvPr/>
        </p:nvPicPr>
        <p:blipFill>
          <a:blip r:embed="rId2" cstate="print"/>
          <a:srcRect/>
          <a:stretch>
            <a:fillRect/>
          </a:stretch>
        </p:blipFill>
        <p:spPr bwMode="auto">
          <a:xfrm>
            <a:off x="953084" y="1700808"/>
            <a:ext cx="7192570" cy="4104456"/>
          </a:xfrm>
          <a:prstGeom prst="rect">
            <a:avLst/>
          </a:prstGeom>
          <a:noFill/>
          <a:ln w="9525">
            <a:noFill/>
            <a:miter lim="800000"/>
            <a:headEnd/>
            <a:tailEnd/>
          </a:ln>
        </p:spPr>
      </p:pic>
      <p:sp>
        <p:nvSpPr>
          <p:cNvPr id="7" name="文字方塊 6"/>
          <p:cNvSpPr txBox="1"/>
          <p:nvPr/>
        </p:nvSpPr>
        <p:spPr>
          <a:xfrm>
            <a:off x="2771800" y="5106670"/>
            <a:ext cx="1584176" cy="338554"/>
          </a:xfrm>
          <a:prstGeom prst="rect">
            <a:avLst/>
          </a:prstGeom>
          <a:noFill/>
        </p:spPr>
        <p:txBody>
          <a:bodyPr wrap="square" rtlCol="0">
            <a:spAutoFit/>
          </a:bodyPr>
          <a:lstStyle/>
          <a:p>
            <a:r>
              <a:rPr lang="zh-TW" altLang="en-US" sz="1600" dirty="0" smtClean="0">
                <a:solidFill>
                  <a:prstClr val="black"/>
                </a:solidFill>
                <a:latin typeface="Calibri" pitchFamily="34" charset="0"/>
              </a:rPr>
              <a:t>（</a:t>
            </a:r>
            <a:r>
              <a:rPr lang="en-US" altLang="zh-TW" sz="1600" dirty="0" smtClean="0">
                <a:solidFill>
                  <a:prstClr val="black"/>
                </a:solidFill>
                <a:latin typeface="Calibri" pitchFamily="34" charset="0"/>
              </a:rPr>
              <a:t>10</a:t>
            </a:r>
            <a:r>
              <a:rPr lang="zh-TW" altLang="en-US" sz="1600" dirty="0" smtClean="0">
                <a:solidFill>
                  <a:prstClr val="black"/>
                </a:solidFill>
                <a:latin typeface="Calibri" pitchFamily="34" charset="0"/>
              </a:rPr>
              <a:t>億度電）</a:t>
            </a:r>
            <a:endParaRPr lang="zh-TW" altLang="en-US" sz="1600" dirty="0">
              <a:solidFill>
                <a:prstClr val="black"/>
              </a:solidFill>
              <a:latin typeface="Calibri" pitchFamily="34" charset="0"/>
            </a:endParaRPr>
          </a:p>
        </p:txBody>
      </p:sp>
    </p:spTree>
    <p:extLst>
      <p:ext uri="{BB962C8B-B14F-4D97-AF65-F5344CB8AC3E}">
        <p14:creationId xmlns:p14="http://schemas.microsoft.com/office/powerpoint/2010/main" val="19815047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圖片 7169" descr="C:\Users\user\Desktop\新增圖片20120729\各地區整體蘊藏量加字版.png"/>
          <p:cNvPicPr>
            <a:picLocks noChangeAspect="1" noChangeArrowheads="1"/>
          </p:cNvPicPr>
          <p:nvPr/>
        </p:nvPicPr>
        <p:blipFill>
          <a:blip r:embed="rId2" cstate="print"/>
          <a:srcRect/>
          <a:stretch>
            <a:fillRect/>
          </a:stretch>
        </p:blipFill>
        <p:spPr bwMode="auto">
          <a:xfrm>
            <a:off x="1303094" y="1268760"/>
            <a:ext cx="7373361" cy="5400600"/>
          </a:xfrm>
          <a:prstGeom prst="rect">
            <a:avLst/>
          </a:prstGeom>
          <a:noFill/>
          <a:ln w="9525">
            <a:noFill/>
            <a:miter lim="800000"/>
            <a:headEnd/>
            <a:tailEnd/>
          </a:ln>
        </p:spPr>
      </p:pic>
      <p:sp>
        <p:nvSpPr>
          <p:cNvPr id="2" name="標題 1"/>
          <p:cNvSpPr>
            <a:spLocks noGrp="1"/>
          </p:cNvSpPr>
          <p:nvPr>
            <p:ph type="title"/>
          </p:nvPr>
        </p:nvSpPr>
        <p:spPr>
          <a:xfrm>
            <a:off x="467544" y="260648"/>
            <a:ext cx="8219256" cy="936104"/>
          </a:xfrm>
        </p:spPr>
        <p:txBody>
          <a:bodyPr>
            <a:normAutofit fontScale="90000"/>
          </a:bodyPr>
          <a:lstStyle/>
          <a:p>
            <a:r>
              <a:rPr lang="zh-TW" altLang="en-US" sz="4000" b="1" dirty="0" smtClean="0"/>
              <a:t>再生能源蘊藏量</a:t>
            </a:r>
            <a:r>
              <a:rPr lang="en-US" altLang="zh-TW" sz="4000" b="1" dirty="0" smtClean="0"/>
              <a:t/>
            </a:r>
            <a:br>
              <a:rPr lang="en-US" altLang="zh-TW" sz="4000" b="1" dirty="0" smtClean="0"/>
            </a:br>
            <a:r>
              <a:rPr lang="zh-TW" altLang="en-US" sz="2700" b="1" dirty="0" smtClean="0"/>
              <a:t>風</a:t>
            </a:r>
            <a:r>
              <a:rPr lang="en-US" altLang="zh-TW" sz="2700" b="1" dirty="0" smtClean="0">
                <a:solidFill>
                  <a:srgbClr val="C00000"/>
                </a:solidFill>
              </a:rPr>
              <a:t>29.4</a:t>
            </a:r>
            <a:r>
              <a:rPr lang="zh-TW" altLang="en-US" sz="2700" b="1" dirty="0" smtClean="0">
                <a:solidFill>
                  <a:srgbClr val="C00000"/>
                </a:solidFill>
              </a:rPr>
              <a:t> </a:t>
            </a:r>
            <a:r>
              <a:rPr lang="en-US" altLang="zh-TW" sz="2700" b="1" dirty="0" smtClean="0">
                <a:solidFill>
                  <a:srgbClr val="C00000"/>
                </a:solidFill>
              </a:rPr>
              <a:t>KWh/</a:t>
            </a:r>
            <a:r>
              <a:rPr lang="zh-TW" altLang="en-US" sz="2700" b="1" dirty="0" smtClean="0">
                <a:solidFill>
                  <a:srgbClr val="C00000"/>
                </a:solidFill>
              </a:rPr>
              <a:t>人日</a:t>
            </a:r>
            <a:r>
              <a:rPr lang="en-US" altLang="zh-TW" sz="2700" b="1" dirty="0" smtClean="0">
                <a:solidFill>
                  <a:srgbClr val="C00000"/>
                </a:solidFill>
              </a:rPr>
              <a:t> </a:t>
            </a:r>
            <a:r>
              <a:rPr lang="zh-TW" altLang="en-US" sz="2700" b="1" dirty="0" smtClean="0"/>
              <a:t>，太陽</a:t>
            </a:r>
            <a:r>
              <a:rPr lang="en-US" altLang="zh-TW" sz="2700" b="1" dirty="0" smtClean="0">
                <a:solidFill>
                  <a:srgbClr val="C00000"/>
                </a:solidFill>
              </a:rPr>
              <a:t>28.37</a:t>
            </a:r>
            <a:r>
              <a:rPr lang="zh-TW" altLang="en-US" sz="2700" b="1" dirty="0" smtClean="0">
                <a:solidFill>
                  <a:srgbClr val="C00000"/>
                </a:solidFill>
              </a:rPr>
              <a:t> </a:t>
            </a:r>
            <a:r>
              <a:rPr lang="en-US" altLang="zh-TW" sz="2700" b="1" dirty="0" smtClean="0">
                <a:solidFill>
                  <a:srgbClr val="C00000"/>
                </a:solidFill>
              </a:rPr>
              <a:t>KWh/</a:t>
            </a:r>
            <a:r>
              <a:rPr lang="zh-TW" altLang="en-US" sz="2700" b="1" dirty="0" smtClean="0">
                <a:solidFill>
                  <a:srgbClr val="C00000"/>
                </a:solidFill>
              </a:rPr>
              <a:t>人日</a:t>
            </a:r>
            <a:r>
              <a:rPr lang="en-US" altLang="zh-TW" sz="2700" b="1" dirty="0" smtClean="0">
                <a:solidFill>
                  <a:srgbClr val="C00000"/>
                </a:solidFill>
              </a:rPr>
              <a:t> </a:t>
            </a:r>
            <a:r>
              <a:rPr lang="zh-TW" altLang="zh-TW" dirty="0" smtClean="0"/>
              <a:t/>
            </a:r>
            <a:br>
              <a:rPr lang="zh-TW" altLang="zh-TW" dirty="0" smtClean="0"/>
            </a:br>
            <a:endParaRPr lang="zh-TW" altLang="en-US" dirty="0"/>
          </a:p>
        </p:txBody>
      </p:sp>
    </p:spTree>
    <p:extLst>
      <p:ext uri="{BB962C8B-B14F-4D97-AF65-F5344CB8AC3E}">
        <p14:creationId xmlns:p14="http://schemas.microsoft.com/office/powerpoint/2010/main" val="24271863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6"/>
          <p:cNvPicPr>
            <a:picLocks noChangeAspect="1" noChangeArrowheads="1"/>
          </p:cNvPicPr>
          <p:nvPr/>
        </p:nvPicPr>
        <p:blipFill>
          <a:blip r:embed="rId2" cstate="print"/>
          <a:srcRect/>
          <a:stretch>
            <a:fillRect/>
          </a:stretch>
        </p:blipFill>
        <p:spPr bwMode="auto">
          <a:xfrm>
            <a:off x="1357313" y="1500188"/>
            <a:ext cx="6388100" cy="4445000"/>
          </a:xfrm>
          <a:prstGeom prst="rect">
            <a:avLst/>
          </a:prstGeom>
          <a:noFill/>
          <a:ln w="9525">
            <a:noFill/>
            <a:miter lim="800000"/>
            <a:headEnd/>
            <a:tailEnd/>
          </a:ln>
        </p:spPr>
      </p:pic>
      <p:sp>
        <p:nvSpPr>
          <p:cNvPr id="3" name="標題 1"/>
          <p:cNvSpPr txBox="1">
            <a:spLocks/>
          </p:cNvSpPr>
          <p:nvPr/>
        </p:nvSpPr>
        <p:spPr>
          <a:xfrm>
            <a:off x="414338" y="274638"/>
            <a:ext cx="8229600" cy="1143000"/>
          </a:xfrm>
          <a:prstGeom prst="rect">
            <a:avLst/>
          </a:prstGeom>
        </p:spPr>
        <p:txBody>
          <a:bodyPr anchor="ctr">
            <a:normAutofit fontScale="90000" lnSpcReduction="20000"/>
          </a:bodyPr>
          <a:lstStyle/>
          <a:p>
            <a:pPr algn="ctr" fontAlgn="auto">
              <a:spcAft>
                <a:spcPts val="0"/>
              </a:spcAft>
              <a:defRPr/>
            </a:pPr>
            <a:r>
              <a:rPr kumimoji="0" lang="en-US" altLang="zh-TW" sz="4400" dirty="0">
                <a:latin typeface="+mj-lt"/>
                <a:ea typeface="+mj-ea"/>
                <a:cs typeface="+mj-cs"/>
              </a:rPr>
              <a:t>Global Temperature and CO</a:t>
            </a:r>
            <a:r>
              <a:rPr kumimoji="0" lang="en-US" altLang="zh-TW" sz="4400" baseline="-25000" dirty="0">
                <a:latin typeface="+mj-lt"/>
                <a:ea typeface="+mj-ea"/>
                <a:cs typeface="+mj-cs"/>
              </a:rPr>
              <a:t>2</a:t>
            </a:r>
            <a:r>
              <a:rPr kumimoji="0" lang="en-US" altLang="zh-TW" sz="4400" dirty="0">
                <a:latin typeface="+mj-lt"/>
                <a:ea typeface="+mj-ea"/>
                <a:cs typeface="+mj-cs"/>
              </a:rPr>
              <a:t> Changes</a:t>
            </a:r>
          </a:p>
          <a:p>
            <a:pPr algn="ctr" fontAlgn="auto">
              <a:spcAft>
                <a:spcPts val="0"/>
              </a:spcAft>
              <a:defRPr/>
            </a:pPr>
            <a:r>
              <a:rPr kumimoji="0" lang="en-US" altLang="zh-TW" sz="4400" dirty="0">
                <a:latin typeface="+mj-lt"/>
                <a:ea typeface="+mj-ea"/>
                <a:cs typeface="+mj-cs"/>
              </a:rPr>
              <a:t>Are In Phase</a:t>
            </a:r>
            <a:endParaRPr kumimoji="0" lang="zh-TW" altLang="en-US" sz="4400" dirty="0">
              <a:latin typeface="+mj-lt"/>
              <a:ea typeface="+mj-ea"/>
              <a:cs typeface="+mj-cs"/>
            </a:endParaRPr>
          </a:p>
        </p:txBody>
      </p:sp>
      <p:sp>
        <p:nvSpPr>
          <p:cNvPr id="21507" name="Rectangle 7"/>
          <p:cNvSpPr>
            <a:spLocks noChangeArrowheads="1"/>
          </p:cNvSpPr>
          <p:nvPr/>
        </p:nvSpPr>
        <p:spPr bwMode="auto">
          <a:xfrm>
            <a:off x="5500688" y="6286500"/>
            <a:ext cx="3414712" cy="369888"/>
          </a:xfrm>
          <a:prstGeom prst="rect">
            <a:avLst/>
          </a:prstGeom>
          <a:noFill/>
          <a:ln w="9525">
            <a:noFill/>
            <a:miter lim="800000"/>
            <a:headEnd/>
            <a:tailEnd/>
          </a:ln>
        </p:spPr>
        <p:txBody>
          <a:bodyPr>
            <a:spAutoFit/>
          </a:bodyPr>
          <a:lstStyle/>
          <a:p>
            <a:r>
              <a:rPr kumimoji="0" lang="en-US" altLang="zh-TW">
                <a:latin typeface="Times New Roman" pitchFamily="18" charset="0"/>
                <a:cs typeface="Times New Roman" pitchFamily="18" charset="0"/>
              </a:rPr>
              <a:t>Source: http://www.seed.slb.com/</a:t>
            </a:r>
            <a:r>
              <a:rPr kumimoji="0" lang="en-US" altLang="zh-TW">
                <a:latin typeface="Calibri" pitchFamily="34" charset="0"/>
              </a:rPr>
              <a:t> </a:t>
            </a:r>
            <a:endParaRPr kumimoji="0" lang="en-US" altLang="zh-TW"/>
          </a:p>
        </p:txBody>
      </p:sp>
      <p:sp>
        <p:nvSpPr>
          <p:cNvPr id="5" name="投影片編號版面配置區 4"/>
          <p:cNvSpPr>
            <a:spLocks noGrp="1"/>
          </p:cNvSpPr>
          <p:nvPr>
            <p:ph type="sldNum" sz="quarter" idx="11"/>
          </p:nvPr>
        </p:nvSpPr>
        <p:spPr>
          <a:xfrm>
            <a:off x="6143625" y="6356350"/>
            <a:ext cx="2543175" cy="365125"/>
          </a:xfrm>
        </p:spPr>
        <p:txBody>
          <a:bodyPr/>
          <a:lstStyle/>
          <a:p>
            <a:pPr>
              <a:defRPr/>
            </a:pPr>
            <a:fld id="{1F10182F-3CF3-4E55-AF55-8768EDAC323D}" type="slidenum">
              <a:rPr lang="zh-TW" altLang="en-US"/>
              <a:pPr>
                <a:defRPr/>
              </a:pPr>
              <a:t>5</a:t>
            </a:fld>
            <a:endParaRPr lang="zh-TW" alt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太陽能蘊藏分布圖(改2)"/>
          <p:cNvPicPr>
            <a:picLocks noChangeAspect="1" noChangeArrowheads="1"/>
          </p:cNvPicPr>
          <p:nvPr/>
        </p:nvPicPr>
        <p:blipFill>
          <a:blip r:embed="rId2" cstate="print"/>
          <a:srcRect/>
          <a:stretch>
            <a:fillRect/>
          </a:stretch>
        </p:blipFill>
        <p:spPr bwMode="auto">
          <a:xfrm>
            <a:off x="4499992" y="1761632"/>
            <a:ext cx="4680520" cy="5090754"/>
          </a:xfrm>
          <a:prstGeom prst="rect">
            <a:avLst/>
          </a:prstGeom>
          <a:noFill/>
          <a:ln w="9525">
            <a:noFill/>
            <a:miter lim="800000"/>
            <a:headEnd/>
            <a:tailEnd/>
          </a:ln>
        </p:spPr>
      </p:pic>
      <p:sp>
        <p:nvSpPr>
          <p:cNvPr id="2" name="標題 1"/>
          <p:cNvSpPr>
            <a:spLocks noGrp="1"/>
          </p:cNvSpPr>
          <p:nvPr>
            <p:ph type="title"/>
          </p:nvPr>
        </p:nvSpPr>
        <p:spPr>
          <a:xfrm>
            <a:off x="25152" y="418654"/>
            <a:ext cx="6779096" cy="778098"/>
          </a:xfrm>
        </p:spPr>
        <p:txBody>
          <a:bodyPr>
            <a:normAutofit fontScale="90000"/>
          </a:bodyPr>
          <a:lstStyle/>
          <a:p>
            <a:pPr algn="l"/>
            <a:r>
              <a:rPr lang="zh-TW" altLang="en-US" sz="4000" b="1" dirty="0" smtClean="0"/>
              <a:t>太陽能 </a:t>
            </a:r>
            <a:r>
              <a:rPr lang="en-US" altLang="zh-TW" sz="4000" b="1" dirty="0" smtClean="0"/>
              <a:t>3GW</a:t>
            </a:r>
            <a:r>
              <a:rPr lang="zh-TW" altLang="en-US" sz="4000" b="1" dirty="0" smtClean="0"/>
              <a:t>，要裝置在何處？</a:t>
            </a:r>
            <a:r>
              <a:rPr lang="en-US" altLang="zh-TW" sz="4000" b="1" dirty="0" smtClean="0"/>
              <a:t/>
            </a:r>
            <a:br>
              <a:rPr lang="en-US" altLang="zh-TW" sz="4000" b="1" dirty="0" smtClean="0"/>
            </a:br>
            <a:r>
              <a:rPr lang="zh-TW" altLang="en-US" sz="3100" b="1" dirty="0" smtClean="0">
                <a:solidFill>
                  <a:srgbClr val="006600"/>
                </a:solidFill>
              </a:rPr>
              <a:t>執行陽光屋頂百萬座的思考依據</a:t>
            </a:r>
            <a:endParaRPr lang="zh-TW" altLang="en-US" sz="3100" b="1" dirty="0">
              <a:solidFill>
                <a:srgbClr val="006600"/>
              </a:solidFill>
            </a:endParaRPr>
          </a:p>
        </p:txBody>
      </p:sp>
      <p:pic>
        <p:nvPicPr>
          <p:cNvPr id="4" name="Picture 2" descr="住工商屋頂面積(改2)"/>
          <p:cNvPicPr>
            <a:picLocks noChangeAspect="1" noChangeArrowheads="1"/>
          </p:cNvPicPr>
          <p:nvPr/>
        </p:nvPicPr>
        <p:blipFill>
          <a:blip r:embed="rId3" cstate="print"/>
          <a:srcRect/>
          <a:stretch>
            <a:fillRect/>
          </a:stretch>
        </p:blipFill>
        <p:spPr bwMode="auto">
          <a:xfrm>
            <a:off x="0" y="1706314"/>
            <a:ext cx="4658373" cy="5035054"/>
          </a:xfrm>
          <a:prstGeom prst="rect">
            <a:avLst/>
          </a:prstGeom>
          <a:noFill/>
          <a:ln w="9525">
            <a:noFill/>
            <a:miter lim="800000"/>
            <a:headEnd/>
            <a:tailEnd/>
          </a:ln>
        </p:spPr>
      </p:pic>
      <p:pic>
        <p:nvPicPr>
          <p:cNvPr id="5" name="Picture 2" descr="住工商屋頂面積(改2)"/>
          <p:cNvPicPr>
            <a:picLocks noChangeAspect="1" noChangeArrowheads="1"/>
          </p:cNvPicPr>
          <p:nvPr/>
        </p:nvPicPr>
        <p:blipFill>
          <a:blip r:embed="rId3" cstate="print"/>
          <a:srcRect/>
          <a:stretch>
            <a:fillRect/>
          </a:stretch>
        </p:blipFill>
        <p:spPr bwMode="auto">
          <a:xfrm>
            <a:off x="152400" y="1858714"/>
            <a:ext cx="4658373" cy="5035054"/>
          </a:xfrm>
          <a:prstGeom prst="rect">
            <a:avLst/>
          </a:prstGeom>
          <a:noFill/>
          <a:ln w="9525">
            <a:noFill/>
            <a:miter lim="800000"/>
            <a:headEnd/>
            <a:tailEnd/>
          </a:ln>
        </p:spPr>
      </p:pic>
      <p:sp>
        <p:nvSpPr>
          <p:cNvPr id="6" name="矩形 5"/>
          <p:cNvSpPr/>
          <p:nvPr/>
        </p:nvSpPr>
        <p:spPr>
          <a:xfrm>
            <a:off x="179512" y="1916832"/>
            <a:ext cx="2646878" cy="461665"/>
          </a:xfrm>
          <a:prstGeom prst="rect">
            <a:avLst/>
          </a:prstGeom>
        </p:spPr>
        <p:txBody>
          <a:bodyPr wrap="none">
            <a:spAutoFit/>
          </a:bodyPr>
          <a:lstStyle/>
          <a:p>
            <a:r>
              <a:rPr lang="zh-TW" altLang="zh-TW" sz="2400" b="1" dirty="0" smtClean="0">
                <a:solidFill>
                  <a:srgbClr val="F79646">
                    <a:lumMod val="50000"/>
                  </a:srgbClr>
                </a:solidFill>
                <a:latin typeface="Calibri" pitchFamily="34" charset="0"/>
              </a:rPr>
              <a:t>全國屋頂面積分布</a:t>
            </a:r>
            <a:endParaRPr lang="zh-TW" altLang="en-US" sz="2400" b="1" dirty="0" smtClean="0">
              <a:solidFill>
                <a:srgbClr val="F79646">
                  <a:lumMod val="50000"/>
                </a:srgbClr>
              </a:solidFill>
              <a:latin typeface="Calibri" pitchFamily="34" charset="0"/>
            </a:endParaRPr>
          </a:p>
        </p:txBody>
      </p:sp>
      <p:sp>
        <p:nvSpPr>
          <p:cNvPr id="7" name="矩形 6"/>
          <p:cNvSpPr/>
          <p:nvPr/>
        </p:nvSpPr>
        <p:spPr>
          <a:xfrm>
            <a:off x="5004048" y="1916832"/>
            <a:ext cx="2031325" cy="461665"/>
          </a:xfrm>
          <a:prstGeom prst="rect">
            <a:avLst/>
          </a:prstGeom>
        </p:spPr>
        <p:txBody>
          <a:bodyPr wrap="none">
            <a:spAutoFit/>
          </a:bodyPr>
          <a:lstStyle/>
          <a:p>
            <a:r>
              <a:rPr lang="zh-TW" altLang="en-US" sz="2400" b="1" dirty="0" smtClean="0">
                <a:solidFill>
                  <a:srgbClr val="0070C0"/>
                </a:solidFill>
                <a:latin typeface="Calibri" pitchFamily="34" charset="0"/>
              </a:rPr>
              <a:t>太陽能蘊藏量</a:t>
            </a:r>
          </a:p>
        </p:txBody>
      </p:sp>
      <p:sp>
        <p:nvSpPr>
          <p:cNvPr id="8" name="文字方塊 7"/>
          <p:cNvSpPr txBox="1"/>
          <p:nvPr/>
        </p:nvSpPr>
        <p:spPr>
          <a:xfrm>
            <a:off x="7812360" y="3092767"/>
            <a:ext cx="1375698" cy="1200329"/>
          </a:xfrm>
          <a:prstGeom prst="rect">
            <a:avLst/>
          </a:prstGeom>
          <a:noFill/>
        </p:spPr>
        <p:txBody>
          <a:bodyPr wrap="none" rtlCol="0">
            <a:spAutoFit/>
          </a:bodyPr>
          <a:lstStyle/>
          <a:p>
            <a:r>
              <a:rPr lang="zh-TW" altLang="en-US" b="1" dirty="0" smtClean="0">
                <a:solidFill>
                  <a:srgbClr val="C00000"/>
                </a:solidFill>
                <a:latin typeface="Calibri" pitchFamily="34" charset="0"/>
              </a:rPr>
              <a:t>總蘊藏量</a:t>
            </a:r>
            <a:endParaRPr lang="en-US" altLang="zh-TW" b="1" dirty="0" smtClean="0">
              <a:solidFill>
                <a:srgbClr val="C00000"/>
              </a:solidFill>
              <a:latin typeface="Calibri" pitchFamily="34" charset="0"/>
            </a:endParaRPr>
          </a:p>
          <a:p>
            <a:r>
              <a:rPr lang="en-US" altLang="zh-TW" b="1" dirty="0" smtClean="0">
                <a:solidFill>
                  <a:srgbClr val="C00000"/>
                </a:solidFill>
                <a:latin typeface="Calibri" pitchFamily="34" charset="0"/>
              </a:rPr>
              <a:t>28.4</a:t>
            </a:r>
            <a:r>
              <a:rPr lang="zh-TW" altLang="en-US" b="1" dirty="0" smtClean="0">
                <a:solidFill>
                  <a:srgbClr val="C00000"/>
                </a:solidFill>
                <a:latin typeface="Calibri" pitchFamily="34" charset="0"/>
              </a:rPr>
              <a:t>度</a:t>
            </a:r>
            <a:r>
              <a:rPr lang="en-US" altLang="zh-TW" b="1" dirty="0" smtClean="0">
                <a:solidFill>
                  <a:srgbClr val="C00000"/>
                </a:solidFill>
                <a:latin typeface="Calibri" pitchFamily="34" charset="0"/>
              </a:rPr>
              <a:t>/</a:t>
            </a:r>
            <a:r>
              <a:rPr lang="zh-TW" altLang="en-US" b="1" dirty="0" smtClean="0">
                <a:solidFill>
                  <a:srgbClr val="C00000"/>
                </a:solidFill>
                <a:latin typeface="Calibri" pitchFamily="34" charset="0"/>
              </a:rPr>
              <a:t>人日</a:t>
            </a:r>
            <a:endParaRPr lang="en-US" altLang="zh-TW" b="1" dirty="0" smtClean="0">
              <a:solidFill>
                <a:srgbClr val="C00000"/>
              </a:solidFill>
              <a:latin typeface="Calibri" pitchFamily="34" charset="0"/>
            </a:endParaRPr>
          </a:p>
          <a:p>
            <a:r>
              <a:rPr lang="zh-TW" altLang="en-US" b="1" dirty="0" smtClean="0">
                <a:solidFill>
                  <a:srgbClr val="C00000"/>
                </a:solidFill>
                <a:latin typeface="Calibri" pitchFamily="34" charset="0"/>
              </a:rPr>
              <a:t>裝置容量</a:t>
            </a:r>
            <a:endParaRPr lang="en-US" altLang="zh-TW" b="1" dirty="0" smtClean="0">
              <a:solidFill>
                <a:srgbClr val="C00000"/>
              </a:solidFill>
              <a:latin typeface="Calibri" pitchFamily="34" charset="0"/>
            </a:endParaRPr>
          </a:p>
          <a:p>
            <a:r>
              <a:rPr lang="en-US" altLang="zh-TW" b="1" dirty="0" smtClean="0">
                <a:solidFill>
                  <a:srgbClr val="C00000"/>
                </a:solidFill>
                <a:latin typeface="Calibri" pitchFamily="34" charset="0"/>
              </a:rPr>
              <a:t>112GW</a:t>
            </a:r>
            <a:endParaRPr lang="zh-TW" altLang="en-US" b="1" dirty="0">
              <a:solidFill>
                <a:srgbClr val="C00000"/>
              </a:solidFill>
              <a:latin typeface="Calibri" pitchFamily="34" charset="0"/>
            </a:endParaRPr>
          </a:p>
        </p:txBody>
      </p:sp>
    </p:spTree>
    <p:extLst>
      <p:ext uri="{BB962C8B-B14F-4D97-AF65-F5344CB8AC3E}">
        <p14:creationId xmlns:p14="http://schemas.microsoft.com/office/powerpoint/2010/main" val="32549939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圖片 10" descr="C:\Users\user\Desktop\新增圖片20120729\離岸風能.png"/>
          <p:cNvPicPr>
            <a:picLocks noChangeAspect="1" noChangeArrowheads="1"/>
          </p:cNvPicPr>
          <p:nvPr/>
        </p:nvPicPr>
        <p:blipFill>
          <a:blip r:embed="rId2" cstate="print"/>
          <a:srcRect/>
          <a:stretch>
            <a:fillRect/>
          </a:stretch>
        </p:blipFill>
        <p:spPr bwMode="auto">
          <a:xfrm>
            <a:off x="4116363" y="1178123"/>
            <a:ext cx="5064149" cy="5707261"/>
          </a:xfrm>
          <a:prstGeom prst="rect">
            <a:avLst/>
          </a:prstGeom>
          <a:noFill/>
          <a:ln w="9525">
            <a:noFill/>
            <a:miter lim="800000"/>
            <a:headEnd/>
            <a:tailEnd/>
          </a:ln>
        </p:spPr>
      </p:pic>
      <p:sp>
        <p:nvSpPr>
          <p:cNvPr id="2" name="標題 1"/>
          <p:cNvSpPr>
            <a:spLocks noGrp="1"/>
          </p:cNvSpPr>
          <p:nvPr>
            <p:ph type="title"/>
          </p:nvPr>
        </p:nvSpPr>
        <p:spPr>
          <a:xfrm>
            <a:off x="323528" y="44624"/>
            <a:ext cx="7344816" cy="2146250"/>
          </a:xfrm>
        </p:spPr>
        <p:txBody>
          <a:bodyPr>
            <a:normAutofit fontScale="90000"/>
          </a:bodyPr>
          <a:lstStyle/>
          <a:p>
            <a:pPr algn="l"/>
            <a:r>
              <a:rPr lang="zh-TW" altLang="en-US" sz="4000" b="1" dirty="0" smtClean="0"/>
              <a:t>離岸風力 </a:t>
            </a:r>
            <a:r>
              <a:rPr lang="en-US" altLang="zh-TW" sz="4000" b="1" dirty="0" smtClean="0"/>
              <a:t>10GW</a:t>
            </a:r>
            <a:r>
              <a:rPr lang="zh-TW" altLang="en-US" sz="4000" b="1" dirty="0" smtClean="0"/>
              <a:t>的風機裝置位置</a:t>
            </a:r>
            <a:r>
              <a:rPr lang="en-US" altLang="zh-TW" sz="4000" b="1" dirty="0" smtClean="0"/>
              <a:t>?</a:t>
            </a:r>
            <a:r>
              <a:rPr lang="en-US" altLang="zh-TW" dirty="0" smtClean="0"/>
              <a:t/>
            </a:r>
            <a:br>
              <a:rPr lang="en-US" altLang="zh-TW" dirty="0" smtClean="0"/>
            </a:br>
            <a:r>
              <a:rPr lang="zh-TW" altLang="en-US" sz="2000" dirty="0" smtClean="0"/>
              <a:t>總蘊藏量 </a:t>
            </a:r>
            <a:r>
              <a:rPr lang="en-US" altLang="zh-TW" sz="2000" b="1" dirty="0" smtClean="0">
                <a:solidFill>
                  <a:srgbClr val="C00000"/>
                </a:solidFill>
              </a:rPr>
              <a:t>29.4</a:t>
            </a:r>
            <a:r>
              <a:rPr lang="zh-TW" altLang="en-US" sz="2000" b="1" dirty="0" smtClean="0">
                <a:solidFill>
                  <a:srgbClr val="C00000"/>
                </a:solidFill>
              </a:rPr>
              <a:t>度</a:t>
            </a:r>
            <a:r>
              <a:rPr lang="en-US" altLang="zh-TW" sz="2000" b="1" dirty="0" smtClean="0">
                <a:solidFill>
                  <a:srgbClr val="C00000"/>
                </a:solidFill>
              </a:rPr>
              <a:t>/</a:t>
            </a:r>
            <a:r>
              <a:rPr lang="zh-TW" altLang="en-US" sz="2000" b="1" dirty="0" smtClean="0">
                <a:solidFill>
                  <a:srgbClr val="C00000"/>
                </a:solidFill>
              </a:rPr>
              <a:t>人日</a:t>
            </a:r>
            <a:r>
              <a:rPr lang="zh-TW" altLang="en-US" sz="2000" dirty="0" smtClean="0"/>
              <a:t>、總裝置容量 </a:t>
            </a:r>
            <a:r>
              <a:rPr lang="en-US" altLang="zh-TW" sz="2000" b="1" dirty="0" smtClean="0">
                <a:solidFill>
                  <a:srgbClr val="C00000"/>
                </a:solidFill>
              </a:rPr>
              <a:t>61.5GW</a:t>
            </a:r>
            <a:r>
              <a:rPr lang="en-US" altLang="zh-TW" dirty="0" smtClean="0"/>
              <a:t/>
            </a:r>
            <a:br>
              <a:rPr lang="en-US" altLang="zh-TW" dirty="0" smtClean="0"/>
            </a:br>
            <a:endParaRPr lang="zh-TW" altLang="en-US" dirty="0"/>
          </a:p>
        </p:txBody>
      </p:sp>
      <p:pic>
        <p:nvPicPr>
          <p:cNvPr id="120834" name="Picture 2" descr="E:\falin\Desktop\pwr50.gif"/>
          <p:cNvPicPr>
            <a:picLocks noChangeAspect="1" noChangeArrowheads="1"/>
          </p:cNvPicPr>
          <p:nvPr/>
        </p:nvPicPr>
        <p:blipFill>
          <a:blip r:embed="rId3" cstate="print"/>
          <a:srcRect/>
          <a:stretch>
            <a:fillRect/>
          </a:stretch>
        </p:blipFill>
        <p:spPr bwMode="auto">
          <a:xfrm>
            <a:off x="35496" y="1753708"/>
            <a:ext cx="4464496" cy="5131676"/>
          </a:xfrm>
          <a:prstGeom prst="rect">
            <a:avLst/>
          </a:prstGeom>
          <a:noFill/>
        </p:spPr>
      </p:pic>
      <p:sp>
        <p:nvSpPr>
          <p:cNvPr id="5" name="矩形 4"/>
          <p:cNvSpPr/>
          <p:nvPr/>
        </p:nvSpPr>
        <p:spPr>
          <a:xfrm>
            <a:off x="288032" y="1268760"/>
            <a:ext cx="4572000" cy="523220"/>
          </a:xfrm>
          <a:prstGeom prst="rect">
            <a:avLst/>
          </a:prstGeom>
        </p:spPr>
        <p:txBody>
          <a:bodyPr>
            <a:spAutoFit/>
          </a:bodyPr>
          <a:lstStyle/>
          <a:p>
            <a:r>
              <a:rPr lang="zh-TW" altLang="en-US" sz="1400" dirty="0" smtClean="0">
                <a:solidFill>
                  <a:prstClr val="black"/>
                </a:solidFill>
                <a:latin typeface="Calibri" pitchFamily="34" charset="0"/>
              </a:rPr>
              <a:t>中央大學台灣風能網站</a:t>
            </a:r>
            <a:r>
              <a:rPr lang="en-US" altLang="zh-TW" sz="1400" dirty="0" smtClean="0">
                <a:solidFill>
                  <a:prstClr val="black"/>
                </a:solidFill>
                <a:latin typeface="Calibri" pitchFamily="34" charset="0"/>
              </a:rPr>
              <a:t>http://www.atm.ncu.edu.tw/93/wind/main.asp</a:t>
            </a:r>
            <a:endParaRPr lang="zh-TW" altLang="en-US" sz="1400" dirty="0">
              <a:solidFill>
                <a:prstClr val="black"/>
              </a:solidFill>
              <a:latin typeface="Calibri" pitchFamily="34" charset="0"/>
            </a:endParaRPr>
          </a:p>
        </p:txBody>
      </p:sp>
    </p:spTree>
    <p:extLst>
      <p:ext uri="{BB962C8B-B14F-4D97-AF65-F5344CB8AC3E}">
        <p14:creationId xmlns:p14="http://schemas.microsoft.com/office/powerpoint/2010/main" val="26296441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p:cNvPicPr>
            <a:picLocks noChangeAspect="1" noChangeArrowheads="1"/>
          </p:cNvPicPr>
          <p:nvPr/>
        </p:nvPicPr>
        <p:blipFill>
          <a:blip r:embed="rId3" cstate="print"/>
          <a:srcRect/>
          <a:stretch>
            <a:fillRect/>
          </a:stretch>
        </p:blipFill>
        <p:spPr bwMode="auto">
          <a:xfrm>
            <a:off x="285750" y="6143625"/>
            <a:ext cx="1928813" cy="571500"/>
          </a:xfrm>
          <a:prstGeom prst="rect">
            <a:avLst/>
          </a:prstGeom>
          <a:noFill/>
          <a:ln w="9525">
            <a:noFill/>
            <a:miter lim="800000"/>
            <a:headEnd/>
            <a:tailEnd/>
          </a:ln>
        </p:spPr>
      </p:pic>
      <p:pic>
        <p:nvPicPr>
          <p:cNvPr id="149506" name="Picture 2" descr="C:\Users\User\Desktop\PowerSystemFlow-L.gif"/>
          <p:cNvPicPr>
            <a:picLocks noChangeAspect="1" noChangeArrowheads="1"/>
          </p:cNvPicPr>
          <p:nvPr/>
        </p:nvPicPr>
        <p:blipFill>
          <a:blip r:embed="rId4" cstate="print"/>
          <a:srcRect/>
          <a:stretch>
            <a:fillRect/>
          </a:stretch>
        </p:blipFill>
        <p:spPr bwMode="auto">
          <a:xfrm>
            <a:off x="785813" y="1143000"/>
            <a:ext cx="7786687" cy="5546725"/>
          </a:xfrm>
          <a:prstGeom prst="rect">
            <a:avLst/>
          </a:prstGeom>
          <a:noFill/>
          <a:ln w="9525">
            <a:noFill/>
            <a:miter lim="800000"/>
            <a:headEnd/>
            <a:tailEnd/>
          </a:ln>
        </p:spPr>
      </p:pic>
      <p:sp>
        <p:nvSpPr>
          <p:cNvPr id="149507" name="文字方塊 3"/>
          <p:cNvSpPr txBox="1">
            <a:spLocks noChangeArrowheads="1"/>
          </p:cNvSpPr>
          <p:nvPr/>
        </p:nvSpPr>
        <p:spPr bwMode="auto">
          <a:xfrm>
            <a:off x="214313" y="214313"/>
            <a:ext cx="8715375" cy="646112"/>
          </a:xfrm>
          <a:prstGeom prst="rect">
            <a:avLst/>
          </a:prstGeom>
          <a:noFill/>
          <a:ln w="9525">
            <a:noFill/>
            <a:miter lim="800000"/>
            <a:headEnd/>
            <a:tailEnd/>
          </a:ln>
        </p:spPr>
        <p:txBody>
          <a:bodyPr>
            <a:spAutoFit/>
          </a:bodyPr>
          <a:lstStyle/>
          <a:p>
            <a:pPr algn="ctr"/>
            <a:r>
              <a:rPr lang="zh-TW" altLang="en-US" sz="3600" b="1">
                <a:latin typeface="華康隸書體W5" pitchFamily="65" charset="-120"/>
                <a:ea typeface="華康隸書體W5" pitchFamily="65" charset="-120"/>
              </a:rPr>
              <a:t>智慧電網</a:t>
            </a:r>
            <a:r>
              <a:rPr lang="en-US" altLang="zh-TW" sz="3600" b="1">
                <a:latin typeface="華康隸書體W5" pitchFamily="65" charset="-120"/>
                <a:ea typeface="華康隸書體W5" pitchFamily="65" charset="-120"/>
              </a:rPr>
              <a:t>(</a:t>
            </a:r>
            <a:r>
              <a:rPr lang="zh-TW" altLang="en-US" sz="3600" b="1">
                <a:latin typeface="華康隸書體W5" pitchFamily="65" charset="-120"/>
                <a:ea typeface="華康隸書體W5" pitchFamily="65" charset="-120"/>
              </a:rPr>
              <a:t>改善目前集中式發電系統</a:t>
            </a:r>
            <a:r>
              <a:rPr lang="en-US" altLang="zh-TW" sz="3600" b="1">
                <a:latin typeface="華康隸書體W5" pitchFamily="65" charset="-120"/>
                <a:ea typeface="華康隸書體W5" pitchFamily="65" charset="-120"/>
              </a:rPr>
              <a:t>)</a:t>
            </a:r>
            <a:endParaRPr lang="zh-TW" altLang="en-US" sz="3600" b="1">
              <a:latin typeface="華康隸書體W5" pitchFamily="65" charset="-120"/>
              <a:ea typeface="華康隸書體W5" pitchFamily="65" charset="-120"/>
            </a:endParaRPr>
          </a:p>
        </p:txBody>
      </p:sp>
      <p:sp>
        <p:nvSpPr>
          <p:cNvPr id="149508" name="文字方塊 5"/>
          <p:cNvSpPr txBox="1">
            <a:spLocks noChangeArrowheads="1"/>
          </p:cNvSpPr>
          <p:nvPr/>
        </p:nvSpPr>
        <p:spPr bwMode="auto">
          <a:xfrm>
            <a:off x="3694113" y="4795838"/>
            <a:ext cx="1878012" cy="276225"/>
          </a:xfrm>
          <a:prstGeom prst="rect">
            <a:avLst/>
          </a:prstGeom>
          <a:noFill/>
          <a:ln w="9525">
            <a:noFill/>
            <a:miter lim="800000"/>
            <a:headEnd/>
            <a:tailEnd/>
          </a:ln>
        </p:spPr>
        <p:txBody>
          <a:bodyPr wrap="none">
            <a:spAutoFit/>
          </a:bodyPr>
          <a:lstStyle/>
          <a:p>
            <a:r>
              <a:rPr lang="zh-TW" altLang="en-US" sz="1200"/>
              <a:t>資料來源：台灣電力公司</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p:cNvPicPr>
            <a:picLocks noChangeAspect="1" noChangeArrowheads="1"/>
          </p:cNvPicPr>
          <p:nvPr/>
        </p:nvPicPr>
        <p:blipFill>
          <a:blip r:embed="rId3" cstate="print"/>
          <a:srcRect/>
          <a:stretch>
            <a:fillRect/>
          </a:stretch>
        </p:blipFill>
        <p:spPr bwMode="auto">
          <a:xfrm>
            <a:off x="285750" y="6143625"/>
            <a:ext cx="1928813" cy="571500"/>
          </a:xfrm>
          <a:prstGeom prst="rect">
            <a:avLst/>
          </a:prstGeom>
          <a:noFill/>
          <a:ln w="9525">
            <a:noFill/>
            <a:miter lim="800000"/>
            <a:headEnd/>
            <a:tailEnd/>
          </a:ln>
        </p:spPr>
      </p:pic>
      <p:pic>
        <p:nvPicPr>
          <p:cNvPr id="151554" name="Picture 2" descr="C:\Users\User\Desktop\untitled.bmp"/>
          <p:cNvPicPr>
            <a:picLocks noChangeAspect="1" noChangeArrowheads="1"/>
          </p:cNvPicPr>
          <p:nvPr/>
        </p:nvPicPr>
        <p:blipFill>
          <a:blip r:embed="rId4" cstate="print"/>
          <a:srcRect/>
          <a:stretch>
            <a:fillRect/>
          </a:stretch>
        </p:blipFill>
        <p:spPr bwMode="auto">
          <a:xfrm>
            <a:off x="2071688" y="2214563"/>
            <a:ext cx="2044700" cy="1357312"/>
          </a:xfrm>
          <a:prstGeom prst="rect">
            <a:avLst/>
          </a:prstGeom>
          <a:noFill/>
          <a:ln w="9525">
            <a:noFill/>
            <a:miter lim="800000"/>
            <a:headEnd/>
            <a:tailEnd/>
          </a:ln>
        </p:spPr>
      </p:pic>
      <p:pic>
        <p:nvPicPr>
          <p:cNvPr id="151555" name="Picture 2"/>
          <p:cNvPicPr>
            <a:picLocks noChangeAspect="1" noChangeArrowheads="1"/>
          </p:cNvPicPr>
          <p:nvPr/>
        </p:nvPicPr>
        <p:blipFill>
          <a:blip r:embed="rId5" cstate="print"/>
          <a:srcRect/>
          <a:stretch>
            <a:fillRect/>
          </a:stretch>
        </p:blipFill>
        <p:spPr bwMode="auto">
          <a:xfrm>
            <a:off x="4286250" y="1428750"/>
            <a:ext cx="4805363" cy="2560638"/>
          </a:xfrm>
          <a:prstGeom prst="rect">
            <a:avLst/>
          </a:prstGeom>
          <a:noFill/>
          <a:ln w="9525">
            <a:noFill/>
            <a:miter lim="800000"/>
            <a:headEnd/>
            <a:tailEnd/>
          </a:ln>
        </p:spPr>
      </p:pic>
      <p:sp>
        <p:nvSpPr>
          <p:cNvPr id="6" name="文字方塊 5"/>
          <p:cNvSpPr txBox="1"/>
          <p:nvPr/>
        </p:nvSpPr>
        <p:spPr>
          <a:xfrm>
            <a:off x="4714875" y="4357688"/>
            <a:ext cx="4000500" cy="2432050"/>
          </a:xfrm>
          <a:prstGeom prst="rect">
            <a:avLst/>
          </a:prstGeom>
        </p:spPr>
        <p:style>
          <a:lnRef idx="1">
            <a:schemeClr val="accent6"/>
          </a:lnRef>
          <a:fillRef idx="3">
            <a:schemeClr val="accent6"/>
          </a:fillRef>
          <a:effectRef idx="2">
            <a:schemeClr val="accent6"/>
          </a:effectRef>
          <a:fontRef idx="minor">
            <a:schemeClr val="lt1"/>
          </a:fontRef>
        </p:style>
        <p:txBody>
          <a:bodyPr>
            <a:spAutoFit/>
          </a:bodyPr>
          <a:lstStyle/>
          <a:p>
            <a:pPr>
              <a:defRPr/>
            </a:pPr>
            <a:r>
              <a:rPr lang="zh-TW" altLang="en-US" sz="1600" dirty="0">
                <a:latin typeface="新細明體" pitchFamily="18" charset="-120"/>
              </a:rPr>
              <a:t> </a:t>
            </a:r>
            <a:r>
              <a:rPr lang="zh-TW" altLang="en-US" sz="2400" dirty="0">
                <a:latin typeface="華康魏碑體" pitchFamily="65" charset="-120"/>
                <a:ea typeface="華康魏碑體" pitchFamily="65" charset="-120"/>
              </a:rPr>
              <a:t>提供民眾自家即時的用電及電價資訊，而電力公司亦可同步清楚知道用戶用電情形，如果用戶端有任何問題，都能夠立即反應，在電力控管上將能更有效率。</a:t>
            </a:r>
            <a:endParaRPr lang="en-US" altLang="zh-TW" sz="2400" dirty="0">
              <a:latin typeface="華康魏碑體" pitchFamily="65" charset="-120"/>
              <a:ea typeface="華康魏碑體" pitchFamily="65" charset="-120"/>
            </a:endParaRPr>
          </a:p>
          <a:p>
            <a:pPr>
              <a:buFont typeface="Wingdings" pitchFamily="2" charset="2"/>
              <a:buChar char="Ø"/>
              <a:defRPr/>
            </a:pPr>
            <a:endParaRPr lang="en-US" altLang="zh-TW" sz="800" dirty="0">
              <a:latin typeface="新細明體" pitchFamily="18" charset="-120"/>
            </a:endParaRPr>
          </a:p>
        </p:txBody>
      </p:sp>
      <p:sp>
        <p:nvSpPr>
          <p:cNvPr id="151557" name="文字方塊 3"/>
          <p:cNvSpPr txBox="1">
            <a:spLocks noChangeArrowheads="1"/>
          </p:cNvSpPr>
          <p:nvPr/>
        </p:nvSpPr>
        <p:spPr bwMode="auto">
          <a:xfrm>
            <a:off x="5357813" y="642938"/>
            <a:ext cx="2236787" cy="584200"/>
          </a:xfrm>
          <a:prstGeom prst="rect">
            <a:avLst/>
          </a:prstGeom>
          <a:noFill/>
          <a:ln w="9525">
            <a:noFill/>
            <a:miter lim="800000"/>
            <a:headEnd/>
            <a:tailEnd/>
          </a:ln>
        </p:spPr>
        <p:txBody>
          <a:bodyPr wrap="none">
            <a:spAutoFit/>
          </a:bodyPr>
          <a:lstStyle/>
          <a:p>
            <a:r>
              <a:rPr lang="zh-TW" altLang="en-US" sz="3200" b="1">
                <a:latin typeface="華康隸書體W5" pitchFamily="65" charset="-120"/>
                <a:ea typeface="華康隸書體W5" pitchFamily="65" charset="-120"/>
              </a:rPr>
              <a:t>智慧型電表</a:t>
            </a:r>
          </a:p>
        </p:txBody>
      </p:sp>
      <p:pic>
        <p:nvPicPr>
          <p:cNvPr id="151558" name="Picture 2" descr="C:\Users\User\Desktop\MARK-V_StarBurst-wireless-energy-meter-2.jpg"/>
          <p:cNvPicPr>
            <a:picLocks noChangeAspect="1" noChangeArrowheads="1"/>
          </p:cNvPicPr>
          <p:nvPr/>
        </p:nvPicPr>
        <p:blipFill>
          <a:blip r:embed="rId6" cstate="print"/>
          <a:srcRect/>
          <a:stretch>
            <a:fillRect/>
          </a:stretch>
        </p:blipFill>
        <p:spPr bwMode="auto">
          <a:xfrm>
            <a:off x="7572375" y="928688"/>
            <a:ext cx="1428750" cy="1422400"/>
          </a:xfrm>
          <a:prstGeom prst="rect">
            <a:avLst/>
          </a:prstGeom>
          <a:noFill/>
          <a:ln w="9525">
            <a:noFill/>
            <a:miter lim="800000"/>
            <a:headEnd/>
            <a:tailEnd/>
          </a:ln>
        </p:spPr>
      </p:pic>
      <p:pic>
        <p:nvPicPr>
          <p:cNvPr id="151559" name="Picture 3" descr="C:\Users\User\Desktop\untitled1.bmp"/>
          <p:cNvPicPr>
            <a:picLocks noChangeAspect="1" noChangeArrowheads="1"/>
          </p:cNvPicPr>
          <p:nvPr/>
        </p:nvPicPr>
        <p:blipFill>
          <a:blip r:embed="rId7" cstate="print"/>
          <a:srcRect/>
          <a:stretch>
            <a:fillRect/>
          </a:stretch>
        </p:blipFill>
        <p:spPr bwMode="auto">
          <a:xfrm>
            <a:off x="214313" y="1571625"/>
            <a:ext cx="1714500" cy="2578100"/>
          </a:xfrm>
          <a:prstGeom prst="rect">
            <a:avLst/>
          </a:prstGeom>
          <a:noFill/>
          <a:ln w="9525">
            <a:noFill/>
            <a:miter lim="800000"/>
            <a:headEnd/>
            <a:tailEnd/>
          </a:ln>
        </p:spPr>
      </p:pic>
      <p:sp>
        <p:nvSpPr>
          <p:cNvPr id="151560" name="文字方塊 9"/>
          <p:cNvSpPr txBox="1">
            <a:spLocks noChangeArrowheads="1"/>
          </p:cNvSpPr>
          <p:nvPr/>
        </p:nvSpPr>
        <p:spPr bwMode="auto">
          <a:xfrm>
            <a:off x="1441450" y="538163"/>
            <a:ext cx="1825625" cy="585787"/>
          </a:xfrm>
          <a:prstGeom prst="rect">
            <a:avLst/>
          </a:prstGeom>
          <a:noFill/>
          <a:ln w="9525">
            <a:noFill/>
            <a:miter lim="800000"/>
            <a:headEnd/>
            <a:tailEnd/>
          </a:ln>
        </p:spPr>
        <p:txBody>
          <a:bodyPr wrap="none">
            <a:spAutoFit/>
          </a:bodyPr>
          <a:lstStyle/>
          <a:p>
            <a:r>
              <a:rPr lang="zh-TW" altLang="en-US" sz="3200" b="1">
                <a:latin typeface="華康隸書體W5" pitchFamily="65" charset="-120"/>
                <a:ea typeface="華康隸書體W5" pitchFamily="65" charset="-120"/>
              </a:rPr>
              <a:t>傳統電表</a:t>
            </a:r>
          </a:p>
        </p:txBody>
      </p:sp>
      <p:sp>
        <p:nvSpPr>
          <p:cNvPr id="151561" name="文字方塊 10"/>
          <p:cNvSpPr txBox="1">
            <a:spLocks noChangeArrowheads="1"/>
          </p:cNvSpPr>
          <p:nvPr/>
        </p:nvSpPr>
        <p:spPr bwMode="auto">
          <a:xfrm>
            <a:off x="2216150" y="3938588"/>
            <a:ext cx="1570038" cy="276225"/>
          </a:xfrm>
          <a:prstGeom prst="rect">
            <a:avLst/>
          </a:prstGeom>
          <a:noFill/>
          <a:ln w="9525">
            <a:noFill/>
            <a:miter lim="800000"/>
            <a:headEnd/>
            <a:tailEnd/>
          </a:ln>
        </p:spPr>
        <p:txBody>
          <a:bodyPr wrap="none">
            <a:spAutoFit/>
          </a:bodyPr>
          <a:lstStyle/>
          <a:p>
            <a:r>
              <a:rPr lang="zh-TW" altLang="en-US" sz="1200"/>
              <a:t>資料來源：自由時報</a:t>
            </a:r>
          </a:p>
        </p:txBody>
      </p:sp>
      <p:sp>
        <p:nvSpPr>
          <p:cNvPr id="151562" name="文字方塊 11"/>
          <p:cNvSpPr txBox="1">
            <a:spLocks noChangeArrowheads="1"/>
          </p:cNvSpPr>
          <p:nvPr/>
        </p:nvSpPr>
        <p:spPr bwMode="auto">
          <a:xfrm>
            <a:off x="5214938" y="3929063"/>
            <a:ext cx="4857750" cy="461962"/>
          </a:xfrm>
          <a:prstGeom prst="rect">
            <a:avLst/>
          </a:prstGeom>
          <a:noFill/>
          <a:ln w="9525">
            <a:noFill/>
            <a:miter lim="800000"/>
            <a:headEnd/>
            <a:tailEnd/>
          </a:ln>
        </p:spPr>
        <p:txBody>
          <a:bodyPr>
            <a:spAutoFit/>
          </a:bodyPr>
          <a:lstStyle/>
          <a:p>
            <a:r>
              <a:rPr lang="zh-TW" altLang="en-US" sz="1200"/>
              <a:t>資料來源：美國電力研究協會</a:t>
            </a:r>
            <a:r>
              <a:rPr lang="en-US" altLang="zh-TW" sz="1200"/>
              <a:t>(EPRI)</a:t>
            </a:r>
          </a:p>
          <a:p>
            <a:r>
              <a:rPr lang="zh-TW" altLang="en-US" sz="1200"/>
              <a:t>                      </a:t>
            </a:r>
            <a:r>
              <a:rPr lang="en-US" altLang="zh-TW" sz="1200"/>
              <a:t>TRANSDATA</a:t>
            </a:r>
            <a:r>
              <a:rPr lang="zh-TW" altLang="en-US" sz="1200"/>
              <a:t> </a:t>
            </a:r>
            <a:r>
              <a:rPr lang="en-US" altLang="zh-TW" sz="1200"/>
              <a:t>(http://www.transdatainc.com/)</a:t>
            </a:r>
            <a:endParaRPr lang="zh-TW" altLang="en-US" sz="120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圖片 5" descr="slide0001_image001.gif"/>
          <p:cNvPicPr>
            <a:picLocks noChangeAspect="1"/>
          </p:cNvPicPr>
          <p:nvPr/>
        </p:nvPicPr>
        <p:blipFill>
          <a:blip r:embed="rId2" cstate="print"/>
          <a:srcRect/>
          <a:stretch>
            <a:fillRect/>
          </a:stretch>
        </p:blipFill>
        <p:spPr bwMode="auto">
          <a:xfrm>
            <a:off x="4714875" y="1643063"/>
            <a:ext cx="3946525" cy="4495800"/>
          </a:xfrm>
          <a:prstGeom prst="rect">
            <a:avLst/>
          </a:prstGeom>
          <a:noFill/>
          <a:ln w="9525">
            <a:noFill/>
            <a:miter lim="800000"/>
            <a:headEnd/>
            <a:tailEnd/>
          </a:ln>
        </p:spPr>
      </p:pic>
      <p:pic>
        <p:nvPicPr>
          <p:cNvPr id="176130" name="Picture 4" descr="全區測點資料圖_150dpi_Bule"/>
          <p:cNvPicPr>
            <a:picLocks noChangeAspect="1" noChangeArrowheads="1"/>
          </p:cNvPicPr>
          <p:nvPr/>
        </p:nvPicPr>
        <p:blipFill>
          <a:blip r:embed="rId3" cstate="print"/>
          <a:srcRect/>
          <a:stretch>
            <a:fillRect/>
          </a:stretch>
        </p:blipFill>
        <p:spPr bwMode="auto">
          <a:xfrm>
            <a:off x="1306513" y="1662113"/>
            <a:ext cx="3122612" cy="4410075"/>
          </a:xfrm>
          <a:prstGeom prst="rect">
            <a:avLst/>
          </a:prstGeom>
          <a:noFill/>
          <a:ln w="9525">
            <a:noFill/>
            <a:miter lim="800000"/>
            <a:headEnd/>
            <a:tailEnd/>
          </a:ln>
        </p:spPr>
      </p:pic>
      <p:sp>
        <p:nvSpPr>
          <p:cNvPr id="176131" name="文字方塊 4"/>
          <p:cNvSpPr txBox="1">
            <a:spLocks noChangeArrowheads="1"/>
          </p:cNvSpPr>
          <p:nvPr/>
        </p:nvSpPr>
        <p:spPr bwMode="auto">
          <a:xfrm>
            <a:off x="428625" y="371475"/>
            <a:ext cx="7929563" cy="1200150"/>
          </a:xfrm>
          <a:prstGeom prst="rect">
            <a:avLst/>
          </a:prstGeom>
          <a:noFill/>
          <a:ln w="9525">
            <a:noFill/>
            <a:miter lim="800000"/>
            <a:headEnd/>
            <a:tailEnd/>
          </a:ln>
        </p:spPr>
        <p:txBody>
          <a:bodyPr>
            <a:spAutoFit/>
          </a:bodyPr>
          <a:lstStyle/>
          <a:p>
            <a:r>
              <a:rPr kumimoji="0" lang="en-US" altLang="zh-TW" sz="2400" b="1">
                <a:solidFill>
                  <a:schemeClr val="tx2"/>
                </a:solidFill>
                <a:latin typeface="Calibri" pitchFamily="34" charset="0"/>
              </a:rPr>
              <a:t>(left) Trajectories of NTU Research Boat in The Past 20 Years</a:t>
            </a:r>
          </a:p>
          <a:p>
            <a:r>
              <a:rPr kumimoji="0" lang="en-US" altLang="zh-TW" sz="2400" b="1">
                <a:solidFill>
                  <a:schemeClr val="tx2"/>
                </a:solidFill>
                <a:latin typeface="Calibri" pitchFamily="34" charset="0"/>
              </a:rPr>
              <a:t>(right) Temporal Variation of Kuroshio Surface Speed</a:t>
            </a:r>
          </a:p>
          <a:p>
            <a:r>
              <a:rPr kumimoji="0" lang="en-US" altLang="zh-TW" sz="2400" b="1">
                <a:solidFill>
                  <a:schemeClr val="tx2"/>
                </a:solidFill>
                <a:latin typeface="Calibri" pitchFamily="34" charset="0"/>
              </a:rPr>
              <a:t>                                              ----- Every Five Days of 2007</a:t>
            </a:r>
            <a:endParaRPr kumimoji="0" lang="zh-TW" altLang="en-US" sz="2400" b="1">
              <a:solidFill>
                <a:schemeClr val="tx2"/>
              </a:solidFill>
              <a:latin typeface="Calibri" pitchFamily="34" charset="0"/>
            </a:endParaRPr>
          </a:p>
        </p:txBody>
      </p:sp>
      <p:sp>
        <p:nvSpPr>
          <p:cNvPr id="5" name="投影片編號版面配置區 4"/>
          <p:cNvSpPr>
            <a:spLocks noGrp="1"/>
          </p:cNvSpPr>
          <p:nvPr>
            <p:ph type="sldNum" sz="quarter" idx="11"/>
          </p:nvPr>
        </p:nvSpPr>
        <p:spPr/>
        <p:txBody>
          <a:bodyPr/>
          <a:lstStyle/>
          <a:p>
            <a:pPr>
              <a:defRPr/>
            </a:pPr>
            <a:fld id="{4028B668-9BDA-4D8F-A0EC-7725746152F6}" type="slidenum">
              <a:rPr lang="zh-TW" altLang="en-US"/>
              <a:pPr>
                <a:defRPr/>
              </a:pPr>
              <a:t>54</a:t>
            </a:fld>
            <a:endParaRPr lang="zh-TW" alt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C:\Users\falin.falin-PC\Desktop\黑潮發電可行性評估廠國際合作\NRL流場資料\新資料夾\total.jpg"/>
          <p:cNvPicPr>
            <a:picLocks noChangeAspect="1" noChangeArrowheads="1"/>
          </p:cNvPicPr>
          <p:nvPr/>
        </p:nvPicPr>
        <p:blipFill>
          <a:blip r:embed="rId2" cstate="print"/>
          <a:srcRect/>
          <a:stretch>
            <a:fillRect/>
          </a:stretch>
        </p:blipFill>
        <p:spPr bwMode="auto">
          <a:xfrm>
            <a:off x="0" y="2160588"/>
            <a:ext cx="9144000" cy="3125787"/>
          </a:xfrm>
          <a:prstGeom prst="rect">
            <a:avLst/>
          </a:prstGeom>
          <a:noFill/>
          <a:ln w="9525">
            <a:noFill/>
            <a:miter lim="800000"/>
            <a:headEnd/>
            <a:tailEnd/>
          </a:ln>
        </p:spPr>
      </p:pic>
      <p:sp>
        <p:nvSpPr>
          <p:cNvPr id="177154" name="文字方塊 2"/>
          <p:cNvSpPr txBox="1">
            <a:spLocks noChangeArrowheads="1"/>
          </p:cNvSpPr>
          <p:nvPr/>
        </p:nvSpPr>
        <p:spPr bwMode="auto">
          <a:xfrm>
            <a:off x="285750" y="1773238"/>
            <a:ext cx="1071563" cy="369887"/>
          </a:xfrm>
          <a:prstGeom prst="rect">
            <a:avLst/>
          </a:prstGeom>
          <a:noFill/>
          <a:ln w="9525">
            <a:noFill/>
            <a:miter lim="800000"/>
            <a:headEnd/>
            <a:tailEnd/>
          </a:ln>
        </p:spPr>
        <p:txBody>
          <a:bodyPr>
            <a:spAutoFit/>
          </a:bodyPr>
          <a:lstStyle/>
          <a:p>
            <a:pPr algn="ctr"/>
            <a:r>
              <a:rPr kumimoji="0" lang="en-US" altLang="zh-TW">
                <a:latin typeface="Calibri" pitchFamily="34" charset="0"/>
              </a:rPr>
              <a:t>JAN</a:t>
            </a:r>
            <a:endParaRPr kumimoji="0" lang="zh-TW" altLang="en-US">
              <a:latin typeface="Calibri" pitchFamily="34" charset="0"/>
            </a:endParaRPr>
          </a:p>
        </p:txBody>
      </p:sp>
      <p:sp>
        <p:nvSpPr>
          <p:cNvPr id="177155" name="文字方塊 3"/>
          <p:cNvSpPr txBox="1">
            <a:spLocks noChangeArrowheads="1"/>
          </p:cNvSpPr>
          <p:nvPr/>
        </p:nvSpPr>
        <p:spPr bwMode="auto">
          <a:xfrm>
            <a:off x="1714500" y="1773238"/>
            <a:ext cx="1071563" cy="369887"/>
          </a:xfrm>
          <a:prstGeom prst="rect">
            <a:avLst/>
          </a:prstGeom>
          <a:noFill/>
          <a:ln w="9525">
            <a:noFill/>
            <a:miter lim="800000"/>
            <a:headEnd/>
            <a:tailEnd/>
          </a:ln>
        </p:spPr>
        <p:txBody>
          <a:bodyPr>
            <a:spAutoFit/>
          </a:bodyPr>
          <a:lstStyle/>
          <a:p>
            <a:pPr algn="ctr"/>
            <a:r>
              <a:rPr kumimoji="0" lang="en-US" altLang="zh-TW">
                <a:latin typeface="Calibri" pitchFamily="34" charset="0"/>
              </a:rPr>
              <a:t>FEB</a:t>
            </a:r>
            <a:endParaRPr kumimoji="0" lang="zh-TW" altLang="en-US">
              <a:latin typeface="Calibri" pitchFamily="34" charset="0"/>
            </a:endParaRPr>
          </a:p>
        </p:txBody>
      </p:sp>
      <p:sp>
        <p:nvSpPr>
          <p:cNvPr id="177156" name="文字方塊 4"/>
          <p:cNvSpPr txBox="1">
            <a:spLocks noChangeArrowheads="1"/>
          </p:cNvSpPr>
          <p:nvPr/>
        </p:nvSpPr>
        <p:spPr bwMode="auto">
          <a:xfrm>
            <a:off x="3286125" y="1773238"/>
            <a:ext cx="1071563" cy="369887"/>
          </a:xfrm>
          <a:prstGeom prst="rect">
            <a:avLst/>
          </a:prstGeom>
          <a:noFill/>
          <a:ln w="9525">
            <a:noFill/>
            <a:miter lim="800000"/>
            <a:headEnd/>
            <a:tailEnd/>
          </a:ln>
        </p:spPr>
        <p:txBody>
          <a:bodyPr>
            <a:spAutoFit/>
          </a:bodyPr>
          <a:lstStyle/>
          <a:p>
            <a:pPr algn="ctr"/>
            <a:r>
              <a:rPr kumimoji="0" lang="en-US" altLang="zh-TW">
                <a:latin typeface="Calibri" pitchFamily="34" charset="0"/>
              </a:rPr>
              <a:t>MAR</a:t>
            </a:r>
            <a:endParaRPr kumimoji="0" lang="zh-TW" altLang="en-US">
              <a:latin typeface="Calibri" pitchFamily="34" charset="0"/>
            </a:endParaRPr>
          </a:p>
        </p:txBody>
      </p:sp>
      <p:sp>
        <p:nvSpPr>
          <p:cNvPr id="177157" name="文字方塊 5"/>
          <p:cNvSpPr txBox="1">
            <a:spLocks noChangeArrowheads="1"/>
          </p:cNvSpPr>
          <p:nvPr/>
        </p:nvSpPr>
        <p:spPr bwMode="auto">
          <a:xfrm>
            <a:off x="7786688" y="1773238"/>
            <a:ext cx="1071562" cy="369887"/>
          </a:xfrm>
          <a:prstGeom prst="rect">
            <a:avLst/>
          </a:prstGeom>
          <a:noFill/>
          <a:ln w="9525">
            <a:noFill/>
            <a:miter lim="800000"/>
            <a:headEnd/>
            <a:tailEnd/>
          </a:ln>
        </p:spPr>
        <p:txBody>
          <a:bodyPr>
            <a:spAutoFit/>
          </a:bodyPr>
          <a:lstStyle/>
          <a:p>
            <a:pPr algn="ctr"/>
            <a:r>
              <a:rPr kumimoji="0" lang="en-US" altLang="zh-TW">
                <a:latin typeface="Calibri" pitchFamily="34" charset="0"/>
              </a:rPr>
              <a:t>JUN</a:t>
            </a:r>
            <a:endParaRPr kumimoji="0" lang="zh-TW" altLang="en-US">
              <a:latin typeface="Calibri" pitchFamily="34" charset="0"/>
            </a:endParaRPr>
          </a:p>
        </p:txBody>
      </p:sp>
      <p:sp>
        <p:nvSpPr>
          <p:cNvPr id="177158" name="文字方塊 6"/>
          <p:cNvSpPr txBox="1">
            <a:spLocks noChangeArrowheads="1"/>
          </p:cNvSpPr>
          <p:nvPr/>
        </p:nvSpPr>
        <p:spPr bwMode="auto">
          <a:xfrm>
            <a:off x="4786313" y="1773238"/>
            <a:ext cx="1071562" cy="369887"/>
          </a:xfrm>
          <a:prstGeom prst="rect">
            <a:avLst/>
          </a:prstGeom>
          <a:noFill/>
          <a:ln w="9525">
            <a:noFill/>
            <a:miter lim="800000"/>
            <a:headEnd/>
            <a:tailEnd/>
          </a:ln>
        </p:spPr>
        <p:txBody>
          <a:bodyPr>
            <a:spAutoFit/>
          </a:bodyPr>
          <a:lstStyle/>
          <a:p>
            <a:pPr algn="ctr"/>
            <a:r>
              <a:rPr kumimoji="0" lang="en-US" altLang="zh-TW">
                <a:latin typeface="Calibri" pitchFamily="34" charset="0"/>
              </a:rPr>
              <a:t>APR</a:t>
            </a:r>
            <a:endParaRPr kumimoji="0" lang="zh-TW" altLang="en-US">
              <a:latin typeface="Calibri" pitchFamily="34" charset="0"/>
            </a:endParaRPr>
          </a:p>
        </p:txBody>
      </p:sp>
      <p:sp>
        <p:nvSpPr>
          <p:cNvPr id="177159" name="文字方塊 7"/>
          <p:cNvSpPr txBox="1">
            <a:spLocks noChangeArrowheads="1"/>
          </p:cNvSpPr>
          <p:nvPr/>
        </p:nvSpPr>
        <p:spPr bwMode="auto">
          <a:xfrm>
            <a:off x="6286500" y="1773238"/>
            <a:ext cx="1071563" cy="369887"/>
          </a:xfrm>
          <a:prstGeom prst="rect">
            <a:avLst/>
          </a:prstGeom>
          <a:noFill/>
          <a:ln w="9525">
            <a:noFill/>
            <a:miter lim="800000"/>
            <a:headEnd/>
            <a:tailEnd/>
          </a:ln>
        </p:spPr>
        <p:txBody>
          <a:bodyPr>
            <a:spAutoFit/>
          </a:bodyPr>
          <a:lstStyle/>
          <a:p>
            <a:pPr algn="ctr"/>
            <a:r>
              <a:rPr kumimoji="0" lang="en-US" altLang="zh-TW">
                <a:latin typeface="Calibri" pitchFamily="34" charset="0"/>
              </a:rPr>
              <a:t>MAY</a:t>
            </a:r>
            <a:endParaRPr kumimoji="0" lang="zh-TW" altLang="en-US">
              <a:latin typeface="Calibri" pitchFamily="34" charset="0"/>
            </a:endParaRPr>
          </a:p>
        </p:txBody>
      </p:sp>
      <p:sp>
        <p:nvSpPr>
          <p:cNvPr id="177160" name="文字方塊 8"/>
          <p:cNvSpPr txBox="1">
            <a:spLocks noChangeArrowheads="1"/>
          </p:cNvSpPr>
          <p:nvPr/>
        </p:nvSpPr>
        <p:spPr bwMode="auto">
          <a:xfrm>
            <a:off x="7858125" y="5273675"/>
            <a:ext cx="1071563" cy="369888"/>
          </a:xfrm>
          <a:prstGeom prst="rect">
            <a:avLst/>
          </a:prstGeom>
          <a:noFill/>
          <a:ln w="9525">
            <a:noFill/>
            <a:miter lim="800000"/>
            <a:headEnd/>
            <a:tailEnd/>
          </a:ln>
        </p:spPr>
        <p:txBody>
          <a:bodyPr>
            <a:spAutoFit/>
          </a:bodyPr>
          <a:lstStyle/>
          <a:p>
            <a:pPr algn="ctr"/>
            <a:r>
              <a:rPr kumimoji="0" lang="en-US" altLang="zh-TW">
                <a:latin typeface="Calibri" pitchFamily="34" charset="0"/>
              </a:rPr>
              <a:t>DEC</a:t>
            </a:r>
            <a:endParaRPr kumimoji="0" lang="zh-TW" altLang="en-US">
              <a:latin typeface="Calibri" pitchFamily="34" charset="0"/>
            </a:endParaRPr>
          </a:p>
        </p:txBody>
      </p:sp>
      <p:sp>
        <p:nvSpPr>
          <p:cNvPr id="177161" name="文字方塊 9"/>
          <p:cNvSpPr txBox="1">
            <a:spLocks noChangeArrowheads="1"/>
          </p:cNvSpPr>
          <p:nvPr/>
        </p:nvSpPr>
        <p:spPr bwMode="auto">
          <a:xfrm>
            <a:off x="6357938" y="5273675"/>
            <a:ext cx="1071562" cy="369888"/>
          </a:xfrm>
          <a:prstGeom prst="rect">
            <a:avLst/>
          </a:prstGeom>
          <a:noFill/>
          <a:ln w="9525">
            <a:noFill/>
            <a:miter lim="800000"/>
            <a:headEnd/>
            <a:tailEnd/>
          </a:ln>
        </p:spPr>
        <p:txBody>
          <a:bodyPr>
            <a:spAutoFit/>
          </a:bodyPr>
          <a:lstStyle/>
          <a:p>
            <a:pPr algn="ctr"/>
            <a:r>
              <a:rPr kumimoji="0" lang="en-US" altLang="zh-TW">
                <a:latin typeface="Calibri" pitchFamily="34" charset="0"/>
              </a:rPr>
              <a:t>NOV</a:t>
            </a:r>
            <a:endParaRPr kumimoji="0" lang="zh-TW" altLang="en-US">
              <a:latin typeface="Calibri" pitchFamily="34" charset="0"/>
            </a:endParaRPr>
          </a:p>
        </p:txBody>
      </p:sp>
      <p:sp>
        <p:nvSpPr>
          <p:cNvPr id="177162" name="文字方塊 10"/>
          <p:cNvSpPr txBox="1">
            <a:spLocks noChangeArrowheads="1"/>
          </p:cNvSpPr>
          <p:nvPr/>
        </p:nvSpPr>
        <p:spPr bwMode="auto">
          <a:xfrm>
            <a:off x="4786313" y="5273675"/>
            <a:ext cx="1071562" cy="369888"/>
          </a:xfrm>
          <a:prstGeom prst="rect">
            <a:avLst/>
          </a:prstGeom>
          <a:noFill/>
          <a:ln w="9525">
            <a:noFill/>
            <a:miter lim="800000"/>
            <a:headEnd/>
            <a:tailEnd/>
          </a:ln>
        </p:spPr>
        <p:txBody>
          <a:bodyPr>
            <a:spAutoFit/>
          </a:bodyPr>
          <a:lstStyle/>
          <a:p>
            <a:pPr algn="ctr"/>
            <a:r>
              <a:rPr kumimoji="0" lang="en-US" altLang="zh-TW">
                <a:latin typeface="Calibri" pitchFamily="34" charset="0"/>
              </a:rPr>
              <a:t>OCT</a:t>
            </a:r>
            <a:endParaRPr kumimoji="0" lang="zh-TW" altLang="en-US">
              <a:latin typeface="Calibri" pitchFamily="34" charset="0"/>
            </a:endParaRPr>
          </a:p>
        </p:txBody>
      </p:sp>
      <p:sp>
        <p:nvSpPr>
          <p:cNvPr id="177163" name="文字方塊 11"/>
          <p:cNvSpPr txBox="1">
            <a:spLocks noChangeArrowheads="1"/>
          </p:cNvSpPr>
          <p:nvPr/>
        </p:nvSpPr>
        <p:spPr bwMode="auto">
          <a:xfrm>
            <a:off x="3286125" y="5273675"/>
            <a:ext cx="1071563" cy="369888"/>
          </a:xfrm>
          <a:prstGeom prst="rect">
            <a:avLst/>
          </a:prstGeom>
          <a:noFill/>
          <a:ln w="9525">
            <a:noFill/>
            <a:miter lim="800000"/>
            <a:headEnd/>
            <a:tailEnd/>
          </a:ln>
        </p:spPr>
        <p:txBody>
          <a:bodyPr>
            <a:spAutoFit/>
          </a:bodyPr>
          <a:lstStyle/>
          <a:p>
            <a:pPr algn="ctr"/>
            <a:r>
              <a:rPr kumimoji="0" lang="en-US" altLang="zh-TW">
                <a:latin typeface="Calibri" pitchFamily="34" charset="0"/>
              </a:rPr>
              <a:t>SEP</a:t>
            </a:r>
            <a:endParaRPr kumimoji="0" lang="zh-TW" altLang="en-US">
              <a:latin typeface="Calibri" pitchFamily="34" charset="0"/>
            </a:endParaRPr>
          </a:p>
        </p:txBody>
      </p:sp>
      <p:sp>
        <p:nvSpPr>
          <p:cNvPr id="177164" name="文字方塊 12"/>
          <p:cNvSpPr txBox="1">
            <a:spLocks noChangeArrowheads="1"/>
          </p:cNvSpPr>
          <p:nvPr/>
        </p:nvSpPr>
        <p:spPr bwMode="auto">
          <a:xfrm>
            <a:off x="1714500" y="5273675"/>
            <a:ext cx="1071563" cy="369888"/>
          </a:xfrm>
          <a:prstGeom prst="rect">
            <a:avLst/>
          </a:prstGeom>
          <a:noFill/>
          <a:ln w="9525">
            <a:noFill/>
            <a:miter lim="800000"/>
            <a:headEnd/>
            <a:tailEnd/>
          </a:ln>
        </p:spPr>
        <p:txBody>
          <a:bodyPr>
            <a:spAutoFit/>
          </a:bodyPr>
          <a:lstStyle/>
          <a:p>
            <a:pPr algn="ctr"/>
            <a:r>
              <a:rPr kumimoji="0" lang="en-US" altLang="zh-TW">
                <a:latin typeface="Calibri" pitchFamily="34" charset="0"/>
              </a:rPr>
              <a:t>AUG</a:t>
            </a:r>
            <a:endParaRPr kumimoji="0" lang="zh-TW" altLang="en-US">
              <a:latin typeface="Calibri" pitchFamily="34" charset="0"/>
            </a:endParaRPr>
          </a:p>
        </p:txBody>
      </p:sp>
      <p:sp>
        <p:nvSpPr>
          <p:cNvPr id="177165" name="文字方塊 13"/>
          <p:cNvSpPr txBox="1">
            <a:spLocks noChangeArrowheads="1"/>
          </p:cNvSpPr>
          <p:nvPr/>
        </p:nvSpPr>
        <p:spPr bwMode="auto">
          <a:xfrm>
            <a:off x="214313" y="5273675"/>
            <a:ext cx="1071562" cy="369888"/>
          </a:xfrm>
          <a:prstGeom prst="rect">
            <a:avLst/>
          </a:prstGeom>
          <a:noFill/>
          <a:ln w="9525">
            <a:noFill/>
            <a:miter lim="800000"/>
            <a:headEnd/>
            <a:tailEnd/>
          </a:ln>
        </p:spPr>
        <p:txBody>
          <a:bodyPr>
            <a:spAutoFit/>
          </a:bodyPr>
          <a:lstStyle/>
          <a:p>
            <a:pPr algn="ctr"/>
            <a:r>
              <a:rPr kumimoji="0" lang="en-US" altLang="zh-TW">
                <a:latin typeface="Calibri" pitchFamily="34" charset="0"/>
              </a:rPr>
              <a:t>JUL</a:t>
            </a:r>
            <a:endParaRPr kumimoji="0" lang="zh-TW" altLang="en-US">
              <a:latin typeface="Calibri" pitchFamily="34" charset="0"/>
            </a:endParaRPr>
          </a:p>
        </p:txBody>
      </p:sp>
      <p:sp>
        <p:nvSpPr>
          <p:cNvPr id="15" name="文字方塊 14"/>
          <p:cNvSpPr txBox="1"/>
          <p:nvPr/>
        </p:nvSpPr>
        <p:spPr>
          <a:xfrm>
            <a:off x="714375" y="357188"/>
            <a:ext cx="7786688" cy="1200150"/>
          </a:xfrm>
          <a:prstGeom prst="rect">
            <a:avLst/>
          </a:prstGeom>
          <a:noFill/>
        </p:spPr>
        <p:txBody>
          <a:bodyPr>
            <a:spAutoFit/>
          </a:bodyPr>
          <a:lstStyle/>
          <a:p>
            <a:pPr algn="ctr" fontAlgn="auto">
              <a:spcBef>
                <a:spcPts val="0"/>
              </a:spcBef>
              <a:spcAft>
                <a:spcPts val="0"/>
              </a:spcAft>
              <a:defRPr/>
            </a:pPr>
            <a:r>
              <a:rPr kumimoji="0" lang="en-US" altLang="zh-TW" sz="3600" dirty="0">
                <a:effectLst>
                  <a:outerShdw blurRad="38100" dist="38100" dir="2700000" algn="tl">
                    <a:srgbClr val="000000">
                      <a:alpha val="43137"/>
                    </a:srgbClr>
                  </a:outerShdw>
                </a:effectLst>
                <a:latin typeface="+mn-lt"/>
                <a:ea typeface="+mn-ea"/>
              </a:rPr>
              <a:t>KUROSHIO CURRENT SPEED BY MONTH</a:t>
            </a:r>
          </a:p>
          <a:p>
            <a:pPr algn="ctr" fontAlgn="auto">
              <a:spcBef>
                <a:spcPts val="0"/>
              </a:spcBef>
              <a:spcAft>
                <a:spcPts val="0"/>
              </a:spcAft>
              <a:defRPr/>
            </a:pPr>
            <a:r>
              <a:rPr kumimoji="0" lang="en-US" altLang="zh-TW" sz="3600" dirty="0">
                <a:solidFill>
                  <a:srgbClr val="C00000"/>
                </a:solidFill>
                <a:effectLst>
                  <a:outerShdw blurRad="38100" dist="38100" dir="2700000" algn="tl">
                    <a:srgbClr val="000000">
                      <a:alpha val="43137"/>
                    </a:srgbClr>
                  </a:outerShdw>
                </a:effectLst>
                <a:latin typeface="+mn-lt"/>
                <a:ea typeface="+mn-ea"/>
              </a:rPr>
              <a:t>Five-Year Averaged In 2003~2007</a:t>
            </a:r>
            <a:endParaRPr kumimoji="0" lang="zh-TW" altLang="en-US" sz="3600" dirty="0">
              <a:solidFill>
                <a:srgbClr val="C00000"/>
              </a:solidFill>
              <a:effectLst>
                <a:outerShdw blurRad="38100" dist="38100" dir="2700000" algn="tl">
                  <a:srgbClr val="000000">
                    <a:alpha val="43137"/>
                  </a:srgbClr>
                </a:outerShdw>
              </a:effectLst>
              <a:latin typeface="+mn-lt"/>
              <a:ea typeface="+mn-ea"/>
            </a:endParaRPr>
          </a:p>
        </p:txBody>
      </p:sp>
      <p:sp>
        <p:nvSpPr>
          <p:cNvPr id="177167" name="文字方塊 15"/>
          <p:cNvSpPr txBox="1">
            <a:spLocks noChangeArrowheads="1"/>
          </p:cNvSpPr>
          <p:nvPr/>
        </p:nvSpPr>
        <p:spPr bwMode="auto">
          <a:xfrm>
            <a:off x="3929063" y="6072188"/>
            <a:ext cx="5000625" cy="369887"/>
          </a:xfrm>
          <a:prstGeom prst="rect">
            <a:avLst/>
          </a:prstGeom>
          <a:noFill/>
          <a:ln w="9525">
            <a:noFill/>
            <a:miter lim="800000"/>
            <a:headEnd/>
            <a:tailEnd/>
          </a:ln>
        </p:spPr>
        <p:txBody>
          <a:bodyPr>
            <a:spAutoFit/>
          </a:bodyPr>
          <a:lstStyle/>
          <a:p>
            <a:r>
              <a:rPr kumimoji="0" lang="en-US" altLang="zh-TW">
                <a:latin typeface="Calibri" pitchFamily="34" charset="0"/>
              </a:rPr>
              <a:t>Courtesy of Dr. Ko Dong-Shan, Naval Research Lab</a:t>
            </a:r>
            <a:endParaRPr kumimoji="0" lang="zh-TW" altLang="en-US">
              <a:latin typeface="Calibri" pitchFamily="34" charset="0"/>
            </a:endParaRPr>
          </a:p>
        </p:txBody>
      </p:sp>
      <p:sp>
        <p:nvSpPr>
          <p:cNvPr id="17" name="投影片編號版面配置區 16"/>
          <p:cNvSpPr>
            <a:spLocks noGrp="1"/>
          </p:cNvSpPr>
          <p:nvPr>
            <p:ph type="sldNum" sz="quarter" idx="11"/>
          </p:nvPr>
        </p:nvSpPr>
        <p:spPr/>
        <p:txBody>
          <a:bodyPr/>
          <a:lstStyle/>
          <a:p>
            <a:pPr>
              <a:defRPr/>
            </a:pPr>
            <a:fld id="{DEDDA366-FA37-47C9-AF54-73A5C1C4EB1B}" type="slidenum">
              <a:rPr lang="zh-TW" altLang="en-US"/>
              <a:pPr>
                <a:defRPr/>
              </a:pPr>
              <a:t>55</a:t>
            </a:fld>
            <a:endParaRPr lang="zh-TW" alt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177" name="Group 2"/>
          <p:cNvGrpSpPr>
            <a:grpSpLocks/>
          </p:cNvGrpSpPr>
          <p:nvPr/>
        </p:nvGrpSpPr>
        <p:grpSpPr bwMode="auto">
          <a:xfrm>
            <a:off x="0" y="1212850"/>
            <a:ext cx="4784725" cy="5264150"/>
            <a:chOff x="336" y="432"/>
            <a:chExt cx="3357" cy="3491"/>
          </a:xfrm>
        </p:grpSpPr>
        <p:pic>
          <p:nvPicPr>
            <p:cNvPr id="178181" name="Picture 3" descr="綠島水深1"/>
            <p:cNvPicPr>
              <a:picLocks noChangeAspect="1" noChangeArrowheads="1"/>
            </p:cNvPicPr>
            <p:nvPr/>
          </p:nvPicPr>
          <p:blipFill>
            <a:blip r:embed="rId3" cstate="print"/>
            <a:srcRect/>
            <a:stretch>
              <a:fillRect/>
            </a:stretch>
          </p:blipFill>
          <p:spPr bwMode="auto">
            <a:xfrm>
              <a:off x="336" y="432"/>
              <a:ext cx="3357" cy="3491"/>
            </a:xfrm>
            <a:prstGeom prst="rect">
              <a:avLst/>
            </a:prstGeom>
            <a:noFill/>
            <a:ln w="9525">
              <a:noFill/>
              <a:miter lim="800000"/>
              <a:headEnd/>
              <a:tailEnd/>
            </a:ln>
          </p:spPr>
        </p:pic>
        <p:sp>
          <p:nvSpPr>
            <p:cNvPr id="178182" name="Rectangle 4"/>
            <p:cNvSpPr>
              <a:spLocks noChangeAspect="1" noChangeArrowheads="1"/>
            </p:cNvSpPr>
            <p:nvPr/>
          </p:nvSpPr>
          <p:spPr bwMode="auto">
            <a:xfrm rot="1080000">
              <a:off x="1465" y="958"/>
              <a:ext cx="399" cy="515"/>
            </a:xfrm>
            <a:prstGeom prst="rect">
              <a:avLst/>
            </a:prstGeom>
            <a:noFill/>
            <a:ln w="15875">
              <a:solidFill>
                <a:srgbClr val="FF0000"/>
              </a:solidFill>
              <a:miter lim="800000"/>
              <a:headEnd/>
              <a:tailEnd/>
            </a:ln>
          </p:spPr>
          <p:txBody>
            <a:bodyPr wrap="none" anchor="ctr"/>
            <a:lstStyle/>
            <a:p>
              <a:endParaRPr kumimoji="0" lang="zh-TW" altLang="en-US">
                <a:latin typeface="Calibri" pitchFamily="34" charset="0"/>
              </a:endParaRPr>
            </a:p>
          </p:txBody>
        </p:sp>
        <p:sp>
          <p:nvSpPr>
            <p:cNvPr id="178183" name="Rectangle 5"/>
            <p:cNvSpPr>
              <a:spLocks noChangeAspect="1" noChangeArrowheads="1"/>
            </p:cNvSpPr>
            <p:nvPr/>
          </p:nvSpPr>
          <p:spPr bwMode="auto">
            <a:xfrm rot="1080000">
              <a:off x="1487" y="1688"/>
              <a:ext cx="415" cy="509"/>
            </a:xfrm>
            <a:prstGeom prst="rect">
              <a:avLst/>
            </a:prstGeom>
            <a:noFill/>
            <a:ln w="15875">
              <a:solidFill>
                <a:srgbClr val="FF0000"/>
              </a:solidFill>
              <a:miter lim="800000"/>
              <a:headEnd/>
              <a:tailEnd/>
            </a:ln>
          </p:spPr>
          <p:txBody>
            <a:bodyPr wrap="none" anchor="ctr"/>
            <a:lstStyle/>
            <a:p>
              <a:endParaRPr kumimoji="0" lang="zh-TW" altLang="en-US">
                <a:latin typeface="Calibri" pitchFamily="34" charset="0"/>
              </a:endParaRPr>
            </a:p>
          </p:txBody>
        </p:sp>
        <p:sp>
          <p:nvSpPr>
            <p:cNvPr id="178184" name="Text Box 6"/>
            <p:cNvSpPr txBox="1">
              <a:spLocks noChangeAspect="1" noChangeArrowheads="1"/>
            </p:cNvSpPr>
            <p:nvPr/>
          </p:nvSpPr>
          <p:spPr bwMode="auto">
            <a:xfrm>
              <a:off x="1488" y="1872"/>
              <a:ext cx="480" cy="182"/>
            </a:xfrm>
            <a:prstGeom prst="rect">
              <a:avLst/>
            </a:prstGeom>
            <a:noFill/>
            <a:ln w="9525">
              <a:noFill/>
              <a:miter lim="800000"/>
              <a:headEnd/>
              <a:tailEnd/>
            </a:ln>
          </p:spPr>
          <p:txBody>
            <a:bodyPr>
              <a:spAutoFit/>
            </a:bodyPr>
            <a:lstStyle/>
            <a:p>
              <a:r>
                <a:rPr kumimoji="0" lang="en-US" altLang="zh-TW" sz="1200">
                  <a:latin typeface="Calibri" pitchFamily="34" charset="0"/>
                  <a:ea typeface="標楷體" pitchFamily="65" charset="-120"/>
                </a:rPr>
                <a:t>Site 1</a:t>
              </a:r>
            </a:p>
          </p:txBody>
        </p:sp>
        <p:sp>
          <p:nvSpPr>
            <p:cNvPr id="178185" name="Text Box 7"/>
            <p:cNvSpPr txBox="1">
              <a:spLocks noChangeAspect="1" noChangeArrowheads="1"/>
            </p:cNvSpPr>
            <p:nvPr/>
          </p:nvSpPr>
          <p:spPr bwMode="auto">
            <a:xfrm>
              <a:off x="1440" y="1152"/>
              <a:ext cx="480" cy="182"/>
            </a:xfrm>
            <a:prstGeom prst="rect">
              <a:avLst/>
            </a:prstGeom>
            <a:noFill/>
            <a:ln w="9525">
              <a:noFill/>
              <a:miter lim="800000"/>
              <a:headEnd/>
              <a:tailEnd/>
            </a:ln>
          </p:spPr>
          <p:txBody>
            <a:bodyPr>
              <a:spAutoFit/>
            </a:bodyPr>
            <a:lstStyle/>
            <a:p>
              <a:r>
                <a:rPr kumimoji="0" lang="en-US" altLang="zh-TW" sz="1200">
                  <a:latin typeface="Calibri" pitchFamily="34" charset="0"/>
                  <a:ea typeface="標楷體" pitchFamily="65" charset="-120"/>
                </a:rPr>
                <a:t>Site 2</a:t>
              </a:r>
            </a:p>
          </p:txBody>
        </p:sp>
      </p:grpSp>
      <p:pic>
        <p:nvPicPr>
          <p:cNvPr id="178178" name="Picture 13" descr="cxys-030"/>
          <p:cNvPicPr>
            <a:picLocks noChangeAspect="1" noChangeArrowheads="1"/>
          </p:cNvPicPr>
          <p:nvPr/>
        </p:nvPicPr>
        <p:blipFill>
          <a:blip r:embed="rId4" cstate="print"/>
          <a:srcRect/>
          <a:stretch>
            <a:fillRect/>
          </a:stretch>
        </p:blipFill>
        <p:spPr bwMode="auto">
          <a:xfrm>
            <a:off x="4643438" y="115888"/>
            <a:ext cx="4364037" cy="5976937"/>
          </a:xfrm>
          <a:prstGeom prst="rect">
            <a:avLst/>
          </a:prstGeom>
          <a:noFill/>
          <a:ln w="9525">
            <a:noFill/>
            <a:miter lim="800000"/>
            <a:headEnd/>
            <a:tailEnd/>
          </a:ln>
        </p:spPr>
      </p:pic>
      <p:sp>
        <p:nvSpPr>
          <p:cNvPr id="89093" name="文字方塊 12"/>
          <p:cNvSpPr txBox="1">
            <a:spLocks noChangeArrowheads="1"/>
          </p:cNvSpPr>
          <p:nvPr/>
        </p:nvSpPr>
        <p:spPr bwMode="auto">
          <a:xfrm>
            <a:off x="260350" y="184150"/>
            <a:ext cx="4643438" cy="1200150"/>
          </a:xfrm>
          <a:prstGeom prst="rect">
            <a:avLst/>
          </a:prstGeom>
          <a:noFill/>
          <a:ln w="9525">
            <a:noFill/>
            <a:miter lim="800000"/>
            <a:headEnd/>
            <a:tailEnd/>
          </a:ln>
        </p:spPr>
        <p:txBody>
          <a:bodyPr>
            <a:spAutoFit/>
          </a:bodyPr>
          <a:lstStyle/>
          <a:p>
            <a:pPr fontAlgn="auto">
              <a:spcBef>
                <a:spcPts val="0"/>
              </a:spcBef>
              <a:spcAft>
                <a:spcPts val="0"/>
              </a:spcAft>
              <a:defRPr/>
            </a:pPr>
            <a:r>
              <a:rPr kumimoji="0" lang="en-US" altLang="zh-TW" sz="3600" dirty="0">
                <a:solidFill>
                  <a:schemeClr val="tx2"/>
                </a:solidFill>
                <a:effectLst>
                  <a:outerShdw blurRad="38100" dist="38100" dir="2700000" algn="tl">
                    <a:srgbClr val="000000">
                      <a:alpha val="43137"/>
                    </a:srgbClr>
                  </a:outerShdw>
                </a:effectLst>
                <a:latin typeface="Times New Roman" pitchFamily="18" charset="0"/>
                <a:ea typeface="+mn-ea"/>
                <a:cs typeface="Times New Roman" pitchFamily="18" charset="0"/>
              </a:rPr>
              <a:t>Potential Sites of </a:t>
            </a:r>
          </a:p>
          <a:p>
            <a:pPr fontAlgn="auto">
              <a:spcBef>
                <a:spcPts val="0"/>
              </a:spcBef>
              <a:spcAft>
                <a:spcPts val="0"/>
              </a:spcAft>
              <a:defRPr/>
            </a:pPr>
            <a:r>
              <a:rPr kumimoji="0" lang="en-US" altLang="zh-TW" sz="3600" dirty="0">
                <a:solidFill>
                  <a:schemeClr val="tx2"/>
                </a:solidFill>
                <a:effectLst>
                  <a:outerShdw blurRad="38100" dist="38100" dir="2700000" algn="tl">
                    <a:srgbClr val="000000">
                      <a:alpha val="43137"/>
                    </a:srgbClr>
                  </a:outerShdw>
                </a:effectLst>
                <a:latin typeface="Times New Roman" pitchFamily="18" charset="0"/>
                <a:ea typeface="+mn-ea"/>
                <a:cs typeface="Times New Roman" pitchFamily="18" charset="0"/>
              </a:rPr>
              <a:t>Power Plant</a:t>
            </a:r>
            <a:endParaRPr kumimoji="0" lang="zh-TW" altLang="en-US" sz="3600" dirty="0">
              <a:solidFill>
                <a:schemeClr val="tx2"/>
              </a:solidFill>
              <a:effectLst>
                <a:outerShdw blurRad="38100" dist="38100" dir="2700000" algn="tl">
                  <a:srgbClr val="000000">
                    <a:alpha val="43137"/>
                  </a:srgbClr>
                </a:outerShdw>
              </a:effectLst>
              <a:latin typeface="Times New Roman" pitchFamily="18" charset="0"/>
              <a:ea typeface="+mn-ea"/>
              <a:cs typeface="Times New Roman" pitchFamily="18" charset="0"/>
            </a:endParaRPr>
          </a:p>
        </p:txBody>
      </p:sp>
      <p:sp>
        <p:nvSpPr>
          <p:cNvPr id="10" name="投影片編號版面配置區 9"/>
          <p:cNvSpPr>
            <a:spLocks noGrp="1"/>
          </p:cNvSpPr>
          <p:nvPr>
            <p:ph type="sldNum" sz="quarter" idx="11"/>
          </p:nvPr>
        </p:nvSpPr>
        <p:spPr/>
        <p:txBody>
          <a:bodyPr/>
          <a:lstStyle/>
          <a:p>
            <a:pPr>
              <a:defRPr/>
            </a:pPr>
            <a:fld id="{261E9008-ED84-4699-8579-118A778978CE}" type="slidenum">
              <a:rPr lang="zh-TW" altLang="en-US"/>
              <a:pPr>
                <a:defRPr/>
              </a:pPr>
              <a:t>56</a:t>
            </a:fld>
            <a:endParaRPr lang="zh-TW" altLang="en-US"/>
          </a:p>
        </p:txBody>
      </p:sp>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標題 1"/>
          <p:cNvSpPr>
            <a:spLocks noGrp="1"/>
          </p:cNvSpPr>
          <p:nvPr>
            <p:ph type="title"/>
          </p:nvPr>
        </p:nvSpPr>
        <p:spPr/>
        <p:txBody>
          <a:bodyPr/>
          <a:lstStyle/>
          <a:p>
            <a:pPr>
              <a:defRPr/>
            </a:pPr>
            <a:r>
              <a:rPr lang="en-US" altLang="zh-TW" sz="48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2MW </a:t>
            </a:r>
            <a:r>
              <a:rPr lang="en-US" altLang="zh-TW" sz="4800" dirty="0" err="1"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Kuroshio</a:t>
            </a:r>
            <a:r>
              <a:rPr lang="en-US" altLang="zh-TW" sz="48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Ocean Turbine</a:t>
            </a:r>
            <a:endParaRPr lang="zh-TW" altLang="en-US" sz="48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80226" name="Picture 2"/>
          <p:cNvPicPr>
            <a:picLocks noChangeAspect="1" noChangeArrowheads="1"/>
          </p:cNvPicPr>
          <p:nvPr/>
        </p:nvPicPr>
        <p:blipFill>
          <a:blip r:embed="rId2" cstate="print"/>
          <a:srcRect/>
          <a:stretch>
            <a:fillRect/>
          </a:stretch>
        </p:blipFill>
        <p:spPr bwMode="auto">
          <a:xfrm>
            <a:off x="1000125" y="1571625"/>
            <a:ext cx="7213600" cy="4786313"/>
          </a:xfrm>
          <a:prstGeom prst="rect">
            <a:avLst/>
          </a:prstGeom>
          <a:noFill/>
          <a:ln w="9525">
            <a:noFill/>
            <a:miter lim="800000"/>
            <a:headEnd/>
            <a:tailEnd/>
          </a:ln>
        </p:spPr>
      </p:pic>
      <p:sp>
        <p:nvSpPr>
          <p:cNvPr id="180227" name="文字方塊 3"/>
          <p:cNvSpPr txBox="1">
            <a:spLocks noChangeArrowheads="1"/>
          </p:cNvSpPr>
          <p:nvPr/>
        </p:nvSpPr>
        <p:spPr bwMode="auto">
          <a:xfrm>
            <a:off x="260350" y="6362700"/>
            <a:ext cx="4400550" cy="369888"/>
          </a:xfrm>
          <a:prstGeom prst="rect">
            <a:avLst/>
          </a:prstGeom>
          <a:noFill/>
          <a:ln w="9525">
            <a:noFill/>
            <a:miter lim="800000"/>
            <a:headEnd/>
            <a:tailEnd/>
          </a:ln>
        </p:spPr>
        <p:txBody>
          <a:bodyPr>
            <a:spAutoFit/>
          </a:bodyPr>
          <a:lstStyle/>
          <a:p>
            <a:r>
              <a:rPr lang="en-US" altLang="zh-TW"/>
              <a:t>Courtesy of Prof. Andrew Wo, IAM/NTU</a:t>
            </a:r>
            <a:endParaRPr lang="zh-TW" alt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標題 1"/>
          <p:cNvSpPr>
            <a:spLocks noGrp="1"/>
          </p:cNvSpPr>
          <p:nvPr>
            <p:ph type="title" idx="4294967295"/>
          </p:nvPr>
        </p:nvSpPr>
        <p:spPr>
          <a:xfrm>
            <a:off x="414338" y="285750"/>
            <a:ext cx="8229600" cy="1143000"/>
          </a:xfrm>
        </p:spPr>
        <p:txBody>
          <a:bodyPr>
            <a:normAutofit fontScale="90000"/>
          </a:bodyPr>
          <a:lstStyle/>
          <a:p>
            <a:pPr eaLnBrk="1" hangingPunct="1">
              <a:defRPr/>
            </a:pPr>
            <a:r>
              <a:rPr lang="en-US" altLang="zh-TW" sz="4000" smtClean="0">
                <a:solidFill>
                  <a:srgbClr val="17375E"/>
                </a:solidFill>
                <a:effectLst>
                  <a:outerShdw blurRad="38100" dist="38100" dir="2700000" algn="tl">
                    <a:srgbClr val="C0C0C0"/>
                  </a:outerShdw>
                </a:effectLst>
                <a:latin typeface="Times New Roman" pitchFamily="18" charset="0"/>
                <a:cs typeface="Times New Roman" pitchFamily="18" charset="0"/>
              </a:rPr>
              <a:t>Kuroshio Power Plants</a:t>
            </a:r>
            <a:br>
              <a:rPr lang="en-US" altLang="zh-TW" sz="4000" smtClean="0">
                <a:solidFill>
                  <a:srgbClr val="17375E"/>
                </a:solidFill>
                <a:effectLst>
                  <a:outerShdw blurRad="38100" dist="38100" dir="2700000" algn="tl">
                    <a:srgbClr val="C0C0C0"/>
                  </a:outerShdw>
                </a:effectLst>
                <a:latin typeface="Times New Roman" pitchFamily="18" charset="0"/>
                <a:cs typeface="Times New Roman" pitchFamily="18" charset="0"/>
              </a:rPr>
            </a:br>
            <a:r>
              <a:rPr lang="en-US" altLang="zh-TW" sz="3200" smtClean="0">
                <a:solidFill>
                  <a:srgbClr val="17375E"/>
                </a:solidFill>
                <a:effectLst>
                  <a:outerShdw blurRad="38100" dist="38100" dir="2700000" algn="tl">
                    <a:srgbClr val="C0C0C0"/>
                  </a:outerShdw>
                </a:effectLst>
                <a:latin typeface="Times New Roman" pitchFamily="18" charset="0"/>
                <a:cs typeface="Times New Roman" pitchFamily="18" charset="0"/>
              </a:rPr>
              <a:t>A Turbine-Cluster</a:t>
            </a:r>
            <a:endParaRPr lang="zh-TW" altLang="en-US" sz="3200" smtClean="0">
              <a:solidFill>
                <a:srgbClr val="17375E"/>
              </a:solidFill>
              <a:effectLst>
                <a:outerShdw blurRad="38100" dist="38100" dir="2700000" algn="tl">
                  <a:srgbClr val="C0C0C0"/>
                </a:outerShdw>
              </a:effectLst>
              <a:latin typeface="Times New Roman" pitchFamily="18" charset="0"/>
              <a:cs typeface="Times New Roman" pitchFamily="18" charset="0"/>
            </a:endParaRPr>
          </a:p>
        </p:txBody>
      </p:sp>
      <p:pic>
        <p:nvPicPr>
          <p:cNvPr id="181250" name="Picture 1" descr="C:\Users\falin\Desktop\海底平台_平面化20100727.jpg"/>
          <p:cNvPicPr>
            <a:picLocks noChangeAspect="1" noChangeArrowheads="1"/>
          </p:cNvPicPr>
          <p:nvPr/>
        </p:nvPicPr>
        <p:blipFill>
          <a:blip r:embed="rId2" cstate="print"/>
          <a:srcRect/>
          <a:stretch>
            <a:fillRect/>
          </a:stretch>
        </p:blipFill>
        <p:spPr bwMode="auto">
          <a:xfrm>
            <a:off x="3348038" y="1628775"/>
            <a:ext cx="5111750" cy="4354513"/>
          </a:xfrm>
          <a:prstGeom prst="rect">
            <a:avLst/>
          </a:prstGeom>
          <a:noFill/>
          <a:ln w="9525">
            <a:noFill/>
            <a:miter lim="800000"/>
            <a:headEnd/>
            <a:tailEnd/>
          </a:ln>
        </p:spPr>
      </p:pic>
      <p:sp>
        <p:nvSpPr>
          <p:cNvPr id="4" name="矩形 3"/>
          <p:cNvSpPr/>
          <p:nvPr/>
        </p:nvSpPr>
        <p:spPr>
          <a:xfrm>
            <a:off x="323850" y="1905000"/>
            <a:ext cx="2952750" cy="3602038"/>
          </a:xfrm>
          <a:prstGeom prst="rect">
            <a:avLst/>
          </a:prstGeom>
        </p:spPr>
        <p:txBody>
          <a:bodyPr>
            <a:spAutoFit/>
          </a:bodyPr>
          <a:lstStyle/>
          <a:p>
            <a:pPr fontAlgn="auto">
              <a:spcBef>
                <a:spcPts val="0"/>
              </a:spcBef>
              <a:spcAft>
                <a:spcPts val="0"/>
              </a:spcAft>
              <a:defRPr/>
            </a:pPr>
            <a:r>
              <a:rPr kumimoji="0" lang="en-US" altLang="zh-TW" sz="2400" dirty="0">
                <a:solidFill>
                  <a:srgbClr val="274D28"/>
                </a:solidFill>
                <a:effectLst>
                  <a:outerShdw blurRad="38100" dist="38100" dir="2700000" algn="tl">
                    <a:srgbClr val="000000">
                      <a:alpha val="43137"/>
                    </a:srgbClr>
                  </a:outerShdw>
                </a:effectLst>
                <a:latin typeface="+mn-lt"/>
                <a:ea typeface="+mn-ea"/>
              </a:rPr>
              <a:t>RESEARCH THEMES:</a:t>
            </a:r>
          </a:p>
          <a:p>
            <a:pPr marL="266700" indent="-266700" fontAlgn="auto">
              <a:spcBef>
                <a:spcPts val="0"/>
              </a:spcBef>
              <a:spcAft>
                <a:spcPts val="0"/>
              </a:spcAft>
              <a:buFont typeface="+mj-lt"/>
              <a:buAutoNum type="arabicPeriod"/>
              <a:defRPr/>
            </a:pPr>
            <a:r>
              <a:rPr kumimoji="0" lang="en-US" altLang="zh-TW" dirty="0">
                <a:solidFill>
                  <a:srgbClr val="FF0000"/>
                </a:solidFill>
                <a:latin typeface="+mn-lt"/>
                <a:ea typeface="+mn-ea"/>
              </a:rPr>
              <a:t>Resources Survey</a:t>
            </a:r>
          </a:p>
          <a:p>
            <a:pPr marL="266700" indent="-266700" fontAlgn="auto">
              <a:spcBef>
                <a:spcPts val="0"/>
              </a:spcBef>
              <a:spcAft>
                <a:spcPts val="0"/>
              </a:spcAft>
              <a:buFont typeface="+mj-lt"/>
              <a:buAutoNum type="arabicPeriod"/>
              <a:defRPr/>
            </a:pPr>
            <a:r>
              <a:rPr kumimoji="0" lang="en-US" altLang="zh-TW" dirty="0">
                <a:solidFill>
                  <a:srgbClr val="FF0000"/>
                </a:solidFill>
                <a:latin typeface="+mn-lt"/>
                <a:ea typeface="+mn-ea"/>
              </a:rPr>
              <a:t>Turbines + Generators</a:t>
            </a:r>
          </a:p>
          <a:p>
            <a:pPr marL="266700" indent="-266700" fontAlgn="auto">
              <a:spcBef>
                <a:spcPts val="0"/>
              </a:spcBef>
              <a:spcAft>
                <a:spcPts val="0"/>
              </a:spcAft>
              <a:buFont typeface="+mj-lt"/>
              <a:buAutoNum type="arabicPeriod"/>
              <a:defRPr/>
            </a:pPr>
            <a:r>
              <a:rPr kumimoji="0" lang="en-US" altLang="zh-TW" dirty="0">
                <a:solidFill>
                  <a:srgbClr val="FF0000"/>
                </a:solidFill>
                <a:latin typeface="+mn-lt"/>
                <a:ea typeface="+mn-ea"/>
              </a:rPr>
              <a:t>Power Plant Engineering</a:t>
            </a:r>
          </a:p>
          <a:p>
            <a:pPr marL="266700" indent="-266700" fontAlgn="auto">
              <a:spcBef>
                <a:spcPts val="0"/>
              </a:spcBef>
              <a:spcAft>
                <a:spcPts val="0"/>
              </a:spcAft>
              <a:buFont typeface="+mj-lt"/>
              <a:buAutoNum type="arabicPeriod"/>
              <a:defRPr/>
            </a:pPr>
            <a:r>
              <a:rPr kumimoji="0" lang="en-US" altLang="zh-TW" dirty="0">
                <a:solidFill>
                  <a:srgbClr val="FF0000"/>
                </a:solidFill>
                <a:latin typeface="+mn-lt"/>
                <a:ea typeface="+mn-ea"/>
              </a:rPr>
              <a:t>Operation + Maintenance</a:t>
            </a:r>
          </a:p>
          <a:p>
            <a:pPr marL="266700" indent="-266700" fontAlgn="auto">
              <a:spcBef>
                <a:spcPts val="0"/>
              </a:spcBef>
              <a:spcAft>
                <a:spcPts val="0"/>
              </a:spcAft>
              <a:buFont typeface="+mj-lt"/>
              <a:buAutoNum type="arabicPeriod"/>
              <a:defRPr/>
            </a:pPr>
            <a:r>
              <a:rPr kumimoji="0" lang="en-US" altLang="zh-TW" dirty="0">
                <a:solidFill>
                  <a:srgbClr val="FF0000"/>
                </a:solidFill>
                <a:latin typeface="+mn-lt"/>
                <a:ea typeface="+mn-ea"/>
              </a:rPr>
              <a:t>Risk + Reliability</a:t>
            </a:r>
          </a:p>
          <a:p>
            <a:pPr marL="266700" indent="-266700" fontAlgn="auto">
              <a:spcBef>
                <a:spcPts val="0"/>
              </a:spcBef>
              <a:spcAft>
                <a:spcPts val="0"/>
              </a:spcAft>
              <a:buFont typeface="+mj-lt"/>
              <a:buAutoNum type="arabicPeriod"/>
              <a:defRPr/>
            </a:pPr>
            <a:r>
              <a:rPr kumimoji="0" lang="en-US" altLang="zh-TW" dirty="0">
                <a:solidFill>
                  <a:srgbClr val="FF0000"/>
                </a:solidFill>
                <a:latin typeface="+mn-lt"/>
                <a:ea typeface="+mn-ea"/>
              </a:rPr>
              <a:t>Environment</a:t>
            </a:r>
          </a:p>
          <a:p>
            <a:pPr marL="266700" indent="-266700" fontAlgn="auto">
              <a:spcBef>
                <a:spcPts val="0"/>
              </a:spcBef>
              <a:spcAft>
                <a:spcPts val="0"/>
              </a:spcAft>
              <a:buFont typeface="+mj-lt"/>
              <a:buAutoNum type="arabicPeriod"/>
              <a:defRPr/>
            </a:pPr>
            <a:r>
              <a:rPr kumimoji="0" lang="en-US" altLang="zh-TW" dirty="0">
                <a:solidFill>
                  <a:srgbClr val="FF0000"/>
                </a:solidFill>
                <a:latin typeface="+mn-lt"/>
                <a:ea typeface="+mn-ea"/>
              </a:rPr>
              <a:t>Cost Sensitivity</a:t>
            </a:r>
          </a:p>
          <a:p>
            <a:pPr fontAlgn="auto">
              <a:spcBef>
                <a:spcPts val="0"/>
              </a:spcBef>
              <a:spcAft>
                <a:spcPts val="0"/>
              </a:spcAft>
              <a:defRPr/>
            </a:pPr>
            <a:r>
              <a:rPr kumimoji="0" lang="en-US" altLang="zh-TW" sz="2400" dirty="0">
                <a:solidFill>
                  <a:srgbClr val="274D28"/>
                </a:solidFill>
                <a:effectLst>
                  <a:outerShdw blurRad="38100" dist="38100" dir="2700000" algn="tl">
                    <a:srgbClr val="000000">
                      <a:alpha val="43137"/>
                    </a:srgbClr>
                  </a:outerShdw>
                </a:effectLst>
                <a:latin typeface="+mn-lt"/>
                <a:ea typeface="+mn-ea"/>
              </a:rPr>
              <a:t>GOAL:</a:t>
            </a:r>
          </a:p>
          <a:p>
            <a:pPr fontAlgn="auto">
              <a:spcBef>
                <a:spcPts val="0"/>
              </a:spcBef>
              <a:spcAft>
                <a:spcPts val="0"/>
              </a:spcAft>
              <a:defRPr/>
            </a:pPr>
            <a:r>
              <a:rPr kumimoji="0" lang="en-US" altLang="zh-TW" dirty="0">
                <a:latin typeface="+mn-lt"/>
                <a:ea typeface="+mn-ea"/>
              </a:rPr>
              <a:t>To Build </a:t>
            </a:r>
          </a:p>
          <a:p>
            <a:pPr fontAlgn="auto">
              <a:spcBef>
                <a:spcPts val="0"/>
              </a:spcBef>
              <a:spcAft>
                <a:spcPts val="0"/>
              </a:spcAft>
              <a:defRPr/>
            </a:pPr>
            <a:r>
              <a:rPr kumimoji="0" lang="en-US" altLang="zh-TW" dirty="0">
                <a:latin typeface="+mn-lt"/>
                <a:ea typeface="+mn-ea"/>
              </a:rPr>
              <a:t>30MW pilot plant</a:t>
            </a:r>
          </a:p>
          <a:p>
            <a:pPr fontAlgn="auto">
              <a:spcBef>
                <a:spcPts val="0"/>
              </a:spcBef>
              <a:spcAft>
                <a:spcPts val="0"/>
              </a:spcAft>
              <a:defRPr/>
            </a:pPr>
            <a:r>
              <a:rPr kumimoji="0" lang="en-US" altLang="zh-TW" dirty="0">
                <a:latin typeface="+mn-lt"/>
                <a:ea typeface="+mn-ea"/>
              </a:rPr>
              <a:t>10GW  commercial Plants.</a:t>
            </a:r>
            <a:endParaRPr kumimoji="0" lang="zh-TW" altLang="en-US" dirty="0">
              <a:latin typeface="+mn-lt"/>
              <a:ea typeface="+mn-ea"/>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332656"/>
            <a:ext cx="8229600" cy="864096"/>
          </a:xfrm>
        </p:spPr>
        <p:txBody>
          <a:bodyPr/>
          <a:lstStyle/>
          <a:p>
            <a:r>
              <a:rPr lang="zh-TW" altLang="en-US" b="1" dirty="0" smtClean="0"/>
              <a:t>結論</a:t>
            </a:r>
            <a:endParaRPr lang="zh-TW" altLang="en-US" b="1" dirty="0"/>
          </a:p>
        </p:txBody>
      </p:sp>
      <p:sp>
        <p:nvSpPr>
          <p:cNvPr id="3" name="內容版面配置區 2"/>
          <p:cNvSpPr>
            <a:spLocks noGrp="1"/>
          </p:cNvSpPr>
          <p:nvPr>
            <p:ph idx="1"/>
          </p:nvPr>
        </p:nvSpPr>
        <p:spPr>
          <a:xfrm>
            <a:off x="662880" y="1412776"/>
            <a:ext cx="8229600" cy="4608512"/>
          </a:xfrm>
        </p:spPr>
        <p:txBody>
          <a:bodyPr/>
          <a:lstStyle/>
          <a:p>
            <a:pPr lvl="0"/>
            <a:r>
              <a:rPr lang="zh-TW" altLang="en-US" sz="2800" dirty="0">
                <a:solidFill>
                  <a:srgbClr val="C00000"/>
                </a:solidFill>
              </a:rPr>
              <a:t>如何達到永續綱領目標？</a:t>
            </a:r>
            <a:endParaRPr lang="en-US" altLang="zh-TW" sz="2800" dirty="0">
              <a:solidFill>
                <a:srgbClr val="C00000"/>
              </a:solidFill>
            </a:endParaRPr>
          </a:p>
          <a:p>
            <a:pPr lvl="0">
              <a:buNone/>
            </a:pPr>
            <a:r>
              <a:rPr lang="zh-TW" altLang="en-US" dirty="0">
                <a:solidFill>
                  <a:prstClr val="black"/>
                </a:solidFill>
              </a:rPr>
              <a:t>      </a:t>
            </a:r>
            <a:r>
              <a:rPr lang="zh-TW" altLang="en-US" b="1" dirty="0">
                <a:solidFill>
                  <a:srgbClr val="006600"/>
                </a:solidFill>
              </a:rPr>
              <a:t>四部門減碳：低碳電力、住商節能、運輸節能、工業節能</a:t>
            </a:r>
          </a:p>
          <a:p>
            <a:endParaRPr lang="en-US" altLang="zh-TW" sz="2800" dirty="0" smtClean="0">
              <a:solidFill>
                <a:srgbClr val="C00000"/>
              </a:solidFill>
            </a:endParaRPr>
          </a:p>
          <a:p>
            <a:r>
              <a:rPr lang="zh-TW" altLang="en-US" sz="2800" dirty="0" smtClean="0">
                <a:solidFill>
                  <a:srgbClr val="C00000"/>
                </a:solidFill>
              </a:rPr>
              <a:t>如果廢核，台灣低碳電力配置為何 </a:t>
            </a:r>
            <a:r>
              <a:rPr lang="en-US" altLang="zh-TW" sz="2800" dirty="0" smtClean="0">
                <a:solidFill>
                  <a:srgbClr val="C00000"/>
                </a:solidFill>
              </a:rPr>
              <a:t>(GW)</a:t>
            </a:r>
            <a:r>
              <a:rPr lang="zh-TW" altLang="en-US" sz="2800" dirty="0" smtClean="0">
                <a:solidFill>
                  <a:srgbClr val="C00000"/>
                </a:solidFill>
              </a:rPr>
              <a:t>？</a:t>
            </a:r>
            <a:endParaRPr lang="en-US" altLang="zh-TW" sz="2800" dirty="0" smtClean="0">
              <a:solidFill>
                <a:srgbClr val="C00000"/>
              </a:solidFill>
            </a:endParaRPr>
          </a:p>
          <a:p>
            <a:pPr>
              <a:buNone/>
            </a:pPr>
            <a:r>
              <a:rPr lang="zh-TW" altLang="en-US" b="1" dirty="0" smtClean="0"/>
              <a:t>      </a:t>
            </a:r>
            <a:r>
              <a:rPr lang="zh-TW" altLang="en-US" b="1" dirty="0" smtClean="0">
                <a:solidFill>
                  <a:srgbClr val="006600"/>
                </a:solidFill>
              </a:rPr>
              <a:t>煤</a:t>
            </a:r>
            <a:r>
              <a:rPr lang="en-US" altLang="zh-TW" b="1" dirty="0" smtClean="0">
                <a:solidFill>
                  <a:srgbClr val="006600"/>
                </a:solidFill>
              </a:rPr>
              <a:t>+CCS</a:t>
            </a:r>
            <a:r>
              <a:rPr lang="zh-TW" altLang="en-US" b="1" dirty="0" smtClean="0">
                <a:solidFill>
                  <a:srgbClr val="006600"/>
                </a:solidFill>
              </a:rPr>
              <a:t>（</a:t>
            </a:r>
            <a:r>
              <a:rPr lang="en-US" altLang="zh-TW" b="1" dirty="0" smtClean="0">
                <a:solidFill>
                  <a:srgbClr val="006600"/>
                </a:solidFill>
              </a:rPr>
              <a:t>18GW</a:t>
            </a:r>
            <a:r>
              <a:rPr lang="zh-TW" altLang="en-US" b="1" dirty="0" smtClean="0">
                <a:solidFill>
                  <a:srgbClr val="006600"/>
                </a:solidFill>
              </a:rPr>
              <a:t>）、氣（</a:t>
            </a:r>
            <a:r>
              <a:rPr lang="en-US" altLang="zh-TW" b="1" dirty="0" smtClean="0">
                <a:solidFill>
                  <a:srgbClr val="006600"/>
                </a:solidFill>
              </a:rPr>
              <a:t>24</a:t>
            </a:r>
            <a:r>
              <a:rPr lang="zh-TW" altLang="en-US" b="1" dirty="0" smtClean="0">
                <a:solidFill>
                  <a:srgbClr val="006600"/>
                </a:solidFill>
              </a:rPr>
              <a:t>）、離岸風力（</a:t>
            </a:r>
            <a:r>
              <a:rPr lang="en-US" altLang="zh-TW" b="1" dirty="0" smtClean="0">
                <a:solidFill>
                  <a:srgbClr val="006600"/>
                </a:solidFill>
              </a:rPr>
              <a:t>10</a:t>
            </a:r>
            <a:r>
              <a:rPr lang="zh-TW" altLang="en-US" b="1" dirty="0" smtClean="0">
                <a:solidFill>
                  <a:srgbClr val="006600"/>
                </a:solidFill>
              </a:rPr>
              <a:t>）、太陽光電（</a:t>
            </a:r>
            <a:r>
              <a:rPr lang="en-US" altLang="zh-TW" b="1" dirty="0" smtClean="0">
                <a:solidFill>
                  <a:srgbClr val="006600"/>
                </a:solidFill>
              </a:rPr>
              <a:t>3</a:t>
            </a:r>
            <a:r>
              <a:rPr lang="zh-TW" altLang="en-US" b="1" dirty="0" smtClean="0">
                <a:solidFill>
                  <a:srgbClr val="006600"/>
                </a:solidFill>
              </a:rPr>
              <a:t>）</a:t>
            </a:r>
            <a:endParaRPr lang="en-US" altLang="zh-TW" b="1" dirty="0" smtClean="0">
              <a:solidFill>
                <a:srgbClr val="006600"/>
              </a:solidFill>
            </a:endParaRPr>
          </a:p>
          <a:p>
            <a:r>
              <a:rPr lang="zh-TW" altLang="en-US" sz="2800" dirty="0" smtClean="0">
                <a:solidFill>
                  <a:srgbClr val="C00000"/>
                </a:solidFill>
              </a:rPr>
              <a:t>溫室氣體最大</a:t>
            </a:r>
            <a:r>
              <a:rPr lang="zh-TW" altLang="en-US" sz="2800" dirty="0">
                <a:solidFill>
                  <a:srgbClr val="C00000"/>
                </a:solidFill>
              </a:rPr>
              <a:t>減排</a:t>
            </a:r>
            <a:r>
              <a:rPr lang="zh-TW" altLang="en-US" sz="2800" dirty="0" smtClean="0">
                <a:solidFill>
                  <a:srgbClr val="C00000"/>
                </a:solidFill>
              </a:rPr>
              <a:t>量為何？從何做起？</a:t>
            </a:r>
            <a:endParaRPr lang="en-US" altLang="zh-TW" sz="2800" dirty="0" smtClean="0">
              <a:solidFill>
                <a:srgbClr val="C00000"/>
              </a:solidFill>
            </a:endParaRPr>
          </a:p>
          <a:p>
            <a:pPr>
              <a:buNone/>
            </a:pPr>
            <a:r>
              <a:rPr lang="zh-TW" altLang="en-US" dirty="0" smtClean="0"/>
              <a:t>      </a:t>
            </a:r>
            <a:r>
              <a:rPr lang="zh-TW" altLang="en-US" b="1" dirty="0" smtClean="0">
                <a:solidFill>
                  <a:srgbClr val="006600"/>
                </a:solidFill>
              </a:rPr>
              <a:t>住商部門（</a:t>
            </a:r>
            <a:r>
              <a:rPr lang="en-US" altLang="zh-TW" b="1" dirty="0" smtClean="0">
                <a:solidFill>
                  <a:srgbClr val="006600"/>
                </a:solidFill>
              </a:rPr>
              <a:t>9.6%</a:t>
            </a:r>
            <a:r>
              <a:rPr lang="zh-TW" altLang="en-US" b="1" dirty="0" smtClean="0">
                <a:solidFill>
                  <a:srgbClr val="006600"/>
                </a:solidFill>
              </a:rPr>
              <a:t>）、運輸部門（</a:t>
            </a:r>
            <a:r>
              <a:rPr lang="en-US" altLang="zh-TW" b="1" dirty="0" smtClean="0">
                <a:solidFill>
                  <a:srgbClr val="006600"/>
                </a:solidFill>
              </a:rPr>
              <a:t>5.2%</a:t>
            </a:r>
            <a:r>
              <a:rPr lang="zh-TW" altLang="en-US" b="1" dirty="0" smtClean="0">
                <a:solidFill>
                  <a:srgbClr val="006600"/>
                </a:solidFill>
              </a:rPr>
              <a:t>）、工業部門（</a:t>
            </a:r>
            <a:r>
              <a:rPr lang="en-US" altLang="zh-TW" b="1" dirty="0" smtClean="0">
                <a:solidFill>
                  <a:srgbClr val="006600"/>
                </a:solidFill>
              </a:rPr>
              <a:t>5.0%</a:t>
            </a:r>
            <a:r>
              <a:rPr lang="zh-TW" altLang="en-US" b="1" dirty="0" smtClean="0">
                <a:solidFill>
                  <a:srgbClr val="006600"/>
                </a:solidFill>
              </a:rPr>
              <a:t>）</a:t>
            </a:r>
            <a:endParaRPr lang="en-US" altLang="zh-TW" b="1" dirty="0" smtClean="0">
              <a:solidFill>
                <a:srgbClr val="006600"/>
              </a:solidFill>
            </a:endParaRPr>
          </a:p>
          <a:p>
            <a:r>
              <a:rPr lang="zh-TW" altLang="en-US" sz="2800" dirty="0" smtClean="0">
                <a:solidFill>
                  <a:srgbClr val="C00000"/>
                </a:solidFill>
              </a:rPr>
              <a:t>再生能源儲存量為何？裝置在哪裡？</a:t>
            </a:r>
            <a:endParaRPr lang="en-US" altLang="zh-TW" sz="2800" dirty="0" smtClean="0">
              <a:solidFill>
                <a:srgbClr val="C00000"/>
              </a:solidFill>
            </a:endParaRPr>
          </a:p>
          <a:p>
            <a:pPr>
              <a:buNone/>
            </a:pPr>
            <a:r>
              <a:rPr lang="zh-TW" altLang="en-US" dirty="0" smtClean="0"/>
              <a:t>      </a:t>
            </a:r>
            <a:r>
              <a:rPr lang="zh-TW" altLang="en-US" b="1" dirty="0" smtClean="0">
                <a:solidFill>
                  <a:srgbClr val="006600"/>
                </a:solidFill>
              </a:rPr>
              <a:t>陽光屋頂百萬座 （</a:t>
            </a:r>
            <a:r>
              <a:rPr lang="en-US" altLang="zh-TW" b="1" dirty="0" smtClean="0">
                <a:solidFill>
                  <a:srgbClr val="006600"/>
                </a:solidFill>
              </a:rPr>
              <a:t>3GW</a:t>
            </a:r>
            <a:r>
              <a:rPr lang="zh-TW" altLang="en-US" b="1" dirty="0" smtClean="0">
                <a:solidFill>
                  <a:srgbClr val="006600"/>
                </a:solidFill>
              </a:rPr>
              <a:t>）</a:t>
            </a:r>
            <a:endParaRPr lang="en-US" altLang="zh-TW" b="1" dirty="0" smtClean="0">
              <a:solidFill>
                <a:srgbClr val="006600"/>
              </a:solidFill>
            </a:endParaRPr>
          </a:p>
          <a:p>
            <a:pPr>
              <a:buNone/>
            </a:pPr>
            <a:r>
              <a:rPr lang="zh-TW" altLang="en-US" b="1" dirty="0" smtClean="0">
                <a:solidFill>
                  <a:srgbClr val="006600"/>
                </a:solidFill>
              </a:rPr>
              <a:t>      千架海上風力機（</a:t>
            </a:r>
            <a:r>
              <a:rPr lang="en-US" altLang="zh-TW" b="1" dirty="0" smtClean="0">
                <a:solidFill>
                  <a:srgbClr val="006600"/>
                </a:solidFill>
              </a:rPr>
              <a:t>2500</a:t>
            </a:r>
            <a:r>
              <a:rPr lang="zh-TW" altLang="en-US" b="1" dirty="0" smtClean="0">
                <a:solidFill>
                  <a:srgbClr val="006600"/>
                </a:solidFill>
              </a:rPr>
              <a:t>架、</a:t>
            </a:r>
            <a:r>
              <a:rPr lang="en-US" altLang="zh-TW" b="1" dirty="0" smtClean="0">
                <a:solidFill>
                  <a:srgbClr val="006600"/>
                </a:solidFill>
              </a:rPr>
              <a:t>10GW</a:t>
            </a:r>
            <a:r>
              <a:rPr lang="zh-TW" altLang="en-US" b="1" dirty="0" smtClean="0">
                <a:solidFill>
                  <a:srgbClr val="006600"/>
                </a:solidFill>
              </a:rPr>
              <a:t>）</a:t>
            </a:r>
            <a:endParaRPr lang="en-US" altLang="zh-TW" b="1" dirty="0" smtClean="0">
              <a:solidFill>
                <a:srgbClr val="006600"/>
              </a:solidFill>
            </a:endParaRPr>
          </a:p>
        </p:txBody>
      </p:sp>
    </p:spTree>
    <p:extLst>
      <p:ext uri="{BB962C8B-B14F-4D97-AF65-F5344CB8AC3E}">
        <p14:creationId xmlns:p14="http://schemas.microsoft.com/office/powerpoint/2010/main" val="15183796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內容版面配置區 3" descr="img3.jpg"/>
          <p:cNvPicPr>
            <a:picLocks noGrp="1" noChangeAspect="1"/>
          </p:cNvPicPr>
          <p:nvPr>
            <p:ph idx="1"/>
          </p:nvPr>
        </p:nvPicPr>
        <p:blipFill>
          <a:blip r:embed="rId2" cstate="print"/>
          <a:srcRect/>
          <a:stretch>
            <a:fillRect/>
          </a:stretch>
        </p:blipFill>
        <p:spPr>
          <a:xfrm>
            <a:off x="1639888" y="1600200"/>
            <a:ext cx="5864225" cy="4525963"/>
          </a:xfr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p:cNvSpPr>
          <p:nvPr>
            <p:ph type="title"/>
          </p:nvPr>
        </p:nvSpPr>
        <p:spPr/>
        <p:txBody>
          <a:bodyPr/>
          <a:lstStyle/>
          <a:p>
            <a:r>
              <a:rPr lang="zh-TW" altLang="en-US" b="1" dirty="0" smtClean="0">
                <a:solidFill>
                  <a:srgbClr val="002060"/>
                </a:solidFill>
              </a:rPr>
              <a:t>結論二</a:t>
            </a:r>
          </a:p>
        </p:txBody>
      </p:sp>
      <p:sp>
        <p:nvSpPr>
          <p:cNvPr id="186370" name="Rectangle 3"/>
          <p:cNvSpPr>
            <a:spLocks noGrp="1"/>
          </p:cNvSpPr>
          <p:nvPr>
            <p:ph type="body" idx="1"/>
          </p:nvPr>
        </p:nvSpPr>
        <p:spPr/>
        <p:txBody>
          <a:bodyPr/>
          <a:lstStyle/>
          <a:p>
            <a:r>
              <a:rPr lang="zh-TW" altLang="en-US" dirty="0" smtClean="0">
                <a:solidFill>
                  <a:srgbClr val="002060"/>
                </a:solidFill>
              </a:rPr>
              <a:t>碳捕捉儲存</a:t>
            </a:r>
            <a:r>
              <a:rPr lang="en-US" altLang="zh-TW" dirty="0" smtClean="0">
                <a:solidFill>
                  <a:srgbClr val="002060"/>
                </a:solidFill>
              </a:rPr>
              <a:t>(CCS)</a:t>
            </a:r>
            <a:r>
              <a:rPr lang="zh-TW" altLang="en-US" dirty="0" smtClean="0">
                <a:solidFill>
                  <a:srgbClr val="002060"/>
                </a:solidFill>
              </a:rPr>
              <a:t>技術沒有完成前，適度的使用核能以降低電價，維持經濟發展，降低碳排放是有必要的。惟核安及核廢料處理應優先考量</a:t>
            </a:r>
          </a:p>
          <a:p>
            <a:r>
              <a:rPr lang="zh-TW" altLang="en-US" dirty="0" smtClean="0">
                <a:solidFill>
                  <a:srgbClr val="002060"/>
                </a:solidFill>
              </a:rPr>
              <a:t>臺灣作為地球村節能減碳的後段生</a:t>
            </a:r>
            <a:r>
              <a:rPr lang="en-US" altLang="zh-TW" dirty="0" smtClean="0">
                <a:solidFill>
                  <a:srgbClr val="002060"/>
                </a:solidFill>
              </a:rPr>
              <a:t>,</a:t>
            </a:r>
            <a:r>
              <a:rPr lang="zh-TW" altLang="en-US" dirty="0" smtClean="0">
                <a:solidFill>
                  <a:srgbClr val="002060"/>
                </a:solidFill>
              </a:rPr>
              <a:t>尤其應該以國家的力量全力以赴</a:t>
            </a:r>
            <a:r>
              <a:rPr lang="en-US" altLang="zh-TW" dirty="0" smtClean="0">
                <a:solidFill>
                  <a:srgbClr val="002060"/>
                </a:solidFill>
              </a:rPr>
              <a:t> </a:t>
            </a:r>
          </a:p>
          <a:p>
            <a:endParaRPr lang="zh-TW" altLang="en-US" dirty="0" smtClean="0">
              <a:solidFill>
                <a:srgbClr val="00206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39750" y="1844675"/>
            <a:ext cx="7921625" cy="2654300"/>
          </a:xfrm>
          <a:prstGeom prst="rect">
            <a:avLst/>
          </a:prstGeom>
        </p:spPr>
        <p:txBody>
          <a:bodyPr anchor="ctr"/>
          <a:lstStyle/>
          <a:p>
            <a:pPr algn="ctr">
              <a:defRPr/>
            </a:pPr>
            <a:r>
              <a:rPr kumimoji="0" lang="zh-TW" altLang="en-US" sz="6000">
                <a:solidFill>
                  <a:srgbClr val="C00000"/>
                </a:solidFill>
                <a:effectLst>
                  <a:outerShdw blurRad="38100" dist="38100" dir="2700000" algn="tl">
                    <a:srgbClr val="C0C0C0"/>
                  </a:outerShdw>
                </a:effectLst>
                <a:latin typeface="華康魏碑體" pitchFamily="65" charset="-120"/>
                <a:ea typeface="華康魏碑體" pitchFamily="65" charset="-120"/>
              </a:rPr>
              <a:t>謝謝 大 家</a:t>
            </a:r>
          </a:p>
        </p:txBody>
      </p:sp>
      <p:sp>
        <p:nvSpPr>
          <p:cNvPr id="4" name="投影片編號版面配置區 3"/>
          <p:cNvSpPr>
            <a:spLocks noGrp="1"/>
          </p:cNvSpPr>
          <p:nvPr>
            <p:ph type="sldNum" sz="quarter" idx="11"/>
          </p:nvPr>
        </p:nvSpPr>
        <p:spPr/>
        <p:txBody>
          <a:bodyPr/>
          <a:lstStyle/>
          <a:p>
            <a:pPr>
              <a:defRPr/>
            </a:pPr>
            <a:fld id="{C00905DA-887A-46DF-891D-0AFB6766EC6F}" type="slidenum">
              <a:rPr lang="zh-TW" altLang="en-US"/>
              <a:pPr>
                <a:defRPr/>
              </a:pPr>
              <a:t>61</a:t>
            </a:fld>
            <a:endParaRPr lang="zh-TW"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標題 1"/>
          <p:cNvSpPr>
            <a:spLocks noGrp="1"/>
          </p:cNvSpPr>
          <p:nvPr>
            <p:ph type="title" idx="4294967295"/>
          </p:nvPr>
        </p:nvSpPr>
        <p:spPr>
          <a:xfrm>
            <a:off x="414338" y="274638"/>
            <a:ext cx="8229600" cy="1143000"/>
          </a:xfrm>
        </p:spPr>
        <p:txBody>
          <a:bodyPr/>
          <a:lstStyle/>
          <a:p>
            <a:pPr eaLnBrk="1" hangingPunct="1"/>
            <a:r>
              <a:rPr lang="en-US" altLang="zh-TW" sz="4000" smtClean="0"/>
              <a:t>A Massive Iceberg Breaking Off </a:t>
            </a:r>
            <a:r>
              <a:rPr lang="en-US" altLang="zh-TW" sz="3200" smtClean="0"/>
              <a:t/>
            </a:r>
            <a:br>
              <a:rPr lang="en-US" altLang="zh-TW" sz="3200" smtClean="0"/>
            </a:br>
            <a:r>
              <a:rPr lang="en-US" altLang="zh-TW" sz="2700" smtClean="0"/>
              <a:t>Pine Island Glacier, West Antarctica</a:t>
            </a:r>
            <a:endParaRPr lang="zh-TW" altLang="en-US" sz="2700" smtClean="0"/>
          </a:p>
        </p:txBody>
      </p:sp>
      <p:pic>
        <p:nvPicPr>
          <p:cNvPr id="23554" name="圖片 41"/>
          <p:cNvPicPr>
            <a:picLocks noChangeAspect="1" noChangeArrowheads="1"/>
          </p:cNvPicPr>
          <p:nvPr/>
        </p:nvPicPr>
        <p:blipFill>
          <a:blip r:embed="rId2" cstate="print"/>
          <a:srcRect/>
          <a:stretch>
            <a:fillRect/>
          </a:stretch>
        </p:blipFill>
        <p:spPr bwMode="auto">
          <a:xfrm>
            <a:off x="857250" y="1571625"/>
            <a:ext cx="7358063" cy="4405313"/>
          </a:xfrm>
          <a:prstGeom prst="rect">
            <a:avLst/>
          </a:prstGeom>
          <a:noFill/>
          <a:ln w="9525">
            <a:noFill/>
            <a:miter lim="800000"/>
            <a:headEnd/>
            <a:tailEnd/>
          </a:ln>
        </p:spPr>
      </p:pic>
      <p:sp>
        <p:nvSpPr>
          <p:cNvPr id="23555" name="Rectangle 7"/>
          <p:cNvSpPr>
            <a:spLocks noChangeArrowheads="1"/>
          </p:cNvSpPr>
          <p:nvPr/>
        </p:nvSpPr>
        <p:spPr bwMode="auto">
          <a:xfrm>
            <a:off x="3000375" y="6143625"/>
            <a:ext cx="5929313" cy="369888"/>
          </a:xfrm>
          <a:prstGeom prst="rect">
            <a:avLst/>
          </a:prstGeom>
          <a:noFill/>
          <a:ln w="9525">
            <a:noFill/>
            <a:miter lim="800000"/>
            <a:headEnd/>
            <a:tailEnd/>
          </a:ln>
        </p:spPr>
        <p:txBody>
          <a:bodyPr>
            <a:spAutoFit/>
          </a:bodyPr>
          <a:lstStyle/>
          <a:p>
            <a:r>
              <a:rPr kumimoji="0" lang="en-IE" altLang="zh-TW">
                <a:latin typeface="Times New Roman" pitchFamily="18" charset="0"/>
                <a:ea typeface="標楷體" pitchFamily="65" charset="-120"/>
              </a:rPr>
              <a:t>Source: Regional Oceanography, Tomczak &amp; Godfrey 2001</a:t>
            </a:r>
            <a:endParaRPr kumimoji="0" lang="en-US" altLang="zh-TW">
              <a:latin typeface="Times New Roman" pitchFamily="18" charset="0"/>
              <a:ea typeface="標楷體" pitchFamily="65" charset="-120"/>
            </a:endParaRPr>
          </a:p>
        </p:txBody>
      </p:sp>
      <p:sp>
        <p:nvSpPr>
          <p:cNvPr id="5" name="投影片編號版面配置區 4"/>
          <p:cNvSpPr>
            <a:spLocks noGrp="1"/>
          </p:cNvSpPr>
          <p:nvPr>
            <p:ph type="sldNum" sz="quarter" idx="11"/>
          </p:nvPr>
        </p:nvSpPr>
        <p:spPr/>
        <p:txBody>
          <a:bodyPr/>
          <a:lstStyle/>
          <a:p>
            <a:pPr>
              <a:defRPr/>
            </a:pPr>
            <a:fld id="{B2ED9D82-4D3C-4F16-B177-74D05B2C1C42}" type="slidenum">
              <a:rPr lang="zh-TW" altLang="en-US"/>
              <a:pPr>
                <a:defRPr/>
              </a:pPr>
              <a:t>7</a:t>
            </a:fld>
            <a:endParaRPr lang="zh-TW" alt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428625" y="274638"/>
            <a:ext cx="8215313" cy="1143000"/>
          </a:xfrm>
        </p:spPr>
        <p:txBody>
          <a:bodyPr rtlCol="0">
            <a:normAutofit fontScale="90000"/>
          </a:bodyPr>
          <a:lstStyle/>
          <a:p>
            <a:pPr eaLnBrk="1" fontAlgn="auto" hangingPunct="1">
              <a:spcAft>
                <a:spcPts val="0"/>
              </a:spcAft>
              <a:defRPr/>
            </a:pPr>
            <a:r>
              <a:rPr lang="en-US" sz="4900" dirty="0" smtClean="0"/>
              <a:t>Sunset Glacier</a:t>
            </a:r>
            <a:r>
              <a:rPr lang="en-US" dirty="0" smtClean="0"/>
              <a:t/>
            </a:r>
            <a:br>
              <a:rPr lang="en-US" dirty="0" smtClean="0"/>
            </a:br>
            <a:r>
              <a:rPr lang="en-US" sz="3100" dirty="0" smtClean="0"/>
              <a:t>Alaska’s Denali National Park</a:t>
            </a:r>
            <a:endParaRPr lang="zh-TW" altLang="en-US" sz="3100" dirty="0"/>
          </a:p>
        </p:txBody>
      </p:sp>
      <p:pic>
        <p:nvPicPr>
          <p:cNvPr id="24578" name="圖片 3"/>
          <p:cNvPicPr>
            <a:picLocks noChangeAspect="1" noChangeArrowheads="1"/>
          </p:cNvPicPr>
          <p:nvPr/>
        </p:nvPicPr>
        <p:blipFill>
          <a:blip r:embed="rId2" cstate="print"/>
          <a:srcRect b="50327"/>
          <a:stretch>
            <a:fillRect/>
          </a:stretch>
        </p:blipFill>
        <p:spPr bwMode="auto">
          <a:xfrm>
            <a:off x="142875" y="1714500"/>
            <a:ext cx="5270500" cy="2787650"/>
          </a:xfrm>
          <a:prstGeom prst="rect">
            <a:avLst/>
          </a:prstGeom>
          <a:noFill/>
          <a:ln w="9525">
            <a:noFill/>
            <a:miter lim="800000"/>
            <a:headEnd/>
            <a:tailEnd/>
          </a:ln>
        </p:spPr>
      </p:pic>
      <p:pic>
        <p:nvPicPr>
          <p:cNvPr id="24579" name="圖片 4"/>
          <p:cNvPicPr>
            <a:picLocks noChangeAspect="1" noChangeArrowheads="1"/>
          </p:cNvPicPr>
          <p:nvPr/>
        </p:nvPicPr>
        <p:blipFill>
          <a:blip r:embed="rId2" cstate="print"/>
          <a:srcRect t="49022"/>
          <a:stretch>
            <a:fillRect/>
          </a:stretch>
        </p:blipFill>
        <p:spPr bwMode="auto">
          <a:xfrm>
            <a:off x="3714750" y="3857625"/>
            <a:ext cx="5270500" cy="2860675"/>
          </a:xfrm>
          <a:prstGeom prst="rect">
            <a:avLst/>
          </a:prstGeom>
          <a:noFill/>
          <a:ln w="9525">
            <a:noFill/>
            <a:miter lim="800000"/>
            <a:headEnd/>
            <a:tailEnd/>
          </a:ln>
        </p:spPr>
      </p:pic>
      <p:sp>
        <p:nvSpPr>
          <p:cNvPr id="24580" name="文字方塊 5"/>
          <p:cNvSpPr txBox="1">
            <a:spLocks noChangeArrowheads="1"/>
          </p:cNvSpPr>
          <p:nvPr/>
        </p:nvSpPr>
        <p:spPr bwMode="auto">
          <a:xfrm>
            <a:off x="5357813" y="2071688"/>
            <a:ext cx="1285875" cy="584200"/>
          </a:xfrm>
          <a:prstGeom prst="rect">
            <a:avLst/>
          </a:prstGeom>
          <a:noFill/>
          <a:ln w="9525">
            <a:noFill/>
            <a:miter lim="800000"/>
            <a:headEnd/>
            <a:tailEnd/>
          </a:ln>
        </p:spPr>
        <p:txBody>
          <a:bodyPr>
            <a:spAutoFit/>
          </a:bodyPr>
          <a:lstStyle/>
          <a:p>
            <a:r>
              <a:rPr kumimoji="0" lang="en-US" altLang="zh-TW" sz="3200">
                <a:latin typeface="Calibri" pitchFamily="34" charset="0"/>
              </a:rPr>
              <a:t>1935</a:t>
            </a:r>
            <a:endParaRPr kumimoji="0" lang="zh-TW" altLang="en-US" sz="3200">
              <a:latin typeface="Calibri" pitchFamily="34" charset="0"/>
            </a:endParaRPr>
          </a:p>
        </p:txBody>
      </p:sp>
      <p:sp>
        <p:nvSpPr>
          <p:cNvPr id="24581" name="文字方塊 6"/>
          <p:cNvSpPr txBox="1">
            <a:spLocks noChangeArrowheads="1"/>
          </p:cNvSpPr>
          <p:nvPr/>
        </p:nvSpPr>
        <p:spPr bwMode="auto">
          <a:xfrm>
            <a:off x="2709863" y="5572125"/>
            <a:ext cx="1004887" cy="584200"/>
          </a:xfrm>
          <a:prstGeom prst="rect">
            <a:avLst/>
          </a:prstGeom>
          <a:noFill/>
          <a:ln w="9525">
            <a:noFill/>
            <a:miter lim="800000"/>
            <a:headEnd/>
            <a:tailEnd/>
          </a:ln>
        </p:spPr>
        <p:txBody>
          <a:bodyPr wrap="none">
            <a:spAutoFit/>
          </a:bodyPr>
          <a:lstStyle/>
          <a:p>
            <a:r>
              <a:rPr kumimoji="0" lang="en-US" altLang="zh-TW" sz="3200">
                <a:latin typeface="Calibri" pitchFamily="34" charset="0"/>
              </a:rPr>
              <a:t>2004</a:t>
            </a:r>
            <a:endParaRPr kumimoji="0" lang="zh-TW" altLang="en-US" sz="3200">
              <a:latin typeface="Calibri" pitchFamily="34" charset="0"/>
            </a:endParaRPr>
          </a:p>
        </p:txBody>
      </p:sp>
      <p:sp>
        <p:nvSpPr>
          <p:cNvPr id="24582" name="Rectangle 7"/>
          <p:cNvSpPr>
            <a:spLocks noChangeArrowheads="1"/>
          </p:cNvSpPr>
          <p:nvPr/>
        </p:nvSpPr>
        <p:spPr bwMode="auto">
          <a:xfrm>
            <a:off x="4429125" y="1357313"/>
            <a:ext cx="4714875" cy="369887"/>
          </a:xfrm>
          <a:prstGeom prst="rect">
            <a:avLst/>
          </a:prstGeom>
          <a:noFill/>
          <a:ln w="9525">
            <a:noFill/>
            <a:miter lim="800000"/>
            <a:headEnd/>
            <a:tailEnd/>
          </a:ln>
        </p:spPr>
        <p:txBody>
          <a:bodyPr>
            <a:spAutoFit/>
          </a:bodyPr>
          <a:lstStyle/>
          <a:p>
            <a:r>
              <a:rPr kumimoji="0" lang="en-IE" altLang="zh-TW">
                <a:latin typeface="Times New Roman" pitchFamily="18" charset="0"/>
                <a:ea typeface="標楷體" pitchFamily="65" charset="-120"/>
              </a:rPr>
              <a:t>Source: Scientific Americans, September 2006</a:t>
            </a:r>
            <a:endParaRPr kumimoji="0" lang="en-US" altLang="zh-TW">
              <a:latin typeface="Times New Roman" pitchFamily="18" charset="0"/>
              <a:ea typeface="標楷體" pitchFamily="65" charset="-120"/>
            </a:endParaRPr>
          </a:p>
        </p:txBody>
      </p:sp>
      <p:sp>
        <p:nvSpPr>
          <p:cNvPr id="9" name="投影片編號版面配置區 8"/>
          <p:cNvSpPr>
            <a:spLocks noGrp="1"/>
          </p:cNvSpPr>
          <p:nvPr>
            <p:ph type="sldNum" sz="quarter" idx="11"/>
          </p:nvPr>
        </p:nvSpPr>
        <p:spPr/>
        <p:txBody>
          <a:bodyPr/>
          <a:lstStyle/>
          <a:p>
            <a:pPr>
              <a:defRPr/>
            </a:pPr>
            <a:fld id="{F1B729FD-63FC-4D1F-AACB-EC318EC864C5}" type="slidenum">
              <a:rPr lang="zh-TW" altLang="en-US"/>
              <a:pPr>
                <a:defRPr/>
              </a:pPr>
              <a:t>8</a:t>
            </a:fld>
            <a:endParaRPr lang="zh-TW" alt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1" name="Group 2"/>
          <p:cNvGrpSpPr>
            <a:grpSpLocks/>
          </p:cNvGrpSpPr>
          <p:nvPr/>
        </p:nvGrpSpPr>
        <p:grpSpPr bwMode="auto">
          <a:xfrm>
            <a:off x="1133475" y="1741488"/>
            <a:ext cx="6635750" cy="4951412"/>
            <a:chOff x="714" y="1097"/>
            <a:chExt cx="4180" cy="3119"/>
          </a:xfrm>
        </p:grpSpPr>
        <p:pic>
          <p:nvPicPr>
            <p:cNvPr id="25604" name="Picture 3"/>
            <p:cNvPicPr>
              <a:picLocks noChangeAspect="1" noChangeArrowheads="1"/>
            </p:cNvPicPr>
            <p:nvPr/>
          </p:nvPicPr>
          <p:blipFill>
            <a:blip r:embed="rId3" cstate="print"/>
            <a:srcRect b="4620"/>
            <a:stretch>
              <a:fillRect/>
            </a:stretch>
          </p:blipFill>
          <p:spPr bwMode="auto">
            <a:xfrm>
              <a:off x="714" y="1097"/>
              <a:ext cx="4180" cy="3119"/>
            </a:xfrm>
            <a:prstGeom prst="rect">
              <a:avLst/>
            </a:prstGeom>
            <a:noFill/>
            <a:ln w="9525">
              <a:noFill/>
              <a:miter lim="800000"/>
              <a:headEnd/>
              <a:tailEnd/>
            </a:ln>
          </p:spPr>
        </p:pic>
        <p:sp>
          <p:nvSpPr>
            <p:cNvPr id="25605" name="Text Box 4"/>
            <p:cNvSpPr txBox="1">
              <a:spLocks noChangeArrowheads="1"/>
            </p:cNvSpPr>
            <p:nvPr/>
          </p:nvSpPr>
          <p:spPr bwMode="auto">
            <a:xfrm>
              <a:off x="1083" y="1453"/>
              <a:ext cx="3603" cy="518"/>
            </a:xfrm>
            <a:prstGeom prst="rect">
              <a:avLst/>
            </a:prstGeom>
            <a:noFill/>
            <a:ln w="9525">
              <a:noFill/>
              <a:miter lim="800000"/>
              <a:headEnd/>
              <a:tailEnd/>
            </a:ln>
          </p:spPr>
          <p:txBody>
            <a:bodyPr>
              <a:spAutoFit/>
            </a:bodyPr>
            <a:lstStyle/>
            <a:p>
              <a:pPr algn="ctr">
                <a:spcBef>
                  <a:spcPct val="50000"/>
                </a:spcBef>
              </a:pPr>
              <a:r>
                <a:rPr kumimoji="0" lang="en-US" altLang="zh-TW" sz="2400">
                  <a:solidFill>
                    <a:srgbClr val="FFFF00"/>
                  </a:solidFill>
                  <a:latin typeface="Verdana" pitchFamily="34" charset="0"/>
                </a:rPr>
                <a:t>78% of British Columbia pine will have died by 2013.</a:t>
              </a:r>
            </a:p>
          </p:txBody>
        </p:sp>
      </p:grpSp>
      <p:sp>
        <p:nvSpPr>
          <p:cNvPr id="25602" name="Text Box 5"/>
          <p:cNvSpPr txBox="1">
            <a:spLocks noChangeArrowheads="1"/>
          </p:cNvSpPr>
          <p:nvPr/>
        </p:nvSpPr>
        <p:spPr bwMode="auto">
          <a:xfrm>
            <a:off x="1738313" y="3994150"/>
            <a:ext cx="5745162" cy="1370013"/>
          </a:xfrm>
          <a:prstGeom prst="rect">
            <a:avLst/>
          </a:prstGeom>
          <a:noFill/>
          <a:ln w="9525">
            <a:noFill/>
            <a:miter lim="800000"/>
            <a:headEnd/>
            <a:tailEnd/>
          </a:ln>
        </p:spPr>
        <p:txBody>
          <a:bodyPr>
            <a:spAutoFit/>
          </a:bodyPr>
          <a:lstStyle/>
          <a:p>
            <a:pPr algn="ctr">
              <a:spcBef>
                <a:spcPct val="50000"/>
              </a:spcBef>
            </a:pPr>
            <a:r>
              <a:rPr kumimoji="0" lang="en-US" altLang="zh-TW" sz="2400">
                <a:solidFill>
                  <a:srgbClr val="FFFF00"/>
                </a:solidFill>
                <a:latin typeface="Calibri" pitchFamily="34" charset="0"/>
              </a:rPr>
              <a:t>British Columbia, Ministry of Forests and Range (2006):</a:t>
            </a:r>
          </a:p>
          <a:p>
            <a:pPr algn="ctr">
              <a:spcBef>
                <a:spcPct val="50000"/>
              </a:spcBef>
            </a:pPr>
            <a:r>
              <a:rPr kumimoji="0" lang="en-US" altLang="zh-TW" sz="2400">
                <a:solidFill>
                  <a:srgbClr val="FFFF00"/>
                </a:solidFill>
                <a:latin typeface="Calibri" pitchFamily="34" charset="0"/>
              </a:rPr>
              <a:t>40% of the pine is now gone.</a:t>
            </a:r>
          </a:p>
        </p:txBody>
      </p:sp>
      <p:sp>
        <p:nvSpPr>
          <p:cNvPr id="25603" name="Rectangle 6"/>
          <p:cNvSpPr>
            <a:spLocks noChangeArrowheads="1"/>
          </p:cNvSpPr>
          <p:nvPr/>
        </p:nvSpPr>
        <p:spPr bwMode="auto">
          <a:xfrm>
            <a:off x="488950" y="238125"/>
            <a:ext cx="8113713" cy="1354138"/>
          </a:xfrm>
          <a:prstGeom prst="rect">
            <a:avLst/>
          </a:prstGeom>
          <a:noFill/>
          <a:ln w="9525">
            <a:noFill/>
            <a:miter lim="800000"/>
            <a:headEnd/>
            <a:tailEnd/>
          </a:ln>
        </p:spPr>
        <p:txBody>
          <a:bodyPr>
            <a:spAutoFit/>
          </a:bodyPr>
          <a:lstStyle/>
          <a:p>
            <a:pPr algn="ctr">
              <a:lnSpc>
                <a:spcPct val="115000"/>
              </a:lnSpc>
            </a:pPr>
            <a:r>
              <a:rPr kumimoji="0" lang="en-US" altLang="zh-TW" sz="2400">
                <a:solidFill>
                  <a:srgbClr val="FF0000"/>
                </a:solidFill>
                <a:latin typeface="Calibri" pitchFamily="34" charset="0"/>
                <a:cs typeface="Arial" charset="0"/>
              </a:rPr>
              <a:t>During the lifetime of your youngest grandchildren, </a:t>
            </a:r>
          </a:p>
          <a:p>
            <a:pPr algn="ctr">
              <a:lnSpc>
                <a:spcPct val="115000"/>
              </a:lnSpc>
            </a:pPr>
            <a:r>
              <a:rPr kumimoji="0" lang="en-US" altLang="zh-TW" sz="2400">
                <a:solidFill>
                  <a:srgbClr val="FF0000"/>
                </a:solidFill>
                <a:latin typeface="Calibri" pitchFamily="34" charset="0"/>
              </a:rPr>
              <a:t>50 - 90% of our </a:t>
            </a:r>
            <a:r>
              <a:rPr kumimoji="0" lang="en-US" altLang="zh-TW" sz="2400">
                <a:solidFill>
                  <a:srgbClr val="FF0000"/>
                </a:solidFill>
                <a:latin typeface="Calibri" pitchFamily="34" charset="0"/>
                <a:cs typeface="Arial" charset="0"/>
              </a:rPr>
              <a:t>Alpine/subalpine forests and 30 - 90% of our Sierra snowpack will vanish due to climate change.</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GDkVdznMcUKA9h8V9Vl.d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g2RRUrX5yU.4btGA.g6Zt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w4aGcXw2zEGUhsIj5ijg8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M5ZbkEB54UWzjJsranc0G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UjgZMvOHjUW3My5z1rVPB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K7K7kf0GcEqLJub14s3cH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cnUPwdCEL0iLqQkbyPNFH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BfW0Jdp.M0.LAYH8YywC1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q.h7ztXzaECHynobKaIVl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GphfMvWF0WjDPGwzCnmF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iHa6tJ90MEyCi0XZtkw62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IKa0GxG990W.1QeoymzrT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jHZSw358N0O2zYORvDxQE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WtKT64wK0iBIviaTahaN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DshQNTWRI0SqFWvo9K2sm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gDPvfVEFnUimHKlxrtuZU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QJvhEG1hd0y2Wn_HaW.Ih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E4neIXAIoUq8h4Hd4GUna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xN96IU_mrEaNCA_ycmZIT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BaEz1BGjx0mumQUy2GDrQ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NcPV4B6NrE6lx0_kYSIm0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LWO5elcK5Ue_v16JzAF79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4k2aE8VU7EmWKh4uNAeTd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3XlNeUug_UiI8qiMJ_eh8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kntqMtajKkKvNmQMH5Lmy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QZWATBlYW0.HIGiH7aTHf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KDhQmO9NFUqlBVYr8cG_Y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H_Qcm.WVS0epFjJlmvASX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YMBDKeRq7ECrQZGdVrHj.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OkxkduA5mk2IbBybolLU2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Eo8yS_Qq30aE_HjnoPfxr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EAmPmzzBIUegyI_s9Pcwt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c6Mj.3dLF027B0OEdppud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7B8gK4hMSkW2PZWMXUIP4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iG2HwVchikiCzom4.AekS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bwMqNzeD3kaHfKBWNDdx4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nEZg1GJ6SESTIMKqkJc8H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M5ZbkEB54UWzjJsranc0G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M5ZbkEB54UWzjJsranc0G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E9HCgeqUgkqJAaaVUjZLH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V2dsTFdBz0KA_aqwyBcyZ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2xUoR1dRrkGqBVSDnyMSL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WfkBHXWLmUGsRLO28UpCe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8OigAYKi7Eu6FsaW_q9d2g"/>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簡報_版型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2843</TotalTime>
  <Words>3319</Words>
  <Application>Microsoft Office PowerPoint</Application>
  <PresentationFormat>如螢幕大小 (4:3)</PresentationFormat>
  <Paragraphs>677</Paragraphs>
  <Slides>61</Slides>
  <Notes>18</Notes>
  <HiddenSlides>0</HiddenSlides>
  <MMClips>0</MMClips>
  <ScaleCrop>false</ScaleCrop>
  <HeadingPairs>
    <vt:vector size="6" baseType="variant">
      <vt:variant>
        <vt:lpstr>佈景主題</vt:lpstr>
      </vt:variant>
      <vt:variant>
        <vt:i4>3</vt:i4>
      </vt:variant>
      <vt:variant>
        <vt:lpstr>內嵌 OLE 伺服程式</vt:lpstr>
      </vt:variant>
      <vt:variant>
        <vt:i4>2</vt:i4>
      </vt:variant>
      <vt:variant>
        <vt:lpstr>投影片標題</vt:lpstr>
      </vt:variant>
      <vt:variant>
        <vt:i4>61</vt:i4>
      </vt:variant>
    </vt:vector>
  </HeadingPairs>
  <TitlesOfParts>
    <vt:vector size="66" baseType="lpstr">
      <vt:lpstr>Office 佈景主題</vt:lpstr>
      <vt:lpstr>簡報_版型3</vt:lpstr>
      <vt:lpstr>1_Office 佈景主題</vt:lpstr>
      <vt:lpstr>think-cell Slide</vt:lpstr>
      <vt:lpstr>圖表</vt:lpstr>
      <vt:lpstr> 臺灣能源現況與未來 減碳、付得起、安全 </vt:lpstr>
      <vt:lpstr>內   容</vt:lpstr>
      <vt:lpstr>PowerPoint 簡報</vt:lpstr>
      <vt:lpstr>PowerPoint 簡報</vt:lpstr>
      <vt:lpstr>PowerPoint 簡報</vt:lpstr>
      <vt:lpstr>PowerPoint 簡報</vt:lpstr>
      <vt:lpstr>A Massive Iceberg Breaking Off  Pine Island Glacier, West Antarctica</vt:lpstr>
      <vt:lpstr>Sunset Glacier Alaska’s Denali National Park</vt:lpstr>
      <vt:lpstr>PowerPoint 簡報</vt:lpstr>
      <vt:lpstr>西伯利亞的永凍層開始解凍，一些微生物會把土壤中的碳重新轉變成CO2 及甲烷釋放到大氣中</vt:lpstr>
      <vt:lpstr>極端氣候造成的災害及人命損失正在增加</vt:lpstr>
      <vt:lpstr>PowerPoint 簡報</vt:lpstr>
      <vt:lpstr>能源發展,減碳是主軸</vt:lpstr>
      <vt:lpstr>PowerPoint 簡報</vt:lpstr>
      <vt:lpstr>PowerPoint 簡報</vt:lpstr>
      <vt:lpstr>PowerPoint 簡報</vt:lpstr>
      <vt:lpstr>哥本哈根協定摘要(2009年12月)</vt:lpstr>
      <vt:lpstr>哥本哈根會議的劃時代的意義</vt:lpstr>
      <vt:lpstr>PowerPoint 簡報</vt:lpstr>
      <vt:lpstr>PowerPoint 簡報</vt:lpstr>
      <vt:lpstr>PowerPoint 簡報</vt:lpstr>
      <vt:lpstr>PowerPoint 簡報</vt:lpstr>
      <vt:lpstr>PowerPoint 簡報</vt:lpstr>
      <vt:lpstr>PowerPoint 簡報</vt:lpstr>
      <vt:lpstr>2010年臺灣發電量(2470億度)配比</vt:lpstr>
      <vt:lpstr>各國發一度電排放CO2 之量</vt:lpstr>
      <vt:lpstr>降低CO2排放之策略</vt:lpstr>
      <vt:lpstr>PowerPoint 簡報</vt:lpstr>
      <vt:lpstr>二、主要研究成果  建構低碳台灣總體策略 </vt:lpstr>
      <vt:lpstr>我們嚐試回答以下問題</vt:lpstr>
      <vt:lpstr>2025年如何達到永續綱領目標</vt:lpstr>
      <vt:lpstr>PowerPoint 簡報</vt:lpstr>
      <vt:lpstr>3、我們提出各類低碳電力組合，許多可符合永續綱領目標</vt:lpstr>
      <vt:lpstr>大幅提高再生能源所占比例</vt:lpstr>
      <vt:lpstr>淨煤電廠方案</vt:lpstr>
      <vt:lpstr>PowerPoint 簡報</vt:lpstr>
      <vt:lpstr>PowerPoint 簡報</vt:lpstr>
      <vt:lpstr>PowerPoint 簡報</vt:lpstr>
      <vt:lpstr>每年節能2%(2009-2017)</vt:lpstr>
      <vt:lpstr>溫室氣體最大減排量為何？從何做起？</vt:lpstr>
      <vt:lpstr>提升能源效率的市場規模最大</vt:lpstr>
      <vt:lpstr>住宅節能、更新家電 可節能41％</vt:lpstr>
      <vt:lpstr>PowerPoint 簡報</vt:lpstr>
      <vt:lpstr>PowerPoint 簡報</vt:lpstr>
      <vt:lpstr>PowerPoint 簡報</vt:lpstr>
      <vt:lpstr>商辦節能、逐棟落實 可節能42％</vt:lpstr>
      <vt:lpstr>軌道運輸  效率最高 陸運可節能45％</vt:lpstr>
      <vt:lpstr>工業部門、步步維艱 可節能11.7%</vt:lpstr>
      <vt:lpstr>再生能源蘊藏量 風29.4 KWh/人日 ，太陽28.37 KWh/人日  </vt:lpstr>
      <vt:lpstr>太陽能 3GW，要裝置在何處？ 執行陽光屋頂百萬座的思考依據</vt:lpstr>
      <vt:lpstr>離岸風力 10GW的風機裝置位置? 總蘊藏量 29.4度/人日、總裝置容量 61.5GW </vt:lpstr>
      <vt:lpstr>PowerPoint 簡報</vt:lpstr>
      <vt:lpstr>PowerPoint 簡報</vt:lpstr>
      <vt:lpstr>PowerPoint 簡報</vt:lpstr>
      <vt:lpstr>PowerPoint 簡報</vt:lpstr>
      <vt:lpstr>PowerPoint 簡報</vt:lpstr>
      <vt:lpstr>2MW Kuroshio Ocean Turbine</vt:lpstr>
      <vt:lpstr>Kuroshio Power Plants A Turbine-Cluster</vt:lpstr>
      <vt:lpstr>結論</vt:lpstr>
      <vt:lpstr>結論二</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AND UNIVERSITY RESPONSIBILITY</dc:title>
  <dc:creator>user</dc:creator>
  <cp:lastModifiedBy>user</cp:lastModifiedBy>
  <cp:revision>145</cp:revision>
  <dcterms:created xsi:type="dcterms:W3CDTF">2008-10-22T04:50:58Z</dcterms:created>
  <dcterms:modified xsi:type="dcterms:W3CDTF">2014-05-08T03:03:49Z</dcterms:modified>
</cp:coreProperties>
</file>