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22"/>
  </p:notesMasterIdLst>
  <p:sldIdLst>
    <p:sldId id="256" r:id="rId2"/>
    <p:sldId id="260" r:id="rId3"/>
    <p:sldId id="275" r:id="rId4"/>
    <p:sldId id="257" r:id="rId5"/>
    <p:sldId id="258" r:id="rId6"/>
    <p:sldId id="259" r:id="rId7"/>
    <p:sldId id="262" r:id="rId8"/>
    <p:sldId id="263" r:id="rId9"/>
    <p:sldId id="264" r:id="rId10"/>
    <p:sldId id="265" r:id="rId11"/>
    <p:sldId id="266" r:id="rId12"/>
    <p:sldId id="267" r:id="rId13"/>
    <p:sldId id="276" r:id="rId14"/>
    <p:sldId id="268" r:id="rId15"/>
    <p:sldId id="269" r:id="rId16"/>
    <p:sldId id="270" r:id="rId17"/>
    <p:sldId id="272" r:id="rId18"/>
    <p:sldId id="271" r:id="rId19"/>
    <p:sldId id="278" r:id="rId20"/>
    <p:sldId id="277" r:id="rId2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83"/>
    <p:restoredTop sz="94595"/>
  </p:normalViewPr>
  <p:slideViewPr>
    <p:cSldViewPr snapToGrid="0" snapToObjects="1">
      <p:cViewPr varScale="1">
        <p:scale>
          <a:sx n="96" d="100"/>
          <a:sy n="96" d="100"/>
        </p:scale>
        <p:origin x="536"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CA01A-99DD-CA42-8A3B-F54627D09534}" type="datetimeFigureOut">
              <a:rPr kumimoji="1" lang="zh-TW" altLang="en-US" smtClean="0"/>
              <a:t>2017/4/13</a:t>
            </a:fld>
            <a:endParaRPr kumimoji="1" lang="zh-TW" altLang="en-US"/>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04168C0-5302-4E4A-B20C-C5AB1635CE7E}" type="slidenum">
              <a:rPr kumimoji="1" lang="zh-TW" altLang="en-US" smtClean="0"/>
              <a:t>‹#›</a:t>
            </a:fld>
            <a:endParaRPr kumimoji="1" lang="zh-TW" altLang="en-US"/>
          </a:p>
        </p:txBody>
      </p:sp>
    </p:spTree>
    <p:extLst>
      <p:ext uri="{BB962C8B-B14F-4D97-AF65-F5344CB8AC3E}">
        <p14:creationId xmlns:p14="http://schemas.microsoft.com/office/powerpoint/2010/main" val="8344512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kumimoji="1" lang="zh-TW" altLang="en-US"/>
          </a:p>
        </p:txBody>
      </p:sp>
      <p:sp>
        <p:nvSpPr>
          <p:cNvPr id="4" name="投影片編號版面配置區 3"/>
          <p:cNvSpPr>
            <a:spLocks noGrp="1"/>
          </p:cNvSpPr>
          <p:nvPr>
            <p:ph type="sldNum" sz="quarter" idx="10"/>
          </p:nvPr>
        </p:nvSpPr>
        <p:spPr/>
        <p:txBody>
          <a:bodyPr/>
          <a:lstStyle/>
          <a:p>
            <a:fld id="{104168C0-5302-4E4A-B20C-C5AB1635CE7E}" type="slidenum">
              <a:rPr kumimoji="1" lang="zh-TW" altLang="en-US" smtClean="0"/>
              <a:t>0</a:t>
            </a:fld>
            <a:endParaRPr kumimoji="1" lang="zh-TW" altLang="en-US"/>
          </a:p>
        </p:txBody>
      </p:sp>
    </p:spTree>
    <p:extLst>
      <p:ext uri="{BB962C8B-B14F-4D97-AF65-F5344CB8AC3E}">
        <p14:creationId xmlns:p14="http://schemas.microsoft.com/office/powerpoint/2010/main" val="1645670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kumimoji="1" lang="zh-TW" altLang="en-US" smtClean="0"/>
              <a:t>按一下以編輯母片標題樣式</a:t>
            </a:r>
            <a:endParaRPr kumimoji="1" lang="zh-TW" altLang="en-US"/>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TW" altLang="en-US" smtClean="0"/>
              <a:t>按一下以編輯母片副標題樣式</a:t>
            </a:r>
            <a:endParaRPr kumimoji="1" lang="zh-TW" altLang="en-US"/>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5965823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smtClean="0"/>
              <a:t>按一下以編輯母片標題樣式</a:t>
            </a:r>
            <a:endParaRPr kumimoji="1" lang="zh-TW" altLang="en-US"/>
          </a:p>
        </p:txBody>
      </p:sp>
      <p:sp>
        <p:nvSpPr>
          <p:cNvPr id="3" name="直排文字版面配置區 2"/>
          <p:cNvSpPr>
            <a:spLocks noGrp="1"/>
          </p:cNvSpPr>
          <p:nvPr>
            <p:ph type="body" orient="vert" idx="1"/>
          </p:nvPr>
        </p:nvSpPr>
        <p:spPr/>
        <p:txBody>
          <a:bodyPr vert="eaVert"/>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998908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垂直標題 1"/>
          <p:cNvSpPr>
            <a:spLocks noGrp="1"/>
          </p:cNvSpPr>
          <p:nvPr>
            <p:ph type="title" orient="vert"/>
          </p:nvPr>
        </p:nvSpPr>
        <p:spPr>
          <a:xfrm>
            <a:off x="8724900" y="365125"/>
            <a:ext cx="2628900" cy="5811838"/>
          </a:xfrm>
        </p:spPr>
        <p:txBody>
          <a:bodyPr vert="eaVert"/>
          <a:lstStyle/>
          <a:p>
            <a:r>
              <a:rPr kumimoji="1" lang="zh-TW" altLang="en-US" smtClean="0"/>
              <a:t>按一下以編輯母片標題樣式</a:t>
            </a:r>
            <a:endParaRPr kumimoji="1" lang="zh-TW" altLang="en-US"/>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422817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smtClean="0"/>
              <a:t>按一下以編輯母片標題樣式</a:t>
            </a:r>
            <a:endParaRPr kumimoji="1" lang="zh-TW" altLang="en-US"/>
          </a:p>
        </p:txBody>
      </p:sp>
      <p:sp>
        <p:nvSpPr>
          <p:cNvPr id="3" name="內容版面配置區 2"/>
          <p:cNvSpPr>
            <a:spLocks noGrp="1"/>
          </p:cNvSpPr>
          <p:nvPr>
            <p:ph idx="1"/>
          </p:nvPr>
        </p:nvSpPr>
        <p:spPr/>
        <p:txBody>
          <a:body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57685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kumimoji="1" lang="zh-TW" altLang="en-US" smtClean="0"/>
              <a:t>按一下以編輯母片標題樣式</a:t>
            </a:r>
            <a:endParaRPr kumimoji="1" lang="zh-TW" altLang="en-US"/>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TW" altLang="en-US" smtClean="0"/>
              <a:t>按一下以編輯母片文字樣式</a:t>
            </a:r>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232201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smtClean="0"/>
              <a:t>按一下以編輯母片標題樣式</a:t>
            </a:r>
            <a:endParaRPr kumimoji="1" lang="zh-TW" altLang="en-US"/>
          </a:p>
        </p:txBody>
      </p:sp>
      <p:sp>
        <p:nvSpPr>
          <p:cNvPr id="3" name="內容版面配置區 2"/>
          <p:cNvSpPr>
            <a:spLocks noGrp="1"/>
          </p:cNvSpPr>
          <p:nvPr>
            <p:ph sz="half" idx="1"/>
          </p:nvPr>
        </p:nvSpPr>
        <p:spPr>
          <a:xfrm>
            <a:off x="838200" y="1825625"/>
            <a:ext cx="5181600" cy="4351338"/>
          </a:xfrm>
        </p:spPr>
        <p:txBody>
          <a:body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4" name="內容版面配置區 3"/>
          <p:cNvSpPr>
            <a:spLocks noGrp="1"/>
          </p:cNvSpPr>
          <p:nvPr>
            <p:ph sz="half" idx="2"/>
          </p:nvPr>
        </p:nvSpPr>
        <p:spPr>
          <a:xfrm>
            <a:off x="6172200" y="1825625"/>
            <a:ext cx="5181600" cy="4351338"/>
          </a:xfrm>
        </p:spPr>
        <p:txBody>
          <a:body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5" name="日期版面配置區 4"/>
          <p:cNvSpPr>
            <a:spLocks noGrp="1"/>
          </p:cNvSpPr>
          <p:nvPr>
            <p:ph type="dt" sz="half" idx="10"/>
          </p:nvPr>
        </p:nvSpPr>
        <p:spPr/>
        <p:txBody>
          <a:bodyPr/>
          <a:lstStyle/>
          <a:p>
            <a:r>
              <a:rPr kumimoji="1" lang="en-US" altLang="zh-TW" smtClean="0"/>
              <a:t>2017/4/14</a:t>
            </a:r>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636924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kumimoji="1" lang="zh-TW" altLang="en-US" smtClean="0"/>
              <a:t>按一下以編輯母片標題樣式</a:t>
            </a:r>
            <a:endParaRPr kumimoji="1" lang="zh-TW" altLang="en-US"/>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smtClean="0"/>
              <a:t>按一下以編輯母片文字樣式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TW" altLang="en-US" smtClean="0"/>
              <a:t>按一下以編輯母片文字樣式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7" name="日期版面配置區 6"/>
          <p:cNvSpPr>
            <a:spLocks noGrp="1"/>
          </p:cNvSpPr>
          <p:nvPr>
            <p:ph type="dt" sz="half" idx="10"/>
          </p:nvPr>
        </p:nvSpPr>
        <p:spPr/>
        <p:txBody>
          <a:bodyPr/>
          <a:lstStyle/>
          <a:p>
            <a:r>
              <a:rPr kumimoji="1" lang="en-US" altLang="zh-TW" smtClean="0"/>
              <a:t>2017/4/14</a:t>
            </a:r>
            <a:endParaRPr kumimoji="1" lang="zh-TW" altLang="en-US"/>
          </a:p>
        </p:txBody>
      </p:sp>
      <p:sp>
        <p:nvSpPr>
          <p:cNvPr id="8" name="頁尾版面配置區 7"/>
          <p:cNvSpPr>
            <a:spLocks noGrp="1"/>
          </p:cNvSpPr>
          <p:nvPr>
            <p:ph type="ftr" sz="quarter" idx="11"/>
          </p:nvPr>
        </p:nvSpPr>
        <p:spPr/>
        <p:txBody>
          <a:bodyPr/>
          <a:lstStyle/>
          <a:p>
            <a:endParaRPr kumimoji="1" lang="zh-TW" altLang="en-US"/>
          </a:p>
        </p:txBody>
      </p:sp>
      <p:sp>
        <p:nvSpPr>
          <p:cNvPr id="9" name="投影片編號版面配置區 8"/>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736768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smtClean="0"/>
              <a:t>按一下以編輯母片標題樣式</a:t>
            </a:r>
            <a:endParaRPr kumimoji="1" lang="zh-TW" altLang="en-US"/>
          </a:p>
        </p:txBody>
      </p:sp>
      <p:sp>
        <p:nvSpPr>
          <p:cNvPr id="3" name="日期版面配置區 2"/>
          <p:cNvSpPr>
            <a:spLocks noGrp="1"/>
          </p:cNvSpPr>
          <p:nvPr>
            <p:ph type="dt" sz="half" idx="10"/>
          </p:nvPr>
        </p:nvSpPr>
        <p:spPr/>
        <p:txBody>
          <a:bodyPr/>
          <a:lstStyle/>
          <a:p>
            <a:r>
              <a:rPr kumimoji="1" lang="en-US" altLang="zh-TW" smtClean="0"/>
              <a:t>2017/4/14</a:t>
            </a:r>
            <a:endParaRPr kumimoji="1" lang="zh-TW" altLang="en-US"/>
          </a:p>
        </p:txBody>
      </p:sp>
      <p:sp>
        <p:nvSpPr>
          <p:cNvPr id="4" name="頁尾版面配置區 3"/>
          <p:cNvSpPr>
            <a:spLocks noGrp="1"/>
          </p:cNvSpPr>
          <p:nvPr>
            <p:ph type="ftr" sz="quarter" idx="11"/>
          </p:nvPr>
        </p:nvSpPr>
        <p:spPr/>
        <p:txBody>
          <a:bodyPr/>
          <a:lstStyle/>
          <a:p>
            <a:endParaRPr kumimoji="1" lang="zh-TW" altLang="en-US"/>
          </a:p>
        </p:txBody>
      </p:sp>
      <p:sp>
        <p:nvSpPr>
          <p:cNvPr id="5" name="投影片編號版面配置區 4"/>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265659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r>
              <a:rPr kumimoji="1" lang="en-US" altLang="zh-TW" smtClean="0"/>
              <a:t>2017/4/14</a:t>
            </a:r>
            <a:endParaRPr kumimoji="1" lang="zh-TW" altLang="en-US"/>
          </a:p>
        </p:txBody>
      </p:sp>
      <p:sp>
        <p:nvSpPr>
          <p:cNvPr id="3" name="頁尾版面配置區 2"/>
          <p:cNvSpPr>
            <a:spLocks noGrp="1"/>
          </p:cNvSpPr>
          <p:nvPr>
            <p:ph type="ftr" sz="quarter" idx="11"/>
          </p:nvPr>
        </p:nvSpPr>
        <p:spPr/>
        <p:txBody>
          <a:bodyPr/>
          <a:lstStyle/>
          <a:p>
            <a:endParaRPr kumimoji="1" lang="zh-TW" altLang="en-US"/>
          </a:p>
        </p:txBody>
      </p:sp>
      <p:sp>
        <p:nvSpPr>
          <p:cNvPr id="4" name="投影片編號版面配置區 3"/>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113373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smtClean="0"/>
              <a:t>按一下以編輯母片標題樣式</a:t>
            </a:r>
            <a:endParaRPr kumimoji="1" lang="zh-TW" altLang="en-US"/>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smtClean="0"/>
              <a:t>按一下以編輯母片文字樣式</a:t>
            </a:r>
          </a:p>
        </p:txBody>
      </p:sp>
      <p:sp>
        <p:nvSpPr>
          <p:cNvPr id="5" name="日期版面配置區 4"/>
          <p:cNvSpPr>
            <a:spLocks noGrp="1"/>
          </p:cNvSpPr>
          <p:nvPr>
            <p:ph type="dt" sz="half" idx="10"/>
          </p:nvPr>
        </p:nvSpPr>
        <p:spPr/>
        <p:txBody>
          <a:bodyPr/>
          <a:lstStyle/>
          <a:p>
            <a:r>
              <a:rPr kumimoji="1" lang="en-US" altLang="zh-TW" smtClean="0"/>
              <a:t>2017/4/14</a:t>
            </a:r>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4456167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kumimoji="1" lang="zh-TW" altLang="en-US" smtClean="0"/>
              <a:t>按一下以編輯母片標題樣式</a:t>
            </a:r>
            <a:endParaRPr kumimoji="1" lang="zh-TW" altLang="en-US"/>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TW" altLang="en-US" smtClean="0"/>
              <a:t>按一下以編輯母片文字樣式</a:t>
            </a:r>
          </a:p>
        </p:txBody>
      </p:sp>
      <p:sp>
        <p:nvSpPr>
          <p:cNvPr id="5" name="日期版面配置區 4"/>
          <p:cNvSpPr>
            <a:spLocks noGrp="1"/>
          </p:cNvSpPr>
          <p:nvPr>
            <p:ph type="dt" sz="half" idx="10"/>
          </p:nvPr>
        </p:nvSpPr>
        <p:spPr/>
        <p:txBody>
          <a:bodyPr/>
          <a:lstStyle/>
          <a:p>
            <a:r>
              <a:rPr kumimoji="1" lang="en-US" altLang="zh-TW" smtClean="0"/>
              <a:t>2017/4/14</a:t>
            </a:r>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199759688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TW" altLang="en-US" smtClean="0"/>
              <a:t>按一下以編輯母片標題樣式</a:t>
            </a:r>
            <a:endParaRPr kumimoji="1" lang="zh-TW" altLang="en-US"/>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TW" altLang="en-US" smtClean="0"/>
              <a:t>按一下以編輯母片文字樣式</a:t>
            </a:r>
          </a:p>
          <a:p>
            <a:pPr lvl="1"/>
            <a:r>
              <a:rPr kumimoji="1" lang="zh-TW" altLang="en-US" smtClean="0"/>
              <a:t>第二層</a:t>
            </a:r>
          </a:p>
          <a:p>
            <a:pPr lvl="2"/>
            <a:r>
              <a:rPr kumimoji="1" lang="zh-TW" altLang="en-US" smtClean="0"/>
              <a:t>第三層</a:t>
            </a:r>
          </a:p>
          <a:p>
            <a:pPr lvl="3"/>
            <a:r>
              <a:rPr kumimoji="1" lang="zh-TW" altLang="en-US" smtClean="0"/>
              <a:t>第四層</a:t>
            </a:r>
          </a:p>
          <a:p>
            <a:pPr lvl="4"/>
            <a:r>
              <a:rPr kumimoji="1" lang="zh-TW" altLang="en-US" smtClean="0"/>
              <a:t>第五層</a:t>
            </a:r>
            <a:endParaRPr kumimoji="1" lang="zh-TW" altLang="en-US"/>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kumimoji="1" lang="en-US" altLang="zh-TW" smtClean="0"/>
              <a:t>2017/4/14</a:t>
            </a:r>
            <a:endParaRPr kumimoji="1"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455779-D60D-4F41-A049-5F419EF77551}" type="slidenum">
              <a:rPr kumimoji="1" lang="zh-TW" altLang="en-US" smtClean="0"/>
              <a:t>‹#›</a:t>
            </a:fld>
            <a:endParaRPr kumimoji="1" lang="zh-TW" altLang="en-US"/>
          </a:p>
        </p:txBody>
      </p:sp>
    </p:spTree>
    <p:extLst>
      <p:ext uri="{BB962C8B-B14F-4D97-AF65-F5344CB8AC3E}">
        <p14:creationId xmlns:p14="http://schemas.microsoft.com/office/powerpoint/2010/main" val="951817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1594333"/>
          </a:xfrm>
        </p:spPr>
        <p:txBody>
          <a:bodyPr>
            <a:normAutofit/>
          </a:bodyPr>
          <a:lstStyle/>
          <a:p>
            <a:r>
              <a:rPr kumimoji="1" lang="zh-TW" altLang="en-US" sz="4800" dirty="0" smtClean="0"/>
              <a:t>一例一休對工程之衝擊與因應</a:t>
            </a:r>
            <a:endParaRPr kumimoji="1" lang="zh-TW" altLang="en-US" sz="4800" dirty="0"/>
          </a:p>
        </p:txBody>
      </p:sp>
      <p:sp>
        <p:nvSpPr>
          <p:cNvPr id="3" name="副標題 2"/>
          <p:cNvSpPr>
            <a:spLocks noGrp="1"/>
          </p:cNvSpPr>
          <p:nvPr>
            <p:ph type="subTitle" idx="1"/>
          </p:nvPr>
        </p:nvSpPr>
        <p:spPr/>
        <p:txBody>
          <a:bodyPr>
            <a:normAutofit fontScale="92500" lnSpcReduction="20000"/>
          </a:bodyPr>
          <a:lstStyle/>
          <a:p>
            <a:r>
              <a:rPr kumimoji="1" lang="zh-TW" altLang="en-US" sz="3600" dirty="0" smtClean="0"/>
              <a:t>謝定亞 博士</a:t>
            </a:r>
            <a:endParaRPr kumimoji="1" lang="en-US" altLang="zh-TW" sz="3600" dirty="0" smtClean="0"/>
          </a:p>
          <a:p>
            <a:endParaRPr kumimoji="1" lang="en-US" altLang="zh-TW" dirty="0"/>
          </a:p>
          <a:p>
            <a:r>
              <a:rPr kumimoji="1" lang="zh-TW" altLang="en-US" dirty="0" smtClean="0"/>
              <a:t>中央大學營建管理研究所</a:t>
            </a:r>
            <a:endParaRPr kumimoji="1" lang="en-US" altLang="zh-TW" dirty="0" smtClean="0"/>
          </a:p>
          <a:p>
            <a:r>
              <a:rPr kumimoji="1" lang="zh-TW" altLang="en-US" dirty="0" smtClean="0"/>
              <a:t>教授兼所長</a:t>
            </a:r>
            <a:endParaRPr kumimoji="1" lang="zh-TW" altLang="en-US" dirty="0"/>
          </a:p>
        </p:txBody>
      </p:sp>
    </p:spTree>
    <p:extLst>
      <p:ext uri="{BB962C8B-B14F-4D97-AF65-F5344CB8AC3E}">
        <p14:creationId xmlns:p14="http://schemas.microsoft.com/office/powerpoint/2010/main" val="2752926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八週變形之配套</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smtClean="0"/>
              <a:t>公司幕僚</a:t>
            </a:r>
            <a:r>
              <a:rPr kumimoji="1" lang="zh-TW" altLang="en-US" dirty="0"/>
              <a:t>：原則上週六為休日；週日為例日</a:t>
            </a:r>
          </a:p>
          <a:p>
            <a:r>
              <a:rPr kumimoji="1" lang="zh-TW" altLang="en-US" dirty="0" smtClean="0"/>
              <a:t>施工</a:t>
            </a:r>
            <a:r>
              <a:rPr kumimoji="1" lang="zh-TW" altLang="en-US" dirty="0"/>
              <a:t>所：</a:t>
            </a:r>
          </a:p>
          <a:p>
            <a:pPr marL="0" indent="0">
              <a:buNone/>
            </a:pPr>
            <a:r>
              <a:rPr kumimoji="1" lang="zh-TW" altLang="en-US" dirty="0"/>
              <a:t>     </a:t>
            </a:r>
            <a:r>
              <a:rPr kumimoji="1" lang="en-US" altLang="zh-TW" dirty="0"/>
              <a:t>1.</a:t>
            </a:r>
            <a:r>
              <a:rPr kumimoji="1" lang="zh-TW" altLang="en-US" dirty="0"/>
              <a:t>每人每月依工進個別定義休</a:t>
            </a:r>
            <a:r>
              <a:rPr kumimoji="1" lang="en-US" altLang="zh-TW" dirty="0"/>
              <a:t>/</a:t>
            </a:r>
            <a:r>
              <a:rPr kumimoji="1" lang="zh-TW" altLang="en-US" dirty="0" smtClean="0"/>
              <a:t>例日</a:t>
            </a:r>
            <a:endParaRPr kumimoji="1" lang="zh-TW" altLang="en-US" dirty="0"/>
          </a:p>
          <a:p>
            <a:pPr marL="0" indent="0">
              <a:buNone/>
            </a:pPr>
            <a:r>
              <a:rPr kumimoji="1" lang="zh-TW" altLang="en-US" dirty="0"/>
              <a:t>     </a:t>
            </a:r>
            <a:r>
              <a:rPr kumimoji="1" lang="en-US" altLang="zh-TW" dirty="0"/>
              <a:t>2.</a:t>
            </a:r>
            <a:r>
              <a:rPr kumimoji="1" lang="zh-TW" altLang="en-US" dirty="0"/>
              <a:t>每</a:t>
            </a:r>
            <a:r>
              <a:rPr kumimoji="1" lang="en-US" altLang="zh-TW" dirty="0"/>
              <a:t>7</a:t>
            </a:r>
            <a:r>
              <a:rPr kumimoji="1" lang="zh-TW" altLang="en-US" dirty="0"/>
              <a:t>日應有</a:t>
            </a:r>
            <a:r>
              <a:rPr kumimoji="1" lang="en-US" altLang="zh-TW" dirty="0"/>
              <a:t>1</a:t>
            </a:r>
            <a:r>
              <a:rPr kumimoji="1" lang="zh-TW" altLang="en-US" dirty="0"/>
              <a:t>日之例假，該日不得出勤 </a:t>
            </a:r>
          </a:p>
          <a:p>
            <a:pPr marL="0" indent="0">
              <a:buNone/>
            </a:pPr>
            <a:r>
              <a:rPr kumimoji="1" lang="zh-TW" altLang="en-US" dirty="0"/>
              <a:t>     </a:t>
            </a:r>
            <a:r>
              <a:rPr kumimoji="1" lang="en-US" altLang="zh-TW" dirty="0"/>
              <a:t>3</a:t>
            </a:r>
            <a:r>
              <a:rPr kumimoji="1" lang="en-US" altLang="zh-TW" dirty="0" smtClean="0"/>
              <a:t>.</a:t>
            </a:r>
            <a:r>
              <a:rPr kumimoji="1" lang="zh-TW" altLang="en-US" dirty="0" smtClean="0"/>
              <a:t>因特殊</a:t>
            </a:r>
            <a:r>
              <a:rPr kumimoji="1" lang="zh-TW" altLang="en-US" dirty="0"/>
              <a:t>情事，需變更休例日</a:t>
            </a:r>
            <a:r>
              <a:rPr kumimoji="1" lang="zh-TW" altLang="en-US" dirty="0" smtClean="0"/>
              <a:t>，需更改</a:t>
            </a:r>
            <a:r>
              <a:rPr kumimoji="1" lang="zh-TW" altLang="en-US" dirty="0"/>
              <a:t>班表；不得逕行再以</a:t>
            </a:r>
          </a:p>
          <a:p>
            <a:pPr marL="0" indent="0">
              <a:buNone/>
            </a:pPr>
            <a:r>
              <a:rPr kumimoji="1" lang="zh-TW" altLang="en-US" dirty="0"/>
              <a:t>      「休日加班</a:t>
            </a:r>
            <a:r>
              <a:rPr kumimoji="1" lang="en-US" altLang="zh-TW" dirty="0"/>
              <a:t>+</a:t>
            </a:r>
            <a:r>
              <a:rPr kumimoji="1" lang="zh-TW" altLang="en-US" dirty="0"/>
              <a:t>出勤日補休」方式</a:t>
            </a:r>
            <a:r>
              <a:rPr kumimoji="1" lang="zh-TW" altLang="en-US" dirty="0" smtClean="0"/>
              <a:t>處理</a:t>
            </a:r>
            <a:endParaRPr kumimoji="1" lang="zh-TW" altLang="en-US" dirty="0"/>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9</a:t>
            </a:fld>
            <a:endParaRPr kumimoji="1" lang="zh-TW" altLang="en-US"/>
          </a:p>
        </p:txBody>
      </p:sp>
    </p:spTree>
    <p:extLst>
      <p:ext uri="{BB962C8B-B14F-4D97-AF65-F5344CB8AC3E}">
        <p14:creationId xmlns:p14="http://schemas.microsoft.com/office/powerpoint/2010/main" val="13175538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施工廠商之因應</a:t>
            </a:r>
            <a:r>
              <a:rPr kumimoji="1" lang="en-US" altLang="zh-TW" dirty="0" smtClean="0"/>
              <a:t>-</a:t>
            </a:r>
            <a:r>
              <a:rPr kumimoji="1" lang="zh-TW" altLang="en-US" dirty="0" smtClean="0"/>
              <a:t> 加班</a:t>
            </a:r>
            <a:r>
              <a:rPr kumimoji="1" lang="zh-TW" altLang="en-US" dirty="0"/>
              <a:t>申請與</a:t>
            </a:r>
            <a:r>
              <a:rPr kumimoji="1" lang="zh-TW" altLang="en-US" dirty="0" smtClean="0"/>
              <a:t>計算</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smtClean="0"/>
              <a:t>現行</a:t>
            </a:r>
            <a:r>
              <a:rPr kumimoji="1" lang="zh-TW" altLang="en-US" dirty="0"/>
              <a:t>法令規定</a:t>
            </a:r>
            <a:r>
              <a:rPr kumimoji="1" lang="en-US" altLang="zh-TW" dirty="0"/>
              <a:t>(</a:t>
            </a:r>
            <a:r>
              <a:rPr kumimoji="1" lang="zh-TW" altLang="en-US" dirty="0"/>
              <a:t>未修正</a:t>
            </a:r>
            <a:r>
              <a:rPr kumimoji="1" lang="en-US" altLang="zh-TW" dirty="0"/>
              <a:t>)</a:t>
            </a:r>
            <a:r>
              <a:rPr kumimoji="1" lang="zh-TW" altLang="en-US" dirty="0" smtClean="0"/>
              <a:t>：</a:t>
            </a:r>
            <a:endParaRPr kumimoji="1" lang="en-US" altLang="zh-TW" dirty="0" smtClean="0"/>
          </a:p>
          <a:p>
            <a:pPr marL="914400" lvl="1" indent="-457200">
              <a:buFont typeface="+mj-lt"/>
              <a:buAutoNum type="arabicPeriod"/>
            </a:pPr>
            <a:r>
              <a:rPr kumimoji="1" lang="zh-TW" altLang="en-US" dirty="0" smtClean="0"/>
              <a:t>加班</a:t>
            </a:r>
            <a:r>
              <a:rPr kumimoji="1" lang="zh-TW" altLang="en-US" dirty="0"/>
              <a:t>需給付加班費，唯經員工同意可選擇</a:t>
            </a:r>
            <a:r>
              <a:rPr kumimoji="1" lang="zh-TW" altLang="en-US" dirty="0" smtClean="0"/>
              <a:t>補休</a:t>
            </a:r>
            <a:endParaRPr kumimoji="1" lang="en-US" altLang="zh-TW" dirty="0" smtClean="0"/>
          </a:p>
          <a:p>
            <a:pPr marL="914400" lvl="1" indent="-457200">
              <a:buFont typeface="+mj-lt"/>
              <a:buAutoNum type="arabicPeriod"/>
            </a:pPr>
            <a:r>
              <a:rPr kumimoji="1" lang="zh-TW" altLang="en-US" dirty="0" smtClean="0"/>
              <a:t>且每日延長工時不得逾</a:t>
            </a:r>
            <a:r>
              <a:rPr kumimoji="1" lang="en-US" altLang="zh-TW" dirty="0" smtClean="0"/>
              <a:t>4</a:t>
            </a:r>
            <a:r>
              <a:rPr kumimoji="1" lang="zh-TW" altLang="en-US" dirty="0" smtClean="0"/>
              <a:t>小時，每月不得逾</a:t>
            </a:r>
            <a:r>
              <a:rPr kumimoji="1" lang="en-US" altLang="zh-TW" dirty="0" smtClean="0"/>
              <a:t>46</a:t>
            </a:r>
            <a:r>
              <a:rPr kumimoji="1" lang="zh-TW" altLang="en-US" dirty="0" smtClean="0"/>
              <a:t>小時</a:t>
            </a:r>
          </a:p>
          <a:p>
            <a:r>
              <a:rPr kumimoji="1" lang="zh-TW" altLang="en-US" dirty="0"/>
              <a:t>申請方式</a:t>
            </a:r>
            <a:r>
              <a:rPr kumimoji="1" lang="zh-TW" altLang="en-US" dirty="0" smtClean="0"/>
              <a:t>：</a:t>
            </a:r>
            <a:endParaRPr kumimoji="1" lang="en-US" altLang="zh-TW" dirty="0" smtClean="0"/>
          </a:p>
          <a:p>
            <a:pPr marL="914400" lvl="1" indent="-457200">
              <a:buFont typeface="+mj-lt"/>
              <a:buAutoNum type="arabicPeriod"/>
            </a:pPr>
            <a:r>
              <a:rPr kumimoji="1" lang="zh-TW" altLang="en-US" dirty="0" smtClean="0"/>
              <a:t>只</a:t>
            </a:r>
            <a:r>
              <a:rPr kumimoji="1" lang="zh-TW" altLang="en-US" dirty="0"/>
              <a:t>能申請</a:t>
            </a:r>
            <a:r>
              <a:rPr kumimoji="1" lang="zh-TW" altLang="en-US" dirty="0" smtClean="0"/>
              <a:t>補休</a:t>
            </a:r>
            <a:endParaRPr kumimoji="1" lang="en-US" altLang="zh-TW" dirty="0" smtClean="0"/>
          </a:p>
          <a:p>
            <a:pPr marL="914400" lvl="1" indent="-457200">
              <a:buFont typeface="+mj-lt"/>
              <a:buAutoNum type="arabicPeriod"/>
            </a:pPr>
            <a:r>
              <a:rPr kumimoji="1" lang="zh-TW" altLang="en-US" dirty="0" smtClean="0"/>
              <a:t>不能</a:t>
            </a:r>
            <a:r>
              <a:rPr kumimoji="1" lang="zh-TW" altLang="en-US" dirty="0"/>
              <a:t>申請</a:t>
            </a:r>
            <a:r>
              <a:rPr kumimoji="1" lang="zh-TW" altLang="en-US" dirty="0" smtClean="0"/>
              <a:t>加班費</a:t>
            </a:r>
            <a:endParaRPr kumimoji="1" lang="en-US" altLang="zh-TW" dirty="0"/>
          </a:p>
          <a:p>
            <a:pPr marL="914400" lvl="1" indent="-457200">
              <a:buFont typeface="+mj-lt"/>
              <a:buAutoNum type="arabicPeriod"/>
            </a:pPr>
            <a:r>
              <a:rPr kumimoji="1" lang="zh-TW" altLang="en-US" dirty="0" smtClean="0"/>
              <a:t>補休</a:t>
            </a:r>
            <a:r>
              <a:rPr kumimoji="1" lang="zh-TW" altLang="en-US" dirty="0"/>
              <a:t>時數為</a:t>
            </a:r>
            <a:r>
              <a:rPr kumimoji="1" lang="en-US" altLang="zh-TW" dirty="0"/>
              <a:t>1:1</a:t>
            </a:r>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10</a:t>
            </a:fld>
            <a:endParaRPr kumimoji="1" lang="zh-TW" altLang="en-US"/>
          </a:p>
        </p:txBody>
      </p:sp>
    </p:spTree>
    <p:extLst>
      <p:ext uri="{BB962C8B-B14F-4D97-AF65-F5344CB8AC3E}">
        <p14:creationId xmlns:p14="http://schemas.microsoft.com/office/powerpoint/2010/main" val="1423286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a:t>施工廠商之因應</a:t>
            </a:r>
            <a:r>
              <a:rPr kumimoji="1" lang="en-US" altLang="zh-TW" dirty="0" smtClean="0"/>
              <a:t>-</a:t>
            </a:r>
            <a:r>
              <a:rPr kumimoji="1" lang="zh-TW" altLang="en-US" dirty="0" smtClean="0"/>
              <a:t> 休假</a:t>
            </a:r>
            <a:r>
              <a:rPr kumimoji="1" lang="zh-TW" altLang="en-US" dirty="0"/>
              <a:t>與未休假處理</a:t>
            </a:r>
          </a:p>
        </p:txBody>
      </p:sp>
      <p:graphicFrame>
        <p:nvGraphicFramePr>
          <p:cNvPr id="4" name="Group 57"/>
          <p:cNvGraphicFramePr>
            <a:graphicFrameLocks noGrp="1"/>
          </p:cNvGraphicFramePr>
          <p:nvPr>
            <p:ph idx="1"/>
            <p:extLst>
              <p:ext uri="{D42A27DB-BD31-4B8C-83A1-F6EECF244321}">
                <p14:modId xmlns:p14="http://schemas.microsoft.com/office/powerpoint/2010/main" val="35212346"/>
              </p:ext>
            </p:extLst>
          </p:nvPr>
        </p:nvGraphicFramePr>
        <p:xfrm>
          <a:off x="927644" y="2587480"/>
          <a:ext cx="8610600" cy="3718560"/>
        </p:xfrm>
        <a:graphic>
          <a:graphicData uri="http://schemas.openxmlformats.org/drawingml/2006/table">
            <a:tbl>
              <a:tblPr/>
              <a:tblGrid>
                <a:gridCol w="909638"/>
                <a:gridCol w="3808412"/>
                <a:gridCol w="3892550"/>
              </a:tblGrid>
              <a:tr h="185738">
                <a:tc>
                  <a:txBody>
                    <a:bodyPr/>
                    <a:lstStyle>
                      <a:lvl1pPr marL="454025">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454025" marR="0" lvl="0" indent="0" algn="l" defTabSz="914400" rtl="0" eaLnBrk="1" fontAlgn="base" latinLnBrk="0" hangingPunct="1">
                        <a:lnSpc>
                          <a:spcPct val="100000"/>
                        </a:lnSpc>
                        <a:spcBef>
                          <a:spcPct val="20000"/>
                        </a:spcBef>
                        <a:spcAft>
                          <a:spcPct val="0"/>
                        </a:spcAft>
                        <a:buClrTx/>
                        <a:buSzTx/>
                        <a:buFont typeface="Wingdings" charset="2"/>
                        <a:buNone/>
                        <a:tabLst/>
                      </a:pPr>
                      <a:endParaRPr kumimoji="1" lang="x-none" altLang="x-none" sz="2200" b="0" i="0" u="none" strike="noStrike" cap="none" normalizeH="0" baseline="0">
                        <a:ln>
                          <a:noFill/>
                        </a:ln>
                        <a:solidFill>
                          <a:schemeClr val="tx1"/>
                        </a:solidFill>
                        <a:effectLst/>
                        <a:latin typeface="Arial" charset="0"/>
                        <a:ea typeface="華康明體 Std W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ctr"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smtClean="0">
                          <a:ln>
                            <a:noFill/>
                          </a:ln>
                          <a:solidFill>
                            <a:schemeClr val="tx1"/>
                          </a:solidFill>
                          <a:effectLst/>
                          <a:latin typeface="Arial" charset="0"/>
                          <a:ea typeface="華康明體 Std W9" charset="0"/>
                        </a:rPr>
                        <a:t>現行</a:t>
                      </a:r>
                      <a:r>
                        <a:rPr kumimoji="1" lang="zh-TW" altLang="en-US" sz="2000" b="0" i="0" u="none" strike="noStrike" cap="none" normalizeH="0" baseline="0" dirty="0">
                          <a:ln>
                            <a:noFill/>
                          </a:ln>
                          <a:solidFill>
                            <a:schemeClr val="tx1"/>
                          </a:solidFill>
                          <a:effectLst/>
                          <a:latin typeface="Arial" charset="0"/>
                          <a:ea typeface="華康明體 Std W9" charset="0"/>
                        </a:rPr>
                        <a:t>規定</a:t>
                      </a:r>
                      <a:r>
                        <a:rPr kumimoji="1" lang="en-US" altLang="zh-TW" sz="2000" b="0" i="0" u="none" strike="noStrike" cap="none" normalizeH="0" baseline="0" dirty="0">
                          <a:ln>
                            <a:noFill/>
                          </a:ln>
                          <a:solidFill>
                            <a:schemeClr val="tx1"/>
                          </a:solidFill>
                          <a:effectLst/>
                          <a:latin typeface="Arial" charset="0"/>
                          <a:ea typeface="華康明體 Std W9" charset="0"/>
                        </a:rPr>
                        <a:t>&amp;</a:t>
                      </a:r>
                      <a:r>
                        <a:rPr kumimoji="1" lang="zh-TW" altLang="en-US" sz="2000" b="0" i="0" u="none" strike="noStrike" cap="none" normalizeH="0" baseline="0" dirty="0">
                          <a:ln>
                            <a:noFill/>
                          </a:ln>
                          <a:solidFill>
                            <a:schemeClr val="tx1"/>
                          </a:solidFill>
                          <a:effectLst/>
                          <a:latin typeface="Arial" charset="0"/>
                          <a:ea typeface="華康明體 Std W9" charset="0"/>
                        </a:rPr>
                        <a:t>作法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ctr"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smtClean="0">
                          <a:ln>
                            <a:noFill/>
                          </a:ln>
                          <a:solidFill>
                            <a:schemeClr val="tx1"/>
                          </a:solidFill>
                          <a:effectLst/>
                          <a:latin typeface="Arial" charset="0"/>
                          <a:ea typeface="華康明體 Std W9" charset="0"/>
                        </a:rPr>
                        <a:t>修訂後作法</a:t>
                      </a:r>
                      <a:endParaRPr kumimoji="1" lang="zh-TW" altLang="en-US" sz="2000" b="0" i="0" u="none" strike="noStrike" cap="none" normalizeH="0" baseline="0" dirty="0">
                        <a:ln>
                          <a:noFill/>
                        </a:ln>
                        <a:solidFill>
                          <a:schemeClr val="tx1"/>
                        </a:solidFill>
                        <a:effectLst/>
                        <a:latin typeface="Arial" charset="0"/>
                        <a:ea typeface="華康明體 Std W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31950">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ctr" defTabSz="914400" rtl="0" eaLnBrk="1" fontAlgn="b" latinLnBrk="0" hangingPunct="1">
                        <a:lnSpc>
                          <a:spcPct val="100000"/>
                        </a:lnSpc>
                        <a:spcBef>
                          <a:spcPct val="20000"/>
                        </a:spcBef>
                        <a:spcAft>
                          <a:spcPct val="0"/>
                        </a:spcAft>
                        <a:buClrTx/>
                        <a:buSzTx/>
                        <a:buFont typeface="Wingdings" charset="2"/>
                        <a:buNone/>
                        <a:tabLst/>
                      </a:pPr>
                      <a:endParaRPr kumimoji="1" lang="en-US" altLang="zh-TW" sz="2000" b="0" i="0" u="none" strike="noStrike" cap="none" normalizeH="0" baseline="0">
                        <a:ln>
                          <a:noFill/>
                        </a:ln>
                        <a:solidFill>
                          <a:schemeClr val="tx1"/>
                        </a:solidFill>
                        <a:effectLst/>
                        <a:latin typeface="Arial" charset="0"/>
                        <a:ea typeface="華康明體 Std W9" charset="0"/>
                      </a:endParaRPr>
                    </a:p>
                    <a:p>
                      <a:pPr marL="1588" marR="0" lvl="0" indent="0" algn="ctr" defTabSz="914400" rtl="0" eaLnBrk="1" fontAlgn="b"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a:ln>
                            <a:noFill/>
                          </a:ln>
                          <a:solidFill>
                            <a:schemeClr val="tx1"/>
                          </a:solidFill>
                          <a:effectLst/>
                          <a:latin typeface="Arial" charset="0"/>
                          <a:ea typeface="華康明體 Std W9" charset="0"/>
                        </a:rPr>
                        <a:t>年度終結</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a:ln>
                            <a:noFill/>
                          </a:ln>
                          <a:solidFill>
                            <a:schemeClr val="tx1"/>
                          </a:solidFill>
                          <a:effectLst/>
                          <a:latin typeface="Arial" charset="0"/>
                          <a:ea typeface="華康明體 Std W9" charset="0"/>
                        </a:rPr>
                        <a:t>年度終結：會計年度終結</a:t>
                      </a:r>
                    </a:p>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a:ln>
                            <a:noFill/>
                          </a:ln>
                          <a:solidFill>
                            <a:schemeClr val="tx1"/>
                          </a:solidFill>
                          <a:effectLst/>
                          <a:latin typeface="Arial" charset="0"/>
                          <a:ea typeface="華康明體 Std W9" charset="0"/>
                        </a:rPr>
                        <a:t>往例：年度未休畢之特補休</a:t>
                      </a:r>
                      <a:r>
                        <a:rPr kumimoji="1" lang="zh-TW" altLang="en-US" sz="2000" b="0" i="0" u="sng" strike="noStrike" cap="none" normalizeH="0" baseline="0">
                          <a:ln>
                            <a:noFill/>
                          </a:ln>
                          <a:solidFill>
                            <a:schemeClr val="tx1"/>
                          </a:solidFill>
                          <a:effectLst/>
                          <a:latin typeface="Arial" charset="0"/>
                          <a:ea typeface="華康明體 Std W9" charset="0"/>
                        </a:rPr>
                        <a:t>折半折現發給</a:t>
                      </a:r>
                    </a:p>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a:ln>
                            <a:noFill/>
                          </a:ln>
                          <a:solidFill>
                            <a:schemeClr val="tx1"/>
                          </a:solidFill>
                          <a:effectLst/>
                          <a:latin typeface="Arial" charset="0"/>
                          <a:ea typeface="華康明體 Std W9" charset="0"/>
                        </a:rPr>
                        <a:t>最近三年度：延至隔年</a:t>
                      </a:r>
                      <a:r>
                        <a:rPr kumimoji="1" lang="en-US" altLang="zh-TW" sz="2000" b="0" i="0" u="none" strike="noStrike" cap="none" normalizeH="0" baseline="0">
                          <a:ln>
                            <a:noFill/>
                          </a:ln>
                          <a:solidFill>
                            <a:schemeClr val="tx1"/>
                          </a:solidFill>
                          <a:effectLst/>
                          <a:latin typeface="Arial" charset="0"/>
                          <a:ea typeface="華康明體 Std W9" charset="0"/>
                        </a:rPr>
                        <a:t>3/31</a:t>
                      </a:r>
                      <a:r>
                        <a:rPr kumimoji="1" lang="zh-TW" altLang="en-US" sz="2000" b="0" i="0" u="none" strike="noStrike" cap="none" normalizeH="0" baseline="0">
                          <a:ln>
                            <a:noFill/>
                          </a:ln>
                          <a:solidFill>
                            <a:schemeClr val="tx1"/>
                          </a:solidFill>
                          <a:effectLst/>
                          <a:latin typeface="Arial" charset="0"/>
                          <a:ea typeface="華康明體 Std W9" charset="0"/>
                        </a:rPr>
                        <a:t>，未休畢歸零，不折現</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200" b="0" i="0" u="none" strike="noStrike" cap="none" normalizeH="0" baseline="0" dirty="0">
                          <a:ln>
                            <a:noFill/>
                          </a:ln>
                          <a:solidFill>
                            <a:schemeClr val="tx1"/>
                          </a:solidFill>
                          <a:effectLst/>
                          <a:latin typeface="Arial" charset="0"/>
                          <a:ea typeface="華康明體 Std W9" charset="0"/>
                        </a:rPr>
                        <a:t>年度終結</a:t>
                      </a:r>
                      <a:r>
                        <a:rPr kumimoji="1" lang="zh-TW" altLang="en-US" sz="2000" b="0" i="0" u="none" strike="noStrike" cap="none" normalizeH="0" baseline="0" dirty="0">
                          <a:ln>
                            <a:noFill/>
                          </a:ln>
                          <a:solidFill>
                            <a:schemeClr val="tx1"/>
                          </a:solidFill>
                          <a:effectLst/>
                          <a:latin typeface="Arial" charset="0"/>
                          <a:ea typeface="華康明體 Std W9" charset="0"/>
                        </a:rPr>
                        <a:t>：</a:t>
                      </a:r>
                      <a:r>
                        <a:rPr kumimoji="1" lang="zh-TW" altLang="en-US" sz="2000" b="0" i="0" u="none" strike="noStrike" cap="none" normalizeH="0" baseline="0" dirty="0">
                          <a:ln>
                            <a:noFill/>
                          </a:ln>
                          <a:solidFill>
                            <a:schemeClr val="tx1"/>
                          </a:solidFill>
                          <a:effectLst/>
                          <a:latin typeface="Arial" charset="0"/>
                          <a:ea typeface="華康明體 Std W9" charset="0"/>
                          <a:sym typeface="Wingdings" charset="2"/>
                        </a:rPr>
                        <a:t>自員工到職日起算滿年度之日</a:t>
                      </a:r>
                      <a:endParaRPr kumimoji="1" lang="zh-TW" altLang="en-US" sz="2000" b="0" i="0" u="none" strike="noStrike" cap="none" normalizeH="0" baseline="0" dirty="0">
                        <a:ln>
                          <a:noFill/>
                        </a:ln>
                        <a:solidFill>
                          <a:schemeClr val="tx1"/>
                        </a:solidFill>
                        <a:effectLst/>
                        <a:latin typeface="Arial" charset="0"/>
                        <a:ea typeface="華康明體 Std W9" charset="0"/>
                      </a:endParaRPr>
                    </a:p>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a:ln>
                            <a:noFill/>
                          </a:ln>
                          <a:solidFill>
                            <a:schemeClr val="tx1"/>
                          </a:solidFill>
                          <a:effectLst/>
                          <a:latin typeface="Arial" charset="0"/>
                          <a:ea typeface="華康明體 Std W9" charset="0"/>
                        </a:rPr>
                        <a:t>不論未休畢責任歸屬，一律需折發工資。</a:t>
                      </a:r>
                    </a:p>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a:ln>
                            <a:noFill/>
                          </a:ln>
                          <a:solidFill>
                            <a:schemeClr val="tx1"/>
                          </a:solidFill>
                          <a:effectLst/>
                          <a:latin typeface="Arial" charset="0"/>
                          <a:ea typeface="華康明體 Std W9" charset="0"/>
                        </a:rPr>
                        <a:t>歷年制或週年制，均需每月</a:t>
                      </a:r>
                      <a:r>
                        <a:rPr kumimoji="1" lang="zh-TW" altLang="en-US" sz="2000" b="0" i="0" u="none" strike="noStrike" cap="none" normalizeH="0" baseline="0" dirty="0" smtClean="0">
                          <a:ln>
                            <a:noFill/>
                          </a:ln>
                          <a:solidFill>
                            <a:schemeClr val="tx1"/>
                          </a:solidFill>
                          <a:effectLst/>
                          <a:latin typeface="Arial" charset="0"/>
                          <a:ea typeface="華康明體 Std W9" charset="0"/>
                        </a:rPr>
                        <a:t>結算</a:t>
                      </a:r>
                      <a:endParaRPr kumimoji="1" lang="en-US" altLang="zh-TW" sz="2000" b="0" i="0" u="none" strike="noStrike" cap="none" normalizeH="0" baseline="0" dirty="0">
                        <a:ln>
                          <a:noFill/>
                        </a:ln>
                        <a:solidFill>
                          <a:schemeClr val="tx1"/>
                        </a:solidFill>
                        <a:effectLst/>
                        <a:latin typeface="Arial" charset="0"/>
                        <a:ea typeface="華康明體 Std W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524000">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ctr" defTabSz="914400" rtl="0" eaLnBrk="1" fontAlgn="b" latinLnBrk="0" hangingPunct="1">
                        <a:lnSpc>
                          <a:spcPct val="100000"/>
                        </a:lnSpc>
                        <a:spcBef>
                          <a:spcPct val="20000"/>
                        </a:spcBef>
                        <a:spcAft>
                          <a:spcPct val="0"/>
                        </a:spcAft>
                        <a:buClrTx/>
                        <a:buSzTx/>
                        <a:buFont typeface="Wingdings" charset="2"/>
                        <a:buNone/>
                        <a:tabLst/>
                      </a:pPr>
                      <a:endParaRPr kumimoji="1" lang="en-US" altLang="zh-TW" sz="2000" b="0" i="0" u="none" strike="noStrike" cap="none" normalizeH="0" baseline="0">
                        <a:ln>
                          <a:noFill/>
                        </a:ln>
                        <a:solidFill>
                          <a:schemeClr val="tx1"/>
                        </a:solidFill>
                        <a:effectLst/>
                        <a:latin typeface="Arial" charset="0"/>
                        <a:ea typeface="華康明體 Std W9" charset="0"/>
                      </a:endParaRPr>
                    </a:p>
                    <a:p>
                      <a:pPr marL="1588" marR="0" lvl="0" indent="0" algn="ctr" defTabSz="914400" rtl="0" eaLnBrk="1" fontAlgn="b"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a:ln>
                            <a:noFill/>
                          </a:ln>
                          <a:solidFill>
                            <a:schemeClr val="tx1"/>
                          </a:solidFill>
                          <a:effectLst/>
                          <a:latin typeface="Arial" charset="0"/>
                          <a:ea typeface="華康明體 Std W9" charset="0"/>
                        </a:rPr>
                        <a:t>契約終止</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smtClean="0">
                          <a:ln>
                            <a:noFill/>
                          </a:ln>
                          <a:solidFill>
                            <a:schemeClr val="tx1"/>
                          </a:solidFill>
                          <a:effectLst/>
                          <a:latin typeface="Arial" charset="0"/>
                          <a:ea typeface="華康明體 Std W9" charset="0"/>
                        </a:rPr>
                        <a:t>未</a:t>
                      </a:r>
                      <a:r>
                        <a:rPr kumimoji="1" lang="zh-TW" altLang="en-US" sz="2000" b="0" i="0" u="none" strike="noStrike" cap="none" normalizeH="0" baseline="0" dirty="0">
                          <a:ln>
                            <a:noFill/>
                          </a:ln>
                          <a:solidFill>
                            <a:schemeClr val="tx1"/>
                          </a:solidFill>
                          <a:effectLst/>
                          <a:latin typeface="Arial" charset="0"/>
                          <a:ea typeface="華康明體 Std W9" charset="0"/>
                        </a:rPr>
                        <a:t>休畢之特補休依時薪全數折現</a:t>
                      </a:r>
                    </a:p>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smtClean="0">
                          <a:ln>
                            <a:noFill/>
                          </a:ln>
                          <a:solidFill>
                            <a:schemeClr val="tx1"/>
                          </a:solidFill>
                          <a:effectLst/>
                          <a:latin typeface="Arial" charset="0"/>
                          <a:ea typeface="華康明體 Std W9" charset="0"/>
                        </a:rPr>
                        <a:t>待</a:t>
                      </a:r>
                      <a:r>
                        <a:rPr kumimoji="1" lang="zh-TW" altLang="en-US" sz="2000" b="0" i="0" u="none" strike="noStrike" cap="none" normalizeH="0" baseline="0" dirty="0">
                          <a:ln>
                            <a:noFill/>
                          </a:ln>
                          <a:solidFill>
                            <a:schemeClr val="tx1"/>
                          </a:solidFill>
                          <a:effectLst/>
                          <a:latin typeface="Arial" charset="0"/>
                          <a:ea typeface="華康明體 Std W9" charset="0"/>
                        </a:rPr>
                        <a:t>離職程序辦完後，以支票給付</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marL="1588">
                        <a:spcBef>
                          <a:spcPct val="20000"/>
                        </a:spcBef>
                        <a:buFont typeface="Wingdings" charset="2"/>
                        <a:defRPr kumimoji="1" sz="2800">
                          <a:solidFill>
                            <a:schemeClr val="tx1"/>
                          </a:solidFill>
                          <a:latin typeface="Arial" charset="0"/>
                          <a:ea typeface="華康明體 Std W9" charset="0"/>
                        </a:defRPr>
                      </a:lvl1pPr>
                      <a:lvl2pPr marL="1076325">
                        <a:spcBef>
                          <a:spcPct val="20000"/>
                        </a:spcBef>
                        <a:defRPr kumimoji="1" sz="2800">
                          <a:solidFill>
                            <a:schemeClr val="tx1"/>
                          </a:solidFill>
                          <a:latin typeface="Arial" charset="0"/>
                          <a:ea typeface="華康明體 Std W9" charset="0"/>
                        </a:defRPr>
                      </a:lvl2pPr>
                      <a:lvl3pPr marL="4119563">
                        <a:spcBef>
                          <a:spcPct val="20000"/>
                        </a:spcBef>
                        <a:buFont typeface="Wingdings" charset="2"/>
                        <a:defRPr kumimoji="1" sz="2000">
                          <a:solidFill>
                            <a:schemeClr val="tx1"/>
                          </a:solidFill>
                          <a:latin typeface="Arial" charset="0"/>
                          <a:ea typeface="新細明體" charset="-120"/>
                        </a:defRPr>
                      </a:lvl3pPr>
                      <a:lvl4pPr marL="4527550">
                        <a:spcBef>
                          <a:spcPct val="20000"/>
                        </a:spcBef>
                        <a:buFont typeface="Wingdings" charset="2"/>
                        <a:defRPr kumimoji="1">
                          <a:solidFill>
                            <a:schemeClr val="tx1"/>
                          </a:solidFill>
                          <a:latin typeface="Arial" charset="0"/>
                          <a:ea typeface="新細明體" charset="-120"/>
                        </a:defRPr>
                      </a:lvl4pPr>
                      <a:lvl5pPr marL="4935538">
                        <a:spcBef>
                          <a:spcPct val="20000"/>
                        </a:spcBef>
                        <a:buFont typeface="Wingdings" charset="2"/>
                        <a:defRPr kumimoji="1">
                          <a:solidFill>
                            <a:schemeClr val="tx1"/>
                          </a:solidFill>
                          <a:latin typeface="Arial" charset="0"/>
                          <a:ea typeface="新細明體" charset="-120"/>
                        </a:defRPr>
                      </a:lvl5pPr>
                      <a:lvl6pPr marL="5392738" fontAlgn="base">
                        <a:spcBef>
                          <a:spcPct val="20000"/>
                        </a:spcBef>
                        <a:spcAft>
                          <a:spcPct val="0"/>
                        </a:spcAft>
                        <a:buFont typeface="Wingdings" charset="2"/>
                        <a:defRPr kumimoji="1">
                          <a:solidFill>
                            <a:schemeClr val="tx1"/>
                          </a:solidFill>
                          <a:latin typeface="Arial" charset="0"/>
                          <a:ea typeface="新細明體" charset="-120"/>
                        </a:defRPr>
                      </a:lvl6pPr>
                      <a:lvl7pPr marL="5849938" fontAlgn="base">
                        <a:spcBef>
                          <a:spcPct val="20000"/>
                        </a:spcBef>
                        <a:spcAft>
                          <a:spcPct val="0"/>
                        </a:spcAft>
                        <a:buFont typeface="Wingdings" charset="2"/>
                        <a:defRPr kumimoji="1">
                          <a:solidFill>
                            <a:schemeClr val="tx1"/>
                          </a:solidFill>
                          <a:latin typeface="Arial" charset="0"/>
                          <a:ea typeface="新細明體" charset="-120"/>
                        </a:defRPr>
                      </a:lvl7pPr>
                      <a:lvl8pPr marL="6307138" fontAlgn="base">
                        <a:spcBef>
                          <a:spcPct val="20000"/>
                        </a:spcBef>
                        <a:spcAft>
                          <a:spcPct val="0"/>
                        </a:spcAft>
                        <a:buFont typeface="Wingdings" charset="2"/>
                        <a:defRPr kumimoji="1">
                          <a:solidFill>
                            <a:schemeClr val="tx1"/>
                          </a:solidFill>
                          <a:latin typeface="Arial" charset="0"/>
                          <a:ea typeface="新細明體" charset="-120"/>
                        </a:defRPr>
                      </a:lvl8pPr>
                      <a:lvl9pPr marL="6764338" fontAlgn="base">
                        <a:spcBef>
                          <a:spcPct val="20000"/>
                        </a:spcBef>
                        <a:spcAft>
                          <a:spcPct val="0"/>
                        </a:spcAft>
                        <a:buFont typeface="Wingdings" charset="2"/>
                        <a:defRPr kumimoji="1">
                          <a:solidFill>
                            <a:schemeClr val="tx1"/>
                          </a:solidFill>
                          <a:latin typeface="Arial" charset="0"/>
                          <a:ea typeface="新細明體" charset="-120"/>
                        </a:defRPr>
                      </a:lvl9pPr>
                    </a:lstStyle>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2000" b="0" i="0" u="none" strike="noStrike" cap="none" normalizeH="0" baseline="0" dirty="0">
                          <a:ln>
                            <a:noFill/>
                          </a:ln>
                          <a:solidFill>
                            <a:schemeClr val="tx1"/>
                          </a:solidFill>
                          <a:effectLst/>
                          <a:latin typeface="Arial" charset="0"/>
                          <a:ea typeface="華康明體 Std W9" charset="0"/>
                        </a:rPr>
                        <a:t>未休畢之特休，需發給工資</a:t>
                      </a:r>
                    </a:p>
                    <a:p>
                      <a:pPr marL="1588" marR="0" lvl="0" indent="0" algn="l" defTabSz="914400" rtl="0" eaLnBrk="1" fontAlgn="base" latinLnBrk="0" hangingPunct="1">
                        <a:lnSpc>
                          <a:spcPct val="100000"/>
                        </a:lnSpc>
                        <a:spcBef>
                          <a:spcPct val="20000"/>
                        </a:spcBef>
                        <a:spcAft>
                          <a:spcPct val="0"/>
                        </a:spcAft>
                        <a:buClrTx/>
                        <a:buSzTx/>
                        <a:buFont typeface="Wingdings" charset="2"/>
                        <a:buNone/>
                        <a:tabLst/>
                      </a:pPr>
                      <a:r>
                        <a:rPr kumimoji="1" lang="zh-TW" altLang="en-US" sz="1800" b="0" i="0" u="none" strike="noStrike" cap="none" normalizeH="0" baseline="0" dirty="0" smtClean="0">
                          <a:ln>
                            <a:noFill/>
                          </a:ln>
                          <a:solidFill>
                            <a:schemeClr val="tx1"/>
                          </a:solidFill>
                          <a:effectLst/>
                          <a:latin typeface="Arial" charset="0"/>
                          <a:ea typeface="華康明體 Std W9" charset="0"/>
                        </a:rPr>
                        <a:t>工資係</a:t>
                      </a:r>
                      <a:r>
                        <a:rPr kumimoji="1" lang="zh-TW" altLang="en-US" sz="1800" b="0" i="0" u="none" strike="noStrike" cap="none" normalizeH="0" baseline="0" dirty="0">
                          <a:ln>
                            <a:noFill/>
                          </a:ln>
                          <a:solidFill>
                            <a:schemeClr val="tx1"/>
                          </a:solidFill>
                          <a:effectLst/>
                          <a:latin typeface="Arial" charset="0"/>
                          <a:ea typeface="華康明體 Std W9" charset="0"/>
                        </a:rPr>
                        <a:t>以勞工平日一日正常工作時間之工資為準</a:t>
                      </a:r>
                      <a:r>
                        <a:rPr kumimoji="1" lang="en-US" altLang="zh-TW" sz="1800" b="0" i="0" u="none" strike="noStrike" cap="none" normalizeH="0" baseline="0" dirty="0">
                          <a:ln>
                            <a:noFill/>
                          </a:ln>
                          <a:solidFill>
                            <a:schemeClr val="tx1"/>
                          </a:solidFill>
                          <a:effectLst/>
                          <a:latin typeface="Arial" charset="0"/>
                          <a:ea typeface="華康明體 Std W9" charset="0"/>
                        </a:rPr>
                        <a:t>(</a:t>
                      </a:r>
                      <a:r>
                        <a:rPr kumimoji="1" lang="zh-TW" altLang="en-US" sz="1800" b="0" i="0" u="none" strike="noStrike" cap="none" normalizeH="0" baseline="0" dirty="0">
                          <a:ln>
                            <a:noFill/>
                          </a:ln>
                          <a:solidFill>
                            <a:schemeClr val="tx1"/>
                          </a:solidFill>
                          <a:effectLst/>
                          <a:latin typeface="Arial" charset="0"/>
                          <a:ea typeface="華康明體 Std W9" charset="0"/>
                        </a:rPr>
                        <a:t>不含延時工資及假日出勤加給之工資 </a:t>
                      </a:r>
                      <a:r>
                        <a:rPr kumimoji="1" lang="zh-TW" altLang="en-US" sz="1800" b="0" i="0" u="none" strike="noStrike" cap="none" normalizeH="0" baseline="0" dirty="0" smtClean="0">
                          <a:ln>
                            <a:noFill/>
                          </a:ln>
                          <a:solidFill>
                            <a:schemeClr val="tx1"/>
                          </a:solidFill>
                          <a:effectLst/>
                          <a:latin typeface="Arial" charset="0"/>
                          <a:ea typeface="華康明體 Std W9" charset="0"/>
                        </a:rPr>
                        <a:t>）</a:t>
                      </a:r>
                      <a:endParaRPr kumimoji="1" lang="en-US" altLang="zh-TW" sz="1800" b="0" i="0" u="none" strike="noStrike" cap="none" normalizeH="0" baseline="0" dirty="0">
                        <a:ln>
                          <a:noFill/>
                        </a:ln>
                        <a:solidFill>
                          <a:schemeClr val="tx1"/>
                        </a:solidFill>
                        <a:effectLst/>
                        <a:latin typeface="Arial" charset="0"/>
                        <a:ea typeface="華康明體 Std W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 name="Text Box 35"/>
          <p:cNvSpPr txBox="1">
            <a:spLocks noChangeArrowheads="1"/>
          </p:cNvSpPr>
          <p:nvPr/>
        </p:nvSpPr>
        <p:spPr bwMode="auto">
          <a:xfrm>
            <a:off x="911769" y="1560368"/>
            <a:ext cx="839787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zh-TW" altLang="en-US" sz="2400" dirty="0">
                <a:ea typeface="華康明體 Std W9" charset="0"/>
              </a:rPr>
              <a:t>特休：依勞基法給予之休假</a:t>
            </a:r>
          </a:p>
          <a:p>
            <a:r>
              <a:rPr lang="zh-TW" altLang="en-US" sz="2400" dirty="0">
                <a:ea typeface="華康明體 Std W9" charset="0"/>
              </a:rPr>
              <a:t>補休：因休日加班，依時數</a:t>
            </a:r>
            <a:r>
              <a:rPr lang="en-US" altLang="zh-TW" sz="2400" dirty="0">
                <a:ea typeface="華康明體 Std W9" charset="0"/>
              </a:rPr>
              <a:t>1:1</a:t>
            </a:r>
            <a:r>
              <a:rPr lang="zh-TW" altLang="en-US" sz="2400" dirty="0">
                <a:ea typeface="華康明體 Std W9" charset="0"/>
              </a:rPr>
              <a:t>計算產生之休假</a:t>
            </a:r>
          </a:p>
        </p:txBody>
      </p:sp>
      <p:sp>
        <p:nvSpPr>
          <p:cNvPr id="3" name="日期版面配置區 2"/>
          <p:cNvSpPr>
            <a:spLocks noGrp="1"/>
          </p:cNvSpPr>
          <p:nvPr>
            <p:ph type="dt" sz="half" idx="10"/>
          </p:nvPr>
        </p:nvSpPr>
        <p:spPr/>
        <p:txBody>
          <a:bodyPr/>
          <a:lstStyle/>
          <a:p>
            <a:r>
              <a:rPr kumimoji="1" lang="en-US" altLang="zh-TW" smtClean="0"/>
              <a:t>2017/4/14</a:t>
            </a:r>
            <a:endParaRPr kumimoji="1" lang="zh-TW" altLang="en-US"/>
          </a:p>
        </p:txBody>
      </p:sp>
      <p:sp>
        <p:nvSpPr>
          <p:cNvPr id="6" name="頁尾版面配置區 5"/>
          <p:cNvSpPr>
            <a:spLocks noGrp="1"/>
          </p:cNvSpPr>
          <p:nvPr>
            <p:ph type="ftr" sz="quarter" idx="11"/>
          </p:nvPr>
        </p:nvSpPr>
        <p:spPr/>
        <p:txBody>
          <a:bodyPr/>
          <a:lstStyle/>
          <a:p>
            <a:endParaRPr kumimoji="1" lang="zh-TW" altLang="en-US"/>
          </a:p>
        </p:txBody>
      </p:sp>
      <p:sp>
        <p:nvSpPr>
          <p:cNvPr id="7" name="投影片編號版面配置區 6"/>
          <p:cNvSpPr>
            <a:spLocks noGrp="1"/>
          </p:cNvSpPr>
          <p:nvPr>
            <p:ph type="sldNum" sz="quarter" idx="12"/>
          </p:nvPr>
        </p:nvSpPr>
        <p:spPr/>
        <p:txBody>
          <a:bodyPr/>
          <a:lstStyle/>
          <a:p>
            <a:fld id="{20455779-D60D-4F41-A049-5F419EF77551}" type="slidenum">
              <a:rPr kumimoji="1" lang="zh-TW" altLang="en-US" smtClean="0"/>
              <a:t>11</a:t>
            </a:fld>
            <a:endParaRPr kumimoji="1" lang="zh-TW" altLang="en-US"/>
          </a:p>
        </p:txBody>
      </p:sp>
    </p:spTree>
    <p:extLst>
      <p:ext uri="{BB962C8B-B14F-4D97-AF65-F5344CB8AC3E}">
        <p14:creationId xmlns:p14="http://schemas.microsoft.com/office/powerpoint/2010/main" val="3503488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工程實務問題</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smtClean="0"/>
              <a:t>工地無法例、休</a:t>
            </a:r>
            <a:endParaRPr kumimoji="1" lang="en-US" altLang="zh-TW" dirty="0" smtClean="0"/>
          </a:p>
          <a:p>
            <a:r>
              <a:rPr kumimoji="1" lang="zh-TW" altLang="en-US" dirty="0"/>
              <a:t>展延工期與不計工期之</a:t>
            </a:r>
            <a:r>
              <a:rPr kumimoji="1" lang="zh-TW" altLang="en-US" dirty="0" smtClean="0"/>
              <a:t>問題</a:t>
            </a:r>
            <a:endParaRPr kumimoji="1" lang="en-US" altLang="zh-TW" dirty="0" smtClean="0"/>
          </a:p>
          <a:p>
            <a:r>
              <a:rPr kumimoji="1" lang="zh-TW" altLang="en-US" dirty="0"/>
              <a:t>因可歸責於廠商事由而逾履約期限之</a:t>
            </a:r>
            <a:r>
              <a:rPr kumimoji="1" lang="zh-TW" altLang="en-US" dirty="0" smtClean="0"/>
              <a:t>問題</a:t>
            </a:r>
            <a:endParaRPr kumimoji="1" lang="en-US" altLang="zh-TW" dirty="0" smtClean="0"/>
          </a:p>
          <a:p>
            <a:r>
              <a:rPr kumimoji="1" lang="zh-TW" altLang="en-US" dirty="0"/>
              <a:t>雙週</a:t>
            </a:r>
            <a:r>
              <a:rPr kumimoji="1" lang="en-US" altLang="zh-TW" dirty="0"/>
              <a:t>84</a:t>
            </a:r>
            <a:r>
              <a:rPr kumimoji="1" lang="zh-TW" altLang="en-US" dirty="0"/>
              <a:t>小時</a:t>
            </a:r>
            <a:r>
              <a:rPr kumimoji="1" lang="en-US" altLang="zh-TW" dirty="0"/>
              <a:t>vs</a:t>
            </a:r>
            <a:r>
              <a:rPr kumimoji="1" lang="zh-TW" altLang="en-US" dirty="0"/>
              <a:t>一例一休</a:t>
            </a:r>
            <a:endParaRPr kumimoji="1" lang="en-US" altLang="zh-TW" dirty="0"/>
          </a:p>
          <a:p>
            <a:r>
              <a:rPr kumimoji="1" lang="zh-TW" altLang="en-US" dirty="0" smtClean="0"/>
              <a:t>不足</a:t>
            </a:r>
            <a:r>
              <a:rPr kumimoji="1" lang="zh-TW" altLang="en-US" dirty="0"/>
              <a:t>十四日</a:t>
            </a:r>
            <a:r>
              <a:rPr kumimoji="1" lang="zh-TW" altLang="en-US" dirty="0" smtClean="0"/>
              <a:t>部分是否展延</a:t>
            </a:r>
            <a:r>
              <a:rPr kumimoji="1" lang="zh-TW" altLang="en-US" dirty="0"/>
              <a:t>之</a:t>
            </a:r>
            <a:r>
              <a:rPr kumimoji="1" lang="zh-TW" altLang="en-US" dirty="0" smtClean="0"/>
              <a:t>問題</a:t>
            </a:r>
            <a:endParaRPr kumimoji="1" lang="en-US" altLang="zh-TW" dirty="0" smtClean="0"/>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12</a:t>
            </a:fld>
            <a:endParaRPr kumimoji="1" lang="zh-TW" altLang="en-US"/>
          </a:p>
        </p:txBody>
      </p:sp>
    </p:spTree>
    <p:extLst>
      <p:ext uri="{BB962C8B-B14F-4D97-AF65-F5344CB8AC3E}">
        <p14:creationId xmlns:p14="http://schemas.microsoft.com/office/powerpoint/2010/main" val="12846160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工地無法例、休</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a:t>部分營造工程有無法間斷施工之</a:t>
            </a:r>
            <a:r>
              <a:rPr kumimoji="1" lang="zh-TW" altLang="en-US" dirty="0" smtClean="0"/>
              <a:t>特性，例如</a:t>
            </a:r>
            <a:r>
              <a:rPr kumimoji="1" lang="zh-TW" altLang="en-US" dirty="0"/>
              <a:t>基樁</a:t>
            </a:r>
            <a:r>
              <a:rPr kumimoji="1" lang="zh-TW" altLang="en-US" dirty="0" smtClean="0"/>
              <a:t>、連續壁、灌漿</a:t>
            </a:r>
            <a:r>
              <a:rPr kumimoji="1" lang="zh-TW" altLang="en-US" dirty="0"/>
              <a:t>、 隧道</a:t>
            </a:r>
            <a:r>
              <a:rPr kumimoji="1" lang="zh-TW" altLang="en-US" dirty="0" smtClean="0"/>
              <a:t>、結構體、搶災等；工地無法配合七天一休之硬性規定。</a:t>
            </a:r>
            <a:endParaRPr kumimoji="1" lang="en-US" altLang="zh-TW" dirty="0" smtClean="0"/>
          </a:p>
          <a:p>
            <a:r>
              <a:rPr kumimoji="1" lang="zh-TW" altLang="en-US" dirty="0" smtClean="0"/>
              <a:t>部分</a:t>
            </a:r>
            <a:r>
              <a:rPr kumimoji="1" lang="zh-TW" altLang="en-US" dirty="0"/>
              <a:t>營造業從業人員</a:t>
            </a:r>
            <a:r>
              <a:rPr kumimoji="1" lang="zh-TW" altLang="en-US" dirty="0" smtClean="0"/>
              <a:t>（</a:t>
            </a:r>
            <a:r>
              <a:rPr kumimoji="1" lang="zh-TW" altLang="en-US" dirty="0"/>
              <a:t>例如點工</a:t>
            </a:r>
            <a:r>
              <a:rPr kumimoji="1" lang="zh-TW" altLang="en-US" dirty="0" smtClean="0"/>
              <a:t>）是否適用</a:t>
            </a:r>
            <a:r>
              <a:rPr kumimoji="1" lang="zh-TW" altLang="en-US" dirty="0"/>
              <a:t>勞基法</a:t>
            </a:r>
            <a:r>
              <a:rPr kumimoji="1" lang="zh-TW" altLang="en-US" dirty="0" smtClean="0"/>
              <a:t>一例</a:t>
            </a:r>
            <a:r>
              <a:rPr kumimoji="1" lang="zh-TW" altLang="en-US" dirty="0"/>
              <a:t>一休，難以認定其因休息日或出勤</a:t>
            </a:r>
            <a:r>
              <a:rPr kumimoji="1" lang="zh-TW" altLang="en-US" dirty="0" smtClean="0"/>
              <a:t>日，</a:t>
            </a:r>
            <a:r>
              <a:rPr lang="zh-TW" altLang="en-US" dirty="0" smtClean="0"/>
              <a:t>可能因非直接受僱</a:t>
            </a:r>
            <a:r>
              <a:rPr lang="zh-TW" altLang="en-US" dirty="0"/>
              <a:t>於</a:t>
            </a:r>
            <a:r>
              <a:rPr lang="zh-TW" altLang="en-US" dirty="0" smtClean="0"/>
              <a:t>承包商，而不易</a:t>
            </a:r>
            <a:r>
              <a:rPr lang="zh-TW" altLang="en-US" dirty="0"/>
              <a:t>核算</a:t>
            </a:r>
            <a:r>
              <a:rPr lang="zh-TW" altLang="en-US" dirty="0" smtClean="0"/>
              <a:t>休息日。 </a:t>
            </a:r>
            <a:endParaRPr lang="en-US" altLang="zh-TW" dirty="0" smtClean="0"/>
          </a:p>
          <a:p>
            <a:r>
              <a:rPr lang="zh-TW" altLang="en-US" dirty="0"/>
              <a:t>法令變更對於不同分工或供料型態之廠商衝擊程度</a:t>
            </a:r>
            <a:r>
              <a:rPr lang="zh-TW" altLang="en-US" dirty="0" smtClean="0"/>
              <a:t>差異很大，例如鋼筋加工廠、混凝土預拌廠星期六日一律休假，根本無法叫料，如何施工？</a:t>
            </a:r>
            <a:endParaRPr lang="en-US" altLang="zh-TW" dirty="0" smtClean="0"/>
          </a:p>
          <a:p>
            <a:r>
              <a:rPr lang="zh-TW" altLang="en-US" dirty="0" smtClean="0"/>
              <a:t>部分工項涉及施工查驗，若監造人力因例休而不足，將造成假性停工。</a:t>
            </a:r>
            <a:endParaRPr lang="zh-TW" altLang="en-US" dirty="0"/>
          </a:p>
          <a:p>
            <a:endParaRPr lang="zh-TW" altLang="en-US" dirty="0"/>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13</a:t>
            </a:fld>
            <a:endParaRPr kumimoji="1" lang="zh-TW" altLang="en-US"/>
          </a:p>
        </p:txBody>
      </p:sp>
    </p:spTree>
    <p:extLst>
      <p:ext uri="{BB962C8B-B14F-4D97-AF65-F5344CB8AC3E}">
        <p14:creationId xmlns:p14="http://schemas.microsoft.com/office/powerpoint/2010/main" val="2060798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a:t>展延</a:t>
            </a:r>
            <a:r>
              <a:rPr kumimoji="1" lang="zh-TW" altLang="en-US" dirty="0" smtClean="0"/>
              <a:t>工期與不計工期之問題</a:t>
            </a:r>
            <a:endParaRPr kumimoji="1" lang="zh-TW" altLang="en-US" dirty="0"/>
          </a:p>
        </p:txBody>
      </p:sp>
      <p:sp>
        <p:nvSpPr>
          <p:cNvPr id="3" name="內容版面配置區 2"/>
          <p:cNvSpPr>
            <a:spLocks noGrp="1"/>
          </p:cNvSpPr>
          <p:nvPr>
            <p:ph idx="1"/>
          </p:nvPr>
        </p:nvSpPr>
        <p:spPr/>
        <p:txBody>
          <a:bodyPr>
            <a:normAutofit lnSpcReduction="10000"/>
          </a:bodyPr>
          <a:lstStyle/>
          <a:p>
            <a:r>
              <a:rPr lang="zh-TW" altLang="en-US" dirty="0" smtClean="0"/>
              <a:t>工程會之函釋表示「為</a:t>
            </a:r>
            <a:r>
              <a:rPr lang="zh-TW" altLang="en-US" dirty="0"/>
              <a:t>避免勞工於休息日出勤致增加雇主成本及落實週休二日政策，明定</a:t>
            </a:r>
            <a:r>
              <a:rPr lang="en-US" altLang="zh-TW" dirty="0"/>
              <a:t>105</a:t>
            </a:r>
            <a:r>
              <a:rPr lang="zh-TW" altLang="en-US" dirty="0"/>
              <a:t>年</a:t>
            </a:r>
            <a:r>
              <a:rPr lang="en-US" altLang="zh-TW" dirty="0"/>
              <a:t>12</a:t>
            </a:r>
            <a:r>
              <a:rPr lang="zh-TW" altLang="en-US" dirty="0"/>
              <a:t>月</a:t>
            </a:r>
            <a:r>
              <a:rPr lang="en-US" altLang="zh-TW" dirty="0"/>
              <a:t>23</a:t>
            </a:r>
            <a:r>
              <a:rPr lang="zh-TW" altLang="en-US" dirty="0"/>
              <a:t>日以後之剩餘工期，每</a:t>
            </a:r>
            <a:r>
              <a:rPr lang="en-US" altLang="zh-TW" dirty="0"/>
              <a:t>14</a:t>
            </a:r>
            <a:r>
              <a:rPr lang="zh-TW" altLang="en-US" dirty="0"/>
              <a:t>日展延</a:t>
            </a:r>
            <a:r>
              <a:rPr lang="en-US" altLang="zh-TW" dirty="0"/>
              <a:t>1</a:t>
            </a:r>
            <a:r>
              <a:rPr lang="zh-TW" altLang="en-US" dirty="0" smtClean="0"/>
              <a:t>日」，但實際上完工工期並不會增加，其情形屬於非可歸責於雙方之情事；換言之，所延長的是不計工期日數，而非工期本身</a:t>
            </a:r>
            <a:r>
              <a:rPr lang="zh-TW" altLang="en-US" dirty="0" smtClean="0"/>
              <a:t>。</a:t>
            </a:r>
            <a:endParaRPr lang="en-US" altLang="zh-TW" dirty="0" smtClean="0"/>
          </a:p>
          <a:p>
            <a:r>
              <a:rPr lang="zh-TW" altLang="en-US" dirty="0" smtClean="0"/>
              <a:t>不計工期之展延，屬非可歸責於兩造之事由，該天數並非「工期」；可歸責於業主之展延，屬一般之工期展延，該天數屬「工期」。</a:t>
            </a:r>
            <a:endParaRPr lang="en-US" altLang="zh-TW" dirty="0" smtClean="0"/>
          </a:p>
          <a:p>
            <a:r>
              <a:rPr kumimoji="1" lang="zh-TW" altLang="en-US" dirty="0" smtClean="0"/>
              <a:t>將不計工期納入施工期限計算，將影響工程進度基準 、展延管理費等計算。</a:t>
            </a:r>
            <a:endParaRPr kumimoji="1" lang="en-US" altLang="zh-TW" dirty="0" smtClean="0"/>
          </a:p>
          <a:p>
            <a:r>
              <a:rPr kumimoji="1" lang="zh-TW" altLang="en-US" dirty="0" smtClean="0"/>
              <a:t>工程採購契約範本應對此做全面性檢討。</a:t>
            </a:r>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14</a:t>
            </a:fld>
            <a:endParaRPr kumimoji="1" lang="zh-TW" altLang="en-US"/>
          </a:p>
        </p:txBody>
      </p:sp>
    </p:spTree>
    <p:extLst>
      <p:ext uri="{BB962C8B-B14F-4D97-AF65-F5344CB8AC3E}">
        <p14:creationId xmlns:p14="http://schemas.microsoft.com/office/powerpoint/2010/main" val="12236264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a:t>因可歸責於</a:t>
            </a:r>
            <a:r>
              <a:rPr kumimoji="1" lang="zh-TW" altLang="en-US" dirty="0" smtClean="0"/>
              <a:t>廠商事</a:t>
            </a:r>
            <a:r>
              <a:rPr kumimoji="1" lang="zh-TW" altLang="en-US" dirty="0"/>
              <a:t>由而逾履約</a:t>
            </a:r>
            <a:r>
              <a:rPr kumimoji="1" lang="zh-TW" altLang="en-US" dirty="0" smtClean="0"/>
              <a:t>期限之問題</a:t>
            </a:r>
            <a:endParaRPr kumimoji="1" lang="zh-TW" altLang="en-US" dirty="0"/>
          </a:p>
        </p:txBody>
      </p:sp>
      <p:sp>
        <p:nvSpPr>
          <p:cNvPr id="3" name="內容版面配置區 2"/>
          <p:cNvSpPr>
            <a:spLocks noGrp="1"/>
          </p:cNvSpPr>
          <p:nvPr>
            <p:ph idx="1"/>
          </p:nvPr>
        </p:nvSpPr>
        <p:spPr/>
        <p:txBody>
          <a:bodyPr>
            <a:normAutofit/>
          </a:bodyPr>
          <a:lstStyle/>
          <a:p>
            <a:r>
              <a:rPr lang="zh-TW" altLang="en-US" dirty="0" smtClean="0"/>
              <a:t>施工廠商若因可歸責於己之事</a:t>
            </a:r>
            <a:r>
              <a:rPr lang="zh-TW" altLang="en-US" dirty="0"/>
              <a:t>由而逾越工程期限，</a:t>
            </a:r>
            <a:r>
              <a:rPr lang="zh-TW" altLang="en-US" dirty="0" smtClean="0"/>
              <a:t>依據民法</a:t>
            </a:r>
            <a:r>
              <a:rPr lang="zh-TW" altLang="en-US" dirty="0"/>
              <a:t>第二三一條：</a:t>
            </a:r>
            <a:r>
              <a:rPr lang="zh-TW" altLang="en-US" dirty="0" smtClean="0"/>
              <a:t>「</a:t>
            </a:r>
            <a:r>
              <a:rPr lang="is-IS" altLang="zh-TW" dirty="0" smtClean="0"/>
              <a:t>…</a:t>
            </a:r>
            <a:r>
              <a:rPr lang="zh-TW" altLang="en-US" dirty="0" smtClean="0"/>
              <a:t>債務人</a:t>
            </a:r>
            <a:r>
              <a:rPr lang="zh-TW" altLang="en-US" dirty="0"/>
              <a:t>，在遲延中，對於因不可抗力而生之損害，亦應負責。但債務人證明縱不遲延給付，而仍不免發生損害者，不在此限。</a:t>
            </a:r>
            <a:r>
              <a:rPr lang="zh-TW" altLang="en-US" dirty="0" smtClean="0"/>
              <a:t>」</a:t>
            </a:r>
            <a:endParaRPr lang="en-US" altLang="zh-TW" dirty="0" smtClean="0"/>
          </a:p>
          <a:p>
            <a:r>
              <a:rPr lang="en-US" altLang="zh-TW" dirty="0"/>
              <a:t> </a:t>
            </a:r>
            <a:r>
              <a:rPr lang="zh-TW" altLang="en-US" dirty="0" smtClean="0"/>
              <a:t>工程會函釋之適用</a:t>
            </a:r>
            <a:r>
              <a:rPr lang="zh-TW" altLang="en-US" dirty="0"/>
              <a:t>範圍</a:t>
            </a:r>
            <a:r>
              <a:rPr lang="zh-TW" altLang="en-US" dirty="0" smtClean="0"/>
              <a:t>：「</a:t>
            </a:r>
            <a:r>
              <a:rPr lang="en-US" altLang="zh-TW" dirty="0" smtClean="0"/>
              <a:t>105</a:t>
            </a:r>
            <a:r>
              <a:rPr lang="zh-TW" altLang="en-US" dirty="0"/>
              <a:t>年</a:t>
            </a:r>
            <a:r>
              <a:rPr lang="en-US" altLang="zh-TW" dirty="0"/>
              <a:t>12</a:t>
            </a:r>
            <a:r>
              <a:rPr lang="zh-TW" altLang="en-US" dirty="0"/>
              <a:t>月</a:t>
            </a:r>
            <a:r>
              <a:rPr lang="en-US" altLang="zh-TW" dirty="0"/>
              <a:t>20</a:t>
            </a:r>
            <a:r>
              <a:rPr lang="zh-TW" altLang="en-US" dirty="0"/>
              <a:t>日以前廠商投標之工程，</a:t>
            </a:r>
            <a:r>
              <a:rPr lang="en-US" altLang="zh-TW" dirty="0"/>
              <a:t>105</a:t>
            </a:r>
            <a:r>
              <a:rPr lang="zh-TW" altLang="en-US" dirty="0"/>
              <a:t>年</a:t>
            </a:r>
            <a:r>
              <a:rPr lang="en-US" altLang="zh-TW" dirty="0"/>
              <a:t>12</a:t>
            </a:r>
            <a:r>
              <a:rPr lang="zh-TW" altLang="en-US" dirty="0"/>
              <a:t>月</a:t>
            </a:r>
            <a:r>
              <a:rPr lang="en-US" altLang="zh-TW" dirty="0"/>
              <a:t>23</a:t>
            </a:r>
            <a:r>
              <a:rPr lang="zh-TW" altLang="en-US" dirty="0"/>
              <a:t>日以後仍在施工尚未竣工者，不包括因可歸責於廠商之原因而延期致尚未竣工之情形</a:t>
            </a:r>
            <a:r>
              <a:rPr lang="zh-TW" altLang="en-US" dirty="0" smtClean="0"/>
              <a:t>。」</a:t>
            </a:r>
            <a:endParaRPr lang="en-US" altLang="zh-TW" dirty="0" smtClean="0"/>
          </a:p>
          <a:p>
            <a:r>
              <a:rPr lang="zh-TW" altLang="en-US" dirty="0" smtClean="0"/>
              <a:t>換言之，</a:t>
            </a:r>
            <a:r>
              <a:rPr lang="en-US" altLang="zh-TW" dirty="0"/>
              <a:t> </a:t>
            </a:r>
            <a:r>
              <a:rPr lang="zh-TW" altLang="en-US" dirty="0" smtClean="0"/>
              <a:t>在</a:t>
            </a:r>
            <a:r>
              <a:rPr lang="en-US" altLang="zh-TW" dirty="0" smtClean="0"/>
              <a:t>105</a:t>
            </a:r>
            <a:r>
              <a:rPr lang="zh-TW" altLang="en-US" dirty="0"/>
              <a:t>年</a:t>
            </a:r>
            <a:r>
              <a:rPr lang="en-US" altLang="zh-TW" dirty="0"/>
              <a:t>12</a:t>
            </a:r>
            <a:r>
              <a:rPr lang="zh-TW" altLang="en-US" dirty="0"/>
              <a:t>月</a:t>
            </a:r>
            <a:r>
              <a:rPr lang="en-US" altLang="zh-TW" dirty="0"/>
              <a:t>23</a:t>
            </a:r>
            <a:r>
              <a:rPr lang="zh-TW" altLang="en-US" dirty="0" smtClean="0"/>
              <a:t>日之後，逾期之廠商是否應自行承擔一例一休之法令變更工期風險？</a:t>
            </a:r>
            <a:endParaRPr lang="zh-TW" altLang="en-US" dirty="0"/>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15</a:t>
            </a:fld>
            <a:endParaRPr kumimoji="1" lang="zh-TW" altLang="en-US"/>
          </a:p>
        </p:txBody>
      </p:sp>
    </p:spTree>
    <p:extLst>
      <p:ext uri="{BB962C8B-B14F-4D97-AF65-F5344CB8AC3E}">
        <p14:creationId xmlns:p14="http://schemas.microsoft.com/office/powerpoint/2010/main" val="11867448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雙週</a:t>
            </a:r>
            <a:r>
              <a:rPr kumimoji="1" lang="en-US" altLang="zh-TW" dirty="0" smtClean="0"/>
              <a:t>84</a:t>
            </a:r>
            <a:r>
              <a:rPr kumimoji="1" lang="zh-TW" altLang="en-US" dirty="0" smtClean="0"/>
              <a:t>小時</a:t>
            </a:r>
            <a:r>
              <a:rPr kumimoji="1" lang="en-US" altLang="zh-TW" dirty="0" smtClean="0"/>
              <a:t>vs</a:t>
            </a:r>
            <a:r>
              <a:rPr kumimoji="1" lang="zh-TW" altLang="en-US" dirty="0" smtClean="0"/>
              <a:t>一例一休</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a:t>自</a:t>
            </a:r>
            <a:r>
              <a:rPr kumimoji="1" lang="en-US" altLang="zh-TW" dirty="0"/>
              <a:t>90</a:t>
            </a:r>
            <a:r>
              <a:rPr kumimoji="1" lang="zh-TW" altLang="en-US" dirty="0"/>
              <a:t>年</a:t>
            </a:r>
            <a:r>
              <a:rPr kumimoji="1" lang="en-US" altLang="zh-TW" dirty="0"/>
              <a:t>1</a:t>
            </a:r>
            <a:r>
              <a:rPr kumimoji="1" lang="zh-TW" altLang="en-US" dirty="0"/>
              <a:t>月</a:t>
            </a:r>
            <a:r>
              <a:rPr kumimoji="1" lang="en-US" altLang="zh-TW" dirty="0"/>
              <a:t>1</a:t>
            </a:r>
            <a:r>
              <a:rPr kumimoji="1" lang="zh-TW" altLang="en-US" dirty="0"/>
              <a:t>日起，勞基法規定之正常工時由每週</a:t>
            </a:r>
            <a:r>
              <a:rPr kumimoji="1" lang="en-US" altLang="zh-TW" dirty="0"/>
              <a:t>44</a:t>
            </a:r>
            <a:r>
              <a:rPr kumimoji="1" lang="zh-TW" altLang="en-US" dirty="0"/>
              <a:t>小時縮短為</a:t>
            </a:r>
            <a:r>
              <a:rPr kumimoji="1" lang="en-US" altLang="zh-TW" dirty="0"/>
              <a:t>2</a:t>
            </a:r>
            <a:r>
              <a:rPr kumimoji="1" lang="zh-TW" altLang="en-US" dirty="0"/>
              <a:t>週</a:t>
            </a:r>
            <a:r>
              <a:rPr kumimoji="1" lang="en-US" altLang="zh-TW" dirty="0"/>
              <a:t>84</a:t>
            </a:r>
            <a:r>
              <a:rPr kumimoji="1" lang="zh-TW" altLang="en-US" dirty="0"/>
              <a:t>小時；換言之，每</a:t>
            </a:r>
            <a:r>
              <a:rPr kumimoji="1" lang="en-US" altLang="zh-TW" dirty="0"/>
              <a:t>14</a:t>
            </a:r>
            <a:r>
              <a:rPr kumimoji="1" lang="zh-TW" altLang="en-US" dirty="0"/>
              <a:t>日有</a:t>
            </a:r>
            <a:r>
              <a:rPr kumimoji="1" lang="en-US" altLang="zh-TW" dirty="0"/>
              <a:t>3.5</a:t>
            </a:r>
            <a:r>
              <a:rPr kumimoji="1" lang="zh-TW" altLang="en-US" dirty="0"/>
              <a:t>日為休假日</a:t>
            </a:r>
            <a:r>
              <a:rPr kumimoji="1" lang="zh-TW" altLang="en-US" dirty="0" smtClean="0"/>
              <a:t>。</a:t>
            </a:r>
            <a:endParaRPr kumimoji="1" lang="en-US" altLang="zh-TW" dirty="0" smtClean="0"/>
          </a:p>
          <a:p>
            <a:r>
              <a:rPr kumimoji="1" lang="zh-TW" altLang="en-US" dirty="0" smtClean="0"/>
              <a:t>對於遠途工作之勞工，每兩星期尚有可能安排</a:t>
            </a:r>
            <a:r>
              <a:rPr kumimoji="1" lang="en-US" altLang="zh-TW" dirty="0" smtClean="0"/>
              <a:t>3~6</a:t>
            </a:r>
            <a:r>
              <a:rPr kumimoji="1" lang="zh-TW" altLang="en-US" dirty="0" smtClean="0"/>
              <a:t>日之歸鄉假期；但實施新制後，每兩星期所能安排之假期最長為四日，反而變短。</a:t>
            </a:r>
            <a:endParaRPr kumimoji="1" lang="en-US" altLang="zh-TW" dirty="0" smtClean="0"/>
          </a:p>
          <a:p>
            <a:r>
              <a:rPr kumimoji="1" lang="zh-TW" altLang="en-US" dirty="0" smtClean="0"/>
              <a:t>對於必須長途歸鄉的勞工，雙週薪資由</a:t>
            </a:r>
            <a:r>
              <a:rPr kumimoji="1" lang="en-US" altLang="zh-TW" dirty="0" smtClean="0"/>
              <a:t>84</a:t>
            </a:r>
            <a:r>
              <a:rPr kumimoji="1" lang="zh-TW" altLang="en-US" dirty="0" smtClean="0"/>
              <a:t>小時減少至</a:t>
            </a:r>
            <a:r>
              <a:rPr kumimoji="1" lang="en-US" altLang="zh-TW" dirty="0" smtClean="0"/>
              <a:t>80</a:t>
            </a:r>
            <a:r>
              <a:rPr kumimoji="1" lang="zh-TW" altLang="en-US" dirty="0" smtClean="0"/>
              <a:t>小時。</a:t>
            </a:r>
            <a:endParaRPr kumimoji="1" lang="en-US" altLang="zh-TW" dirty="0" smtClean="0"/>
          </a:p>
          <a:p>
            <a:r>
              <a:rPr kumimoji="1" lang="zh-TW" altLang="en-US" dirty="0" smtClean="0"/>
              <a:t>工地若需趕工，雇主寧可雇用臨時點工，亦不可能用加班方式，要求勞工減少休假。</a:t>
            </a:r>
            <a:endParaRPr kumimoji="1" lang="en-US" altLang="zh-TW" dirty="0" smtClean="0"/>
          </a:p>
          <a:p>
            <a:r>
              <a:rPr kumimoji="1" lang="zh-TW" altLang="en-US" dirty="0" smtClean="0"/>
              <a:t>對於因排班而實際施工每週施工七日之工地，延長工期之基礎是否存在？日報表應如何填寫？業主應如何認定？</a:t>
            </a:r>
            <a:endParaRPr kumimoji="1" lang="zh-TW" altLang="en-US" dirty="0"/>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16</a:t>
            </a:fld>
            <a:endParaRPr kumimoji="1" lang="zh-TW" altLang="en-US"/>
          </a:p>
        </p:txBody>
      </p:sp>
    </p:spTree>
    <p:extLst>
      <p:ext uri="{BB962C8B-B14F-4D97-AF65-F5344CB8AC3E}">
        <p14:creationId xmlns:p14="http://schemas.microsoft.com/office/powerpoint/2010/main" val="285921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a:t>不足十四日</a:t>
            </a:r>
            <a:r>
              <a:rPr kumimoji="1" lang="zh-TW" altLang="en-US" dirty="0" smtClean="0"/>
              <a:t>部分是否展延之問題</a:t>
            </a:r>
            <a:endParaRPr kumimoji="1" lang="zh-TW" altLang="en-US" dirty="0"/>
          </a:p>
        </p:txBody>
      </p:sp>
      <p:graphicFrame>
        <p:nvGraphicFramePr>
          <p:cNvPr id="7" name="內容版面配置區 6"/>
          <p:cNvGraphicFramePr>
            <a:graphicFrameLocks noGrp="1"/>
          </p:cNvGraphicFramePr>
          <p:nvPr>
            <p:ph idx="1"/>
            <p:extLst>
              <p:ext uri="{D42A27DB-BD31-4B8C-83A1-F6EECF244321}">
                <p14:modId xmlns:p14="http://schemas.microsoft.com/office/powerpoint/2010/main" val="970450062"/>
              </p:ext>
            </p:extLst>
          </p:nvPr>
        </p:nvGraphicFramePr>
        <p:xfrm>
          <a:off x="838200" y="1825625"/>
          <a:ext cx="10515596" cy="741680"/>
        </p:xfrm>
        <a:graphic>
          <a:graphicData uri="http://schemas.openxmlformats.org/drawingml/2006/table">
            <a:tbl>
              <a:tblPr firstRow="1" bandRow="1">
                <a:tableStyleId>{5C22544A-7EE6-4342-B048-85BDC9FD1C3A}</a:tableStyleId>
              </a:tblPr>
              <a:tblGrid>
                <a:gridCol w="751114"/>
                <a:gridCol w="751114"/>
                <a:gridCol w="751114"/>
                <a:gridCol w="751114"/>
                <a:gridCol w="751114"/>
                <a:gridCol w="751114"/>
                <a:gridCol w="751114"/>
                <a:gridCol w="751114"/>
                <a:gridCol w="751114"/>
                <a:gridCol w="751114"/>
                <a:gridCol w="751114"/>
                <a:gridCol w="751114"/>
                <a:gridCol w="751114"/>
                <a:gridCol w="751114"/>
              </a:tblGrid>
              <a:tr h="370840">
                <a:tc>
                  <a:txBody>
                    <a:bodyPr/>
                    <a:lstStyle/>
                    <a:p>
                      <a:r>
                        <a:rPr lang="zh-TW" altLang="en-US" dirty="0" smtClean="0"/>
                        <a:t>天數</a:t>
                      </a:r>
                      <a:endParaRPr lang="zh-TW" altLang="en-US" dirty="0"/>
                    </a:p>
                  </a:txBody>
                  <a:tcPr/>
                </a:tc>
                <a:tc>
                  <a:txBody>
                    <a:bodyPr/>
                    <a:lstStyle/>
                    <a:p>
                      <a:pPr algn="ctr"/>
                      <a:r>
                        <a:rPr lang="en-US" altLang="zh-TW" dirty="0" smtClean="0"/>
                        <a:t>1</a:t>
                      </a:r>
                      <a:endParaRPr lang="zh-TW" altLang="en-US" dirty="0"/>
                    </a:p>
                  </a:txBody>
                  <a:tcPr/>
                </a:tc>
                <a:tc>
                  <a:txBody>
                    <a:bodyPr/>
                    <a:lstStyle/>
                    <a:p>
                      <a:pPr algn="ctr"/>
                      <a:r>
                        <a:rPr lang="en-US" altLang="zh-TW" dirty="0" smtClean="0"/>
                        <a:t>2</a:t>
                      </a:r>
                      <a:endParaRPr lang="zh-TW" altLang="en-US" dirty="0"/>
                    </a:p>
                  </a:txBody>
                  <a:tcPr/>
                </a:tc>
                <a:tc>
                  <a:txBody>
                    <a:bodyPr/>
                    <a:lstStyle/>
                    <a:p>
                      <a:pPr algn="ctr"/>
                      <a:r>
                        <a:rPr lang="en-US" altLang="zh-TW" dirty="0" smtClean="0"/>
                        <a:t>3</a:t>
                      </a:r>
                      <a:endParaRPr lang="zh-TW" altLang="en-US" dirty="0"/>
                    </a:p>
                  </a:txBody>
                  <a:tcPr/>
                </a:tc>
                <a:tc>
                  <a:txBody>
                    <a:bodyPr/>
                    <a:lstStyle/>
                    <a:p>
                      <a:pPr algn="ctr"/>
                      <a:r>
                        <a:rPr lang="en-US" altLang="zh-TW" dirty="0" smtClean="0"/>
                        <a:t>4</a:t>
                      </a:r>
                      <a:endParaRPr lang="zh-TW" altLang="en-US" dirty="0"/>
                    </a:p>
                  </a:txBody>
                  <a:tcPr/>
                </a:tc>
                <a:tc>
                  <a:txBody>
                    <a:bodyPr/>
                    <a:lstStyle/>
                    <a:p>
                      <a:pPr algn="ctr"/>
                      <a:r>
                        <a:rPr lang="en-US" altLang="zh-TW" dirty="0" smtClean="0"/>
                        <a:t>5</a:t>
                      </a:r>
                      <a:endParaRPr lang="zh-TW" altLang="en-US" dirty="0"/>
                    </a:p>
                  </a:txBody>
                  <a:tcPr/>
                </a:tc>
                <a:tc>
                  <a:txBody>
                    <a:bodyPr/>
                    <a:lstStyle/>
                    <a:p>
                      <a:pPr algn="ctr"/>
                      <a:r>
                        <a:rPr lang="en-US" altLang="zh-TW" dirty="0" smtClean="0"/>
                        <a:t>6</a:t>
                      </a:r>
                      <a:endParaRPr lang="zh-TW" altLang="en-US" dirty="0"/>
                    </a:p>
                  </a:txBody>
                  <a:tcPr/>
                </a:tc>
                <a:tc>
                  <a:txBody>
                    <a:bodyPr/>
                    <a:lstStyle/>
                    <a:p>
                      <a:pPr algn="ctr"/>
                      <a:r>
                        <a:rPr lang="en-US" altLang="zh-TW" dirty="0" smtClean="0"/>
                        <a:t>7</a:t>
                      </a:r>
                      <a:endParaRPr lang="zh-TW" altLang="en-US" dirty="0"/>
                    </a:p>
                  </a:txBody>
                  <a:tcPr/>
                </a:tc>
                <a:tc>
                  <a:txBody>
                    <a:bodyPr/>
                    <a:lstStyle/>
                    <a:p>
                      <a:pPr algn="ctr"/>
                      <a:r>
                        <a:rPr lang="en-US" altLang="zh-TW" dirty="0" smtClean="0"/>
                        <a:t>8</a:t>
                      </a:r>
                      <a:endParaRPr lang="zh-TW" altLang="en-US" dirty="0"/>
                    </a:p>
                  </a:txBody>
                  <a:tcPr/>
                </a:tc>
                <a:tc>
                  <a:txBody>
                    <a:bodyPr/>
                    <a:lstStyle/>
                    <a:p>
                      <a:pPr algn="ctr"/>
                      <a:r>
                        <a:rPr lang="en-US" altLang="zh-TW" dirty="0" smtClean="0"/>
                        <a:t>9</a:t>
                      </a:r>
                      <a:endParaRPr lang="zh-TW" altLang="en-US" dirty="0"/>
                    </a:p>
                  </a:txBody>
                  <a:tcPr/>
                </a:tc>
                <a:tc>
                  <a:txBody>
                    <a:bodyPr/>
                    <a:lstStyle/>
                    <a:p>
                      <a:pPr algn="ctr"/>
                      <a:r>
                        <a:rPr lang="en-US" altLang="zh-TW" dirty="0" smtClean="0"/>
                        <a:t>10</a:t>
                      </a:r>
                      <a:endParaRPr lang="zh-TW" altLang="en-US" dirty="0"/>
                    </a:p>
                  </a:txBody>
                  <a:tcPr/>
                </a:tc>
                <a:tc>
                  <a:txBody>
                    <a:bodyPr/>
                    <a:lstStyle/>
                    <a:p>
                      <a:pPr algn="ctr"/>
                      <a:r>
                        <a:rPr lang="en-US" altLang="zh-TW" dirty="0" smtClean="0"/>
                        <a:t>11</a:t>
                      </a:r>
                      <a:endParaRPr lang="zh-TW" altLang="en-US" dirty="0"/>
                    </a:p>
                  </a:txBody>
                  <a:tcPr/>
                </a:tc>
                <a:tc>
                  <a:txBody>
                    <a:bodyPr/>
                    <a:lstStyle/>
                    <a:p>
                      <a:pPr algn="ctr"/>
                      <a:r>
                        <a:rPr lang="en-US" altLang="zh-TW" dirty="0" smtClean="0"/>
                        <a:t>12</a:t>
                      </a:r>
                      <a:endParaRPr lang="zh-TW" altLang="en-US" dirty="0"/>
                    </a:p>
                  </a:txBody>
                  <a:tcPr/>
                </a:tc>
                <a:tc>
                  <a:txBody>
                    <a:bodyPr/>
                    <a:lstStyle/>
                    <a:p>
                      <a:pPr algn="ctr"/>
                      <a:r>
                        <a:rPr lang="en-US" altLang="zh-TW" dirty="0" smtClean="0"/>
                        <a:t>13</a:t>
                      </a:r>
                      <a:endParaRPr lang="zh-TW" altLang="en-US" dirty="0"/>
                    </a:p>
                  </a:txBody>
                  <a:tcPr/>
                </a:tc>
              </a:tr>
              <a:tr h="370840">
                <a:tc>
                  <a:txBody>
                    <a:bodyPr/>
                    <a:lstStyle/>
                    <a:p>
                      <a:r>
                        <a:rPr lang="zh-TW" altLang="en-US" dirty="0" smtClean="0"/>
                        <a:t>星期</a:t>
                      </a:r>
                      <a:endParaRPr lang="zh-TW" altLang="en-US" dirty="0"/>
                    </a:p>
                  </a:txBody>
                  <a:tcPr/>
                </a:tc>
                <a:tc>
                  <a:txBody>
                    <a:bodyPr/>
                    <a:lstStyle/>
                    <a:p>
                      <a:pPr algn="ctr"/>
                      <a:r>
                        <a:rPr lang="zh-TW" altLang="en-US" dirty="0" smtClean="0"/>
                        <a:t>三</a:t>
                      </a:r>
                      <a:endParaRPr lang="zh-TW" altLang="en-US" dirty="0"/>
                    </a:p>
                  </a:txBody>
                  <a:tcPr/>
                </a:tc>
                <a:tc>
                  <a:txBody>
                    <a:bodyPr/>
                    <a:lstStyle/>
                    <a:p>
                      <a:pPr algn="ctr"/>
                      <a:r>
                        <a:rPr lang="zh-TW" altLang="en-US" dirty="0" smtClean="0"/>
                        <a:t>四</a:t>
                      </a:r>
                      <a:endParaRPr lang="zh-TW" altLang="en-US" dirty="0"/>
                    </a:p>
                  </a:txBody>
                  <a:tcPr/>
                </a:tc>
                <a:tc>
                  <a:txBody>
                    <a:bodyPr/>
                    <a:lstStyle/>
                    <a:p>
                      <a:pPr algn="ctr"/>
                      <a:r>
                        <a:rPr lang="zh-TW" altLang="en-US" dirty="0" smtClean="0"/>
                        <a:t>五</a:t>
                      </a:r>
                      <a:endParaRPr lang="zh-TW" altLang="en-US" dirty="0"/>
                    </a:p>
                  </a:txBody>
                  <a:tcPr/>
                </a:tc>
                <a:tc>
                  <a:txBody>
                    <a:bodyPr/>
                    <a:lstStyle/>
                    <a:p>
                      <a:pPr algn="ctr"/>
                      <a:r>
                        <a:rPr lang="zh-TW" altLang="en-US" dirty="0" smtClean="0"/>
                        <a:t>六</a:t>
                      </a:r>
                      <a:endParaRPr lang="zh-TW" altLang="en-US" dirty="0"/>
                    </a:p>
                  </a:txBody>
                  <a:tcPr/>
                </a:tc>
                <a:tc>
                  <a:txBody>
                    <a:bodyPr/>
                    <a:lstStyle/>
                    <a:p>
                      <a:pPr algn="ctr"/>
                      <a:r>
                        <a:rPr lang="zh-TW" altLang="en-US" dirty="0" smtClean="0"/>
                        <a:t>日</a:t>
                      </a:r>
                      <a:endParaRPr lang="zh-TW" altLang="en-US" dirty="0"/>
                    </a:p>
                  </a:txBody>
                  <a:tcPr/>
                </a:tc>
                <a:tc>
                  <a:txBody>
                    <a:bodyPr/>
                    <a:lstStyle/>
                    <a:p>
                      <a:pPr algn="ctr"/>
                      <a:r>
                        <a:rPr lang="zh-TW" altLang="en-US" dirty="0" smtClean="0"/>
                        <a:t>一</a:t>
                      </a:r>
                      <a:endParaRPr lang="en-US" altLang="zh-TW" dirty="0" smtClean="0"/>
                    </a:p>
                  </a:txBody>
                  <a:tcPr/>
                </a:tc>
                <a:tc>
                  <a:txBody>
                    <a:bodyPr/>
                    <a:lstStyle/>
                    <a:p>
                      <a:pPr algn="ctr"/>
                      <a:r>
                        <a:rPr lang="zh-TW" altLang="en-US" dirty="0" smtClean="0"/>
                        <a:t>二</a:t>
                      </a:r>
                      <a:endParaRPr lang="zh-TW" altLang="en-US" dirty="0"/>
                    </a:p>
                  </a:txBody>
                  <a:tcPr/>
                </a:tc>
                <a:tc>
                  <a:txBody>
                    <a:bodyPr/>
                    <a:lstStyle/>
                    <a:p>
                      <a:pPr algn="ctr"/>
                      <a:r>
                        <a:rPr lang="zh-TW" altLang="en-US" dirty="0" smtClean="0"/>
                        <a:t>三</a:t>
                      </a:r>
                      <a:endParaRPr lang="zh-TW" altLang="en-US" dirty="0"/>
                    </a:p>
                  </a:txBody>
                  <a:tcPr/>
                </a:tc>
                <a:tc>
                  <a:txBody>
                    <a:bodyPr/>
                    <a:lstStyle/>
                    <a:p>
                      <a:pPr algn="ctr"/>
                      <a:r>
                        <a:rPr lang="zh-TW" altLang="en-US" dirty="0" smtClean="0"/>
                        <a:t>四</a:t>
                      </a:r>
                      <a:endParaRPr lang="zh-TW" altLang="en-US" dirty="0"/>
                    </a:p>
                  </a:txBody>
                  <a:tcPr/>
                </a:tc>
                <a:tc>
                  <a:txBody>
                    <a:bodyPr/>
                    <a:lstStyle/>
                    <a:p>
                      <a:pPr algn="ctr"/>
                      <a:r>
                        <a:rPr lang="zh-TW" altLang="en-US" dirty="0" smtClean="0"/>
                        <a:t>五</a:t>
                      </a:r>
                      <a:endParaRPr lang="zh-TW" altLang="en-US" dirty="0"/>
                    </a:p>
                  </a:txBody>
                  <a:tcPr/>
                </a:tc>
                <a:tc>
                  <a:txBody>
                    <a:bodyPr/>
                    <a:lstStyle/>
                    <a:p>
                      <a:pPr algn="ctr"/>
                      <a:r>
                        <a:rPr lang="zh-TW" altLang="en-US" dirty="0" smtClean="0"/>
                        <a:t>六</a:t>
                      </a:r>
                      <a:endParaRPr lang="zh-TW" altLang="en-US" dirty="0"/>
                    </a:p>
                  </a:txBody>
                  <a:tcPr/>
                </a:tc>
                <a:tc>
                  <a:txBody>
                    <a:bodyPr/>
                    <a:lstStyle/>
                    <a:p>
                      <a:pPr algn="ctr"/>
                      <a:r>
                        <a:rPr lang="zh-TW" altLang="en-US" dirty="0" smtClean="0"/>
                        <a:t>日</a:t>
                      </a:r>
                      <a:endParaRPr lang="zh-TW" altLang="en-US" dirty="0"/>
                    </a:p>
                  </a:txBody>
                  <a:tcPr/>
                </a:tc>
                <a:tc>
                  <a:txBody>
                    <a:bodyPr/>
                    <a:lstStyle/>
                    <a:p>
                      <a:pPr algn="ctr"/>
                      <a:r>
                        <a:rPr lang="zh-TW" altLang="en-US" dirty="0" smtClean="0"/>
                        <a:t>一</a:t>
                      </a:r>
                      <a:endParaRPr lang="en-US" altLang="zh-TW" dirty="0" smtClean="0"/>
                    </a:p>
                  </a:txBody>
                  <a:tcPr/>
                </a:tc>
              </a:tr>
            </a:tbl>
          </a:graphicData>
        </a:graphic>
      </p:graphicFrame>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17</a:t>
            </a:fld>
            <a:endParaRPr kumimoji="1" lang="zh-TW" altLang="en-US"/>
          </a:p>
        </p:txBody>
      </p:sp>
      <p:cxnSp>
        <p:nvCxnSpPr>
          <p:cNvPr id="9" name="直線箭頭接點 8"/>
          <p:cNvCxnSpPr/>
          <p:nvPr/>
        </p:nvCxnSpPr>
        <p:spPr>
          <a:xfrm flipV="1">
            <a:off x="4227787" y="2696813"/>
            <a:ext cx="0" cy="715617"/>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2" name="直線箭頭接點 11"/>
          <p:cNvCxnSpPr/>
          <p:nvPr/>
        </p:nvCxnSpPr>
        <p:spPr>
          <a:xfrm flipV="1">
            <a:off x="4947745" y="2696813"/>
            <a:ext cx="0" cy="715617"/>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3" name="直線箭頭接點 12"/>
          <p:cNvCxnSpPr/>
          <p:nvPr/>
        </p:nvCxnSpPr>
        <p:spPr>
          <a:xfrm flipV="1">
            <a:off x="9472460" y="2738851"/>
            <a:ext cx="0" cy="715617"/>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cxnSp>
        <p:nvCxnSpPr>
          <p:cNvPr id="14" name="直線箭頭接點 13"/>
          <p:cNvCxnSpPr/>
          <p:nvPr/>
        </p:nvCxnSpPr>
        <p:spPr>
          <a:xfrm flipV="1">
            <a:off x="10192418" y="2738851"/>
            <a:ext cx="0" cy="715617"/>
          </a:xfrm>
          <a:prstGeom prst="straightConnector1">
            <a:avLst/>
          </a:prstGeom>
          <a:ln w="50800">
            <a:tailEnd type="triangle"/>
          </a:ln>
        </p:spPr>
        <p:style>
          <a:lnRef idx="1">
            <a:schemeClr val="accent1"/>
          </a:lnRef>
          <a:fillRef idx="0">
            <a:schemeClr val="accent1"/>
          </a:fillRef>
          <a:effectRef idx="0">
            <a:schemeClr val="accent1"/>
          </a:effectRef>
          <a:fontRef idx="minor">
            <a:schemeClr val="tx1"/>
          </a:fontRef>
        </p:style>
      </p:cxnSp>
      <p:sp>
        <p:nvSpPr>
          <p:cNvPr id="15" name="文字方塊 14"/>
          <p:cNvSpPr txBox="1"/>
          <p:nvPr/>
        </p:nvSpPr>
        <p:spPr>
          <a:xfrm>
            <a:off x="2443655" y="3412430"/>
            <a:ext cx="1064175" cy="584775"/>
          </a:xfrm>
          <a:prstGeom prst="rect">
            <a:avLst/>
          </a:prstGeom>
          <a:noFill/>
        </p:spPr>
        <p:txBody>
          <a:bodyPr wrap="square" rtlCol="0">
            <a:spAutoFit/>
          </a:bodyPr>
          <a:lstStyle/>
          <a:p>
            <a:r>
              <a:rPr kumimoji="1" lang="zh-TW" altLang="en-US" sz="3200" dirty="0" smtClean="0"/>
              <a:t>舊制</a:t>
            </a:r>
            <a:endParaRPr kumimoji="1" lang="zh-TW" altLang="en-US" sz="3200" dirty="0"/>
          </a:p>
        </p:txBody>
      </p:sp>
      <p:sp>
        <p:nvSpPr>
          <p:cNvPr id="16" name="文字方塊 15"/>
          <p:cNvSpPr txBox="1"/>
          <p:nvPr/>
        </p:nvSpPr>
        <p:spPr>
          <a:xfrm>
            <a:off x="2454161" y="4479234"/>
            <a:ext cx="1053669" cy="584775"/>
          </a:xfrm>
          <a:prstGeom prst="rect">
            <a:avLst/>
          </a:prstGeom>
          <a:noFill/>
        </p:spPr>
        <p:txBody>
          <a:bodyPr wrap="square" rtlCol="0">
            <a:spAutoFit/>
          </a:bodyPr>
          <a:lstStyle/>
          <a:p>
            <a:r>
              <a:rPr kumimoji="1" lang="zh-TW" altLang="en-US" sz="3200" dirty="0" smtClean="0"/>
              <a:t>新制</a:t>
            </a:r>
            <a:endParaRPr kumimoji="1" lang="zh-TW" altLang="en-US" sz="3200" dirty="0"/>
          </a:p>
        </p:txBody>
      </p:sp>
      <p:sp>
        <p:nvSpPr>
          <p:cNvPr id="17" name="文字方塊 16"/>
          <p:cNvSpPr txBox="1"/>
          <p:nvPr/>
        </p:nvSpPr>
        <p:spPr>
          <a:xfrm>
            <a:off x="3967654" y="3407170"/>
            <a:ext cx="559681" cy="584775"/>
          </a:xfrm>
          <a:prstGeom prst="rect">
            <a:avLst/>
          </a:prstGeom>
          <a:noFill/>
        </p:spPr>
        <p:txBody>
          <a:bodyPr wrap="square" rtlCol="0">
            <a:spAutoFit/>
          </a:bodyPr>
          <a:lstStyle/>
          <a:p>
            <a:pPr algn="ctr"/>
            <a:r>
              <a:rPr kumimoji="1" lang="zh-TW" altLang="en-US" sz="3200" dirty="0" smtClean="0"/>
              <a:t>休</a:t>
            </a:r>
            <a:endParaRPr kumimoji="1" lang="zh-TW" altLang="en-US" sz="3200" dirty="0"/>
          </a:p>
        </p:txBody>
      </p:sp>
      <p:sp>
        <p:nvSpPr>
          <p:cNvPr id="18" name="文字方塊 17"/>
          <p:cNvSpPr txBox="1"/>
          <p:nvPr/>
        </p:nvSpPr>
        <p:spPr>
          <a:xfrm>
            <a:off x="3978160" y="4473974"/>
            <a:ext cx="549175" cy="584775"/>
          </a:xfrm>
          <a:prstGeom prst="rect">
            <a:avLst/>
          </a:prstGeom>
          <a:noFill/>
        </p:spPr>
        <p:txBody>
          <a:bodyPr wrap="square" rtlCol="0">
            <a:spAutoFit/>
          </a:bodyPr>
          <a:lstStyle/>
          <a:p>
            <a:pPr algn="ctr"/>
            <a:r>
              <a:rPr kumimoji="1" lang="zh-TW" altLang="en-US" sz="3200" dirty="0" smtClean="0"/>
              <a:t>休</a:t>
            </a:r>
            <a:endParaRPr kumimoji="1" lang="en-US" altLang="zh-TW" sz="3200" dirty="0" smtClean="0"/>
          </a:p>
        </p:txBody>
      </p:sp>
      <p:sp>
        <p:nvSpPr>
          <p:cNvPr id="19" name="文字方塊 18"/>
          <p:cNvSpPr txBox="1"/>
          <p:nvPr/>
        </p:nvSpPr>
        <p:spPr>
          <a:xfrm>
            <a:off x="4703382" y="3417676"/>
            <a:ext cx="559681" cy="584775"/>
          </a:xfrm>
          <a:prstGeom prst="rect">
            <a:avLst/>
          </a:prstGeom>
          <a:noFill/>
        </p:spPr>
        <p:txBody>
          <a:bodyPr wrap="square" rtlCol="0">
            <a:spAutoFit/>
          </a:bodyPr>
          <a:lstStyle/>
          <a:p>
            <a:pPr algn="ctr"/>
            <a:r>
              <a:rPr kumimoji="1" lang="zh-TW" altLang="en-US" sz="3200" dirty="0" smtClean="0"/>
              <a:t>例</a:t>
            </a:r>
            <a:endParaRPr kumimoji="1" lang="zh-TW" altLang="en-US" sz="3200" dirty="0"/>
          </a:p>
        </p:txBody>
      </p:sp>
      <p:sp>
        <p:nvSpPr>
          <p:cNvPr id="20" name="文字方塊 19"/>
          <p:cNvSpPr txBox="1"/>
          <p:nvPr/>
        </p:nvSpPr>
        <p:spPr>
          <a:xfrm>
            <a:off x="4713888" y="4484480"/>
            <a:ext cx="549175" cy="584775"/>
          </a:xfrm>
          <a:prstGeom prst="rect">
            <a:avLst/>
          </a:prstGeom>
          <a:noFill/>
        </p:spPr>
        <p:txBody>
          <a:bodyPr wrap="square" rtlCol="0">
            <a:spAutoFit/>
          </a:bodyPr>
          <a:lstStyle/>
          <a:p>
            <a:pPr algn="ctr"/>
            <a:r>
              <a:rPr kumimoji="1" lang="zh-TW" altLang="en-US" sz="3200" dirty="0" smtClean="0"/>
              <a:t>例</a:t>
            </a:r>
            <a:endParaRPr kumimoji="1" lang="en-US" altLang="zh-TW" sz="3200" dirty="0" smtClean="0"/>
          </a:p>
        </p:txBody>
      </p:sp>
      <p:sp>
        <p:nvSpPr>
          <p:cNvPr id="21" name="文字方塊 20"/>
          <p:cNvSpPr txBox="1"/>
          <p:nvPr/>
        </p:nvSpPr>
        <p:spPr>
          <a:xfrm>
            <a:off x="9165033" y="3417676"/>
            <a:ext cx="559681" cy="584775"/>
          </a:xfrm>
          <a:prstGeom prst="rect">
            <a:avLst/>
          </a:prstGeom>
          <a:noFill/>
        </p:spPr>
        <p:txBody>
          <a:bodyPr wrap="square" rtlCol="0">
            <a:spAutoFit/>
          </a:bodyPr>
          <a:lstStyle/>
          <a:p>
            <a:pPr algn="ctr"/>
            <a:r>
              <a:rPr kumimoji="1" lang="zh-TW" altLang="en-US" sz="3200" dirty="0" smtClean="0"/>
              <a:t>半</a:t>
            </a:r>
            <a:endParaRPr kumimoji="1" lang="zh-TW" altLang="en-US" sz="3200" dirty="0"/>
          </a:p>
        </p:txBody>
      </p:sp>
      <p:sp>
        <p:nvSpPr>
          <p:cNvPr id="22" name="文字方塊 21"/>
          <p:cNvSpPr txBox="1"/>
          <p:nvPr/>
        </p:nvSpPr>
        <p:spPr>
          <a:xfrm>
            <a:off x="9175539" y="4484480"/>
            <a:ext cx="549175" cy="584775"/>
          </a:xfrm>
          <a:prstGeom prst="rect">
            <a:avLst/>
          </a:prstGeom>
          <a:noFill/>
        </p:spPr>
        <p:txBody>
          <a:bodyPr wrap="square" rtlCol="0">
            <a:spAutoFit/>
          </a:bodyPr>
          <a:lstStyle/>
          <a:p>
            <a:pPr algn="ctr"/>
            <a:r>
              <a:rPr kumimoji="1" lang="zh-TW" altLang="en-US" sz="3200" dirty="0" smtClean="0"/>
              <a:t>休</a:t>
            </a:r>
            <a:endParaRPr kumimoji="1" lang="en-US" altLang="zh-TW" sz="3200" dirty="0" smtClean="0"/>
          </a:p>
        </p:txBody>
      </p:sp>
      <p:sp>
        <p:nvSpPr>
          <p:cNvPr id="23" name="文字方塊 22"/>
          <p:cNvSpPr txBox="1"/>
          <p:nvPr/>
        </p:nvSpPr>
        <p:spPr>
          <a:xfrm>
            <a:off x="9900761" y="3412416"/>
            <a:ext cx="559681" cy="584775"/>
          </a:xfrm>
          <a:prstGeom prst="rect">
            <a:avLst/>
          </a:prstGeom>
          <a:noFill/>
        </p:spPr>
        <p:txBody>
          <a:bodyPr wrap="square" rtlCol="0">
            <a:spAutoFit/>
          </a:bodyPr>
          <a:lstStyle/>
          <a:p>
            <a:pPr algn="ctr"/>
            <a:r>
              <a:rPr kumimoji="1" lang="zh-TW" altLang="en-US" sz="3200" dirty="0" smtClean="0"/>
              <a:t>例</a:t>
            </a:r>
            <a:endParaRPr kumimoji="1" lang="zh-TW" altLang="en-US" sz="3200" dirty="0"/>
          </a:p>
        </p:txBody>
      </p:sp>
      <p:sp>
        <p:nvSpPr>
          <p:cNvPr id="24" name="文字方塊 23"/>
          <p:cNvSpPr txBox="1"/>
          <p:nvPr/>
        </p:nvSpPr>
        <p:spPr>
          <a:xfrm>
            <a:off x="9911267" y="4479220"/>
            <a:ext cx="549175" cy="584775"/>
          </a:xfrm>
          <a:prstGeom prst="rect">
            <a:avLst/>
          </a:prstGeom>
          <a:noFill/>
        </p:spPr>
        <p:txBody>
          <a:bodyPr wrap="square" rtlCol="0">
            <a:spAutoFit/>
          </a:bodyPr>
          <a:lstStyle/>
          <a:p>
            <a:pPr algn="ctr"/>
            <a:r>
              <a:rPr kumimoji="1" lang="zh-TW" altLang="en-US" sz="3200" dirty="0" smtClean="0"/>
              <a:t>例</a:t>
            </a:r>
            <a:endParaRPr kumimoji="1" lang="en-US" altLang="zh-TW" sz="3200" dirty="0" smtClean="0"/>
          </a:p>
        </p:txBody>
      </p:sp>
      <p:sp>
        <p:nvSpPr>
          <p:cNvPr id="29" name="文字方塊 28"/>
          <p:cNvSpPr txBox="1"/>
          <p:nvPr/>
        </p:nvSpPr>
        <p:spPr>
          <a:xfrm>
            <a:off x="903876" y="5341090"/>
            <a:ext cx="10289637" cy="584775"/>
          </a:xfrm>
          <a:prstGeom prst="rect">
            <a:avLst/>
          </a:prstGeom>
          <a:noFill/>
        </p:spPr>
        <p:txBody>
          <a:bodyPr wrap="square" rtlCol="0">
            <a:spAutoFit/>
          </a:bodyPr>
          <a:lstStyle/>
          <a:p>
            <a:r>
              <a:rPr kumimoji="1" lang="zh-TW" altLang="en-US" sz="3200" smtClean="0"/>
              <a:t>＊即使</a:t>
            </a:r>
            <a:r>
              <a:rPr kumimoji="1" lang="zh-TW" altLang="en-US" sz="3200" dirty="0" smtClean="0"/>
              <a:t>不足</a:t>
            </a:r>
            <a:r>
              <a:rPr kumimoji="1" lang="en-US" altLang="zh-TW" sz="3200" dirty="0" smtClean="0"/>
              <a:t>14</a:t>
            </a:r>
            <a:r>
              <a:rPr kumimoji="1" lang="zh-TW" altLang="en-US" sz="3200" dirty="0" smtClean="0"/>
              <a:t>日，但新制仍比舊制多休半天，應予延長。</a:t>
            </a:r>
            <a:endParaRPr kumimoji="1" lang="zh-TW" altLang="en-US" sz="3200" dirty="0"/>
          </a:p>
        </p:txBody>
      </p:sp>
    </p:spTree>
    <p:extLst>
      <p:ext uri="{BB962C8B-B14F-4D97-AF65-F5344CB8AC3E}">
        <p14:creationId xmlns:p14="http://schemas.microsoft.com/office/powerpoint/2010/main" val="19399970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制度之檢討</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a:t>營造業</a:t>
            </a:r>
            <a:r>
              <a:rPr kumimoji="1" lang="zh-TW" altLang="en-US" dirty="0" smtClean="0"/>
              <a:t>有其特性，通常</a:t>
            </a:r>
            <a:r>
              <a:rPr kumimoji="1" lang="zh-TW" altLang="en-US" dirty="0"/>
              <a:t>在工地施工的</a:t>
            </a:r>
            <a:r>
              <a:rPr kumimoji="1" lang="zh-TW" altLang="en-US" dirty="0" smtClean="0"/>
              <a:t>人員，包括</a:t>
            </a:r>
            <a:r>
              <a:rPr kumimoji="1" lang="zh-TW" altLang="en-US" dirty="0"/>
              <a:t>在星期</a:t>
            </a:r>
            <a:r>
              <a:rPr kumimoji="1" lang="zh-TW" altLang="en-US" dirty="0" smtClean="0"/>
              <a:t>假日</a:t>
            </a:r>
            <a:r>
              <a:rPr kumimoji="1" lang="zh-TW" altLang="en-US" dirty="0"/>
              <a:t>施工</a:t>
            </a:r>
            <a:r>
              <a:rPr kumimoji="1" lang="zh-TW" altLang="en-US" dirty="0" smtClean="0"/>
              <a:t>者，往往並非施工廠商</a:t>
            </a:r>
            <a:r>
              <a:rPr kumimoji="1" lang="zh-TW" altLang="en-US" dirty="0"/>
              <a:t>直接僱用之</a:t>
            </a:r>
            <a:r>
              <a:rPr kumimoji="1" lang="zh-TW" altLang="en-US" dirty="0" smtClean="0"/>
              <a:t>員工，而是</a:t>
            </a:r>
            <a:r>
              <a:rPr kumimoji="1" lang="zh-TW" altLang="en-US" dirty="0"/>
              <a:t>分包</a:t>
            </a:r>
            <a:r>
              <a:rPr kumimoji="1" lang="zh-TW" altLang="en-US" dirty="0" smtClean="0"/>
              <a:t>廠商或是</a:t>
            </a:r>
            <a:r>
              <a:rPr kumimoji="1" lang="zh-TW" altLang="en-US" dirty="0"/>
              <a:t>無固定雇主之</a:t>
            </a:r>
            <a:r>
              <a:rPr kumimoji="1" lang="zh-TW" altLang="en-US" dirty="0" smtClean="0"/>
              <a:t>勞工，得標</a:t>
            </a:r>
            <a:r>
              <a:rPr kumimoji="1" lang="zh-TW" altLang="en-US" dirty="0"/>
              <a:t>廠商</a:t>
            </a:r>
            <a:r>
              <a:rPr kumimoji="1" lang="zh-TW" altLang="en-US" dirty="0" smtClean="0"/>
              <a:t>難以管理勞工是之例休與實際出勤</a:t>
            </a:r>
            <a:endParaRPr kumimoji="1" lang="en-US" altLang="zh-TW" dirty="0" smtClean="0"/>
          </a:p>
          <a:p>
            <a:r>
              <a:rPr kumimoji="1" lang="zh-TW" altLang="en-US" dirty="0"/>
              <a:t>由每週</a:t>
            </a:r>
            <a:r>
              <a:rPr kumimoji="1" lang="en-US" altLang="zh-TW" dirty="0"/>
              <a:t>42</a:t>
            </a:r>
            <a:r>
              <a:rPr kumimoji="1" lang="zh-TW" altLang="en-US" dirty="0"/>
              <a:t>小時減至</a:t>
            </a:r>
            <a:r>
              <a:rPr kumimoji="1" lang="en-US" altLang="zh-TW" dirty="0"/>
              <a:t>40</a:t>
            </a:r>
            <a:r>
              <a:rPr kumimoji="1" lang="zh-TW" altLang="en-US" dirty="0"/>
              <a:t>小時之工時，應考慮彈性回歸延長工時（即每月</a:t>
            </a:r>
            <a:r>
              <a:rPr kumimoji="1" lang="en-US" altLang="zh-TW" dirty="0"/>
              <a:t>46</a:t>
            </a:r>
            <a:r>
              <a:rPr kumimoji="1" lang="zh-TW" altLang="en-US" dirty="0"/>
              <a:t>小時），方能符合業界所需</a:t>
            </a:r>
            <a:endParaRPr kumimoji="1" lang="en-US" altLang="zh-TW" dirty="0"/>
          </a:p>
          <a:p>
            <a:r>
              <a:rPr kumimoji="1" lang="zh-TW" altLang="en-US" dirty="0" smtClean="0"/>
              <a:t>週休二日</a:t>
            </a:r>
            <a:r>
              <a:rPr kumimoji="1" lang="en-US" altLang="zh-TW" dirty="0" smtClean="0"/>
              <a:t>vs</a:t>
            </a:r>
            <a:r>
              <a:rPr kumimoji="1" lang="zh-TW" altLang="en-US" dirty="0" smtClean="0"/>
              <a:t>一例一休或週休二日</a:t>
            </a:r>
            <a:r>
              <a:rPr kumimoji="1" lang="en-US" altLang="zh-TW" dirty="0" smtClean="0"/>
              <a:t>vs</a:t>
            </a:r>
            <a:r>
              <a:rPr kumimoji="1" lang="zh-TW" altLang="en-US" dirty="0" smtClean="0"/>
              <a:t>雙週休</a:t>
            </a:r>
            <a:r>
              <a:rPr kumimoji="1" lang="en-US" altLang="zh-TW" dirty="0" smtClean="0"/>
              <a:t>4</a:t>
            </a:r>
            <a:r>
              <a:rPr kumimoji="1" lang="zh-TW" altLang="en-US" dirty="0" smtClean="0"/>
              <a:t>日</a:t>
            </a:r>
            <a:r>
              <a:rPr kumimoji="1" lang="zh-TW" altLang="en-US" dirty="0"/>
              <a:t>之彈性</a:t>
            </a:r>
            <a:endParaRPr kumimoji="1" lang="en-US" altLang="zh-TW" dirty="0" smtClean="0"/>
          </a:p>
          <a:p>
            <a:r>
              <a:rPr kumimoji="1" lang="zh-TW" altLang="en-US" dirty="0" smtClean="0"/>
              <a:t>日曆天工期制是否應全面回歸工作天工期制</a:t>
            </a:r>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18</a:t>
            </a:fld>
            <a:endParaRPr kumimoji="1" lang="zh-TW" altLang="en-US"/>
          </a:p>
        </p:txBody>
      </p:sp>
    </p:spTree>
    <p:extLst>
      <p:ext uri="{BB962C8B-B14F-4D97-AF65-F5344CB8AC3E}">
        <p14:creationId xmlns:p14="http://schemas.microsoft.com/office/powerpoint/2010/main" val="18849651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簡報大綱</a:t>
            </a:r>
            <a:endParaRPr kumimoji="1" lang="zh-TW" altLang="en-US" dirty="0"/>
          </a:p>
        </p:txBody>
      </p:sp>
      <p:sp>
        <p:nvSpPr>
          <p:cNvPr id="3" name="內容版面配置區 2"/>
          <p:cNvSpPr>
            <a:spLocks noGrp="1"/>
          </p:cNvSpPr>
          <p:nvPr>
            <p:ph idx="1"/>
          </p:nvPr>
        </p:nvSpPr>
        <p:spPr/>
        <p:txBody>
          <a:bodyPr>
            <a:normAutofit/>
          </a:bodyPr>
          <a:lstStyle/>
          <a:p>
            <a:r>
              <a:rPr lang="zh-TW" altLang="en-US" dirty="0" smtClean="0"/>
              <a:t>例休制度之演化</a:t>
            </a:r>
            <a:endParaRPr lang="en-US" altLang="zh-TW" dirty="0" smtClean="0"/>
          </a:p>
          <a:p>
            <a:r>
              <a:rPr lang="zh-TW" altLang="en-US" dirty="0" smtClean="0"/>
              <a:t>工程會之因應</a:t>
            </a:r>
            <a:endParaRPr lang="en-US" altLang="zh-TW" dirty="0" smtClean="0"/>
          </a:p>
          <a:p>
            <a:r>
              <a:rPr kumimoji="1" lang="zh-TW" altLang="en-US" dirty="0"/>
              <a:t>施工廠商之</a:t>
            </a:r>
            <a:r>
              <a:rPr kumimoji="1" lang="zh-TW" altLang="en-US" dirty="0" smtClean="0"/>
              <a:t>因應</a:t>
            </a:r>
            <a:endParaRPr kumimoji="1" lang="en-US" altLang="zh-TW" dirty="0" smtClean="0"/>
          </a:p>
          <a:p>
            <a:r>
              <a:rPr kumimoji="1" lang="zh-TW" altLang="en-US" dirty="0" smtClean="0"/>
              <a:t>工程實務問題</a:t>
            </a:r>
            <a:endParaRPr kumimoji="1" lang="en-US" altLang="zh-TW" dirty="0" smtClean="0"/>
          </a:p>
          <a:p>
            <a:r>
              <a:rPr kumimoji="1" lang="zh-TW" altLang="en-US" dirty="0" smtClean="0"/>
              <a:t>制度之檢討</a:t>
            </a:r>
            <a:endParaRPr kumimoji="1" lang="en-US" altLang="zh-TW" dirty="0" smtClean="0"/>
          </a:p>
          <a:p>
            <a:r>
              <a:rPr kumimoji="1" lang="zh-TW" altLang="en-US" dirty="0" smtClean="0"/>
              <a:t>結語</a:t>
            </a:r>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a:t>
            </a:fld>
            <a:endParaRPr kumimoji="1" lang="zh-TW" altLang="en-US"/>
          </a:p>
        </p:txBody>
      </p:sp>
    </p:spTree>
    <p:extLst>
      <p:ext uri="{BB962C8B-B14F-4D97-AF65-F5344CB8AC3E}">
        <p14:creationId xmlns:p14="http://schemas.microsoft.com/office/powerpoint/2010/main" val="1066767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結語</a:t>
            </a:r>
            <a:endParaRPr kumimoji="1" lang="zh-TW" altLang="en-US" dirty="0"/>
          </a:p>
        </p:txBody>
      </p:sp>
      <p:sp>
        <p:nvSpPr>
          <p:cNvPr id="3" name="內容版面配置區 2"/>
          <p:cNvSpPr>
            <a:spLocks noGrp="1"/>
          </p:cNvSpPr>
          <p:nvPr>
            <p:ph idx="1"/>
          </p:nvPr>
        </p:nvSpPr>
        <p:spPr/>
        <p:txBody>
          <a:bodyPr>
            <a:normAutofit/>
          </a:bodyPr>
          <a:lstStyle/>
          <a:p>
            <a:r>
              <a:rPr kumimoji="1" lang="zh-TW" altLang="en-US" dirty="0"/>
              <a:t>施行細則或行政函釋無法解決母法僵化所創造的</a:t>
            </a:r>
            <a:r>
              <a:rPr kumimoji="1" lang="zh-TW" altLang="en-US" dirty="0" smtClean="0"/>
              <a:t>問題，必須於母法放寬執行彈性，才能可長可久</a:t>
            </a:r>
            <a:endParaRPr kumimoji="1" lang="en-US" altLang="zh-TW" dirty="0" smtClean="0"/>
          </a:p>
          <a:p>
            <a:r>
              <a:rPr kumimoji="1" lang="zh-TW" altLang="en-US" dirty="0" smtClean="0"/>
              <a:t>民間建設業主是否亦應比照機關業主之作法，以杜絕無謂爭議</a:t>
            </a:r>
            <a:endParaRPr kumimoji="1" lang="en-US" altLang="zh-TW" dirty="0" smtClean="0"/>
          </a:p>
          <a:p>
            <a:r>
              <a:rPr kumimoji="1" lang="zh-TW" altLang="en-US" dirty="0" smtClean="0"/>
              <a:t>應提供雇主與勞工之</a:t>
            </a:r>
            <a:r>
              <a:rPr kumimoji="1" lang="zh-TW" altLang="en-US" dirty="0"/>
              <a:t>之彈性</a:t>
            </a:r>
            <a:r>
              <a:rPr kumimoji="1" lang="zh-TW" altLang="en-US" dirty="0" smtClean="0"/>
              <a:t>協商空間，不宜全由法令硬性規範</a:t>
            </a:r>
            <a:endParaRPr kumimoji="1" lang="en-US" altLang="zh-TW" dirty="0" smtClean="0"/>
          </a:p>
          <a:p>
            <a:r>
              <a:rPr kumimoji="1" lang="zh-TW" altLang="en-US" dirty="0" smtClean="0"/>
              <a:t>營建業之臨時工或點工仍是管理漏洞</a:t>
            </a:r>
            <a:endParaRPr kumimoji="1" lang="en-US" altLang="zh-TW" dirty="0" smtClean="0"/>
          </a:p>
          <a:p>
            <a:r>
              <a:rPr kumimoji="1" lang="zh-TW" altLang="en-US" dirty="0" smtClean="0"/>
              <a:t>業主應承擔工期風險，營造業有才合理生存空間</a:t>
            </a:r>
            <a:endParaRPr kumimoji="1" lang="en-US" altLang="zh-TW" dirty="0" smtClean="0"/>
          </a:p>
          <a:p>
            <a:endParaRPr kumimoji="1" lang="en-US" altLang="zh-TW" dirty="0" smtClean="0"/>
          </a:p>
          <a:p>
            <a:endParaRPr kumimoji="1" lang="en-US" altLang="zh-TW" dirty="0"/>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19</a:t>
            </a:fld>
            <a:endParaRPr kumimoji="1" lang="zh-TW" altLang="en-US"/>
          </a:p>
        </p:txBody>
      </p:sp>
    </p:spTree>
    <p:extLst>
      <p:ext uri="{BB962C8B-B14F-4D97-AF65-F5344CB8AC3E}">
        <p14:creationId xmlns:p14="http://schemas.microsoft.com/office/powerpoint/2010/main" val="7231478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歷史回顧</a:t>
            </a:r>
            <a:endParaRPr kumimoji="1" lang="zh-TW" altLang="en-US" dirty="0"/>
          </a:p>
        </p:txBody>
      </p:sp>
      <p:sp>
        <p:nvSpPr>
          <p:cNvPr id="3" name="內容版面配置區 2"/>
          <p:cNvSpPr>
            <a:spLocks noGrp="1"/>
          </p:cNvSpPr>
          <p:nvPr>
            <p:ph idx="1"/>
          </p:nvPr>
        </p:nvSpPr>
        <p:spPr/>
        <p:txBody>
          <a:bodyPr>
            <a:normAutofit/>
          </a:bodyPr>
          <a:lstStyle/>
          <a:p>
            <a:r>
              <a:rPr lang="zh-TW" altLang="en-US" dirty="0"/>
              <a:t>公共工程自</a:t>
            </a:r>
            <a:r>
              <a:rPr lang="en-US" altLang="zh-TW" dirty="0"/>
              <a:t>87</a:t>
            </a:r>
            <a:r>
              <a:rPr lang="zh-TW" altLang="en-US" dirty="0"/>
              <a:t>年起實施每月兩次週休</a:t>
            </a:r>
            <a:r>
              <a:rPr lang="en-US" altLang="zh-TW" dirty="0"/>
              <a:t>2</a:t>
            </a:r>
            <a:r>
              <a:rPr lang="zh-TW" altLang="en-US" dirty="0" smtClean="0"/>
              <a:t>日制。</a:t>
            </a:r>
            <a:endParaRPr lang="en-US" altLang="zh-TW" dirty="0"/>
          </a:p>
          <a:p>
            <a:r>
              <a:rPr lang="en-US" altLang="zh-TW" dirty="0"/>
              <a:t>90</a:t>
            </a:r>
            <a:r>
              <a:rPr lang="zh-TW" altLang="en-US" dirty="0"/>
              <a:t>年</a:t>
            </a:r>
            <a:r>
              <a:rPr lang="en-US" altLang="zh-TW" dirty="0"/>
              <a:t>1</a:t>
            </a:r>
            <a:r>
              <a:rPr lang="zh-TW" altLang="en-US" dirty="0"/>
              <a:t>月</a:t>
            </a:r>
            <a:r>
              <a:rPr lang="en-US" altLang="zh-TW" dirty="0"/>
              <a:t>1</a:t>
            </a:r>
            <a:r>
              <a:rPr lang="zh-TW" altLang="en-US" dirty="0" smtClean="0"/>
              <a:t>日起，勞動</a:t>
            </a:r>
            <a:r>
              <a:rPr lang="zh-TW" altLang="en-US" dirty="0"/>
              <a:t>基準法第</a:t>
            </a:r>
            <a:r>
              <a:rPr lang="en-US" altLang="zh-TW" dirty="0"/>
              <a:t>30</a:t>
            </a:r>
            <a:r>
              <a:rPr lang="zh-TW" altLang="en-US" dirty="0"/>
              <a:t>條修正法定工時（每</a:t>
            </a:r>
            <a:r>
              <a:rPr lang="en-US" altLang="zh-TW" dirty="0"/>
              <a:t>2</a:t>
            </a:r>
            <a:r>
              <a:rPr lang="zh-TW" altLang="en-US" dirty="0"/>
              <a:t>週</a:t>
            </a:r>
            <a:r>
              <a:rPr lang="en-US" altLang="zh-TW" dirty="0"/>
              <a:t>84</a:t>
            </a:r>
            <a:r>
              <a:rPr lang="zh-TW" altLang="en-US" dirty="0"/>
              <a:t>小時）</a:t>
            </a:r>
            <a:r>
              <a:rPr lang="zh-TW" altLang="en-US" dirty="0" smtClean="0"/>
              <a:t>，工程會（</a:t>
            </a:r>
            <a:r>
              <a:rPr lang="en-US" altLang="zh-TW" dirty="0" smtClean="0"/>
              <a:t>90</a:t>
            </a:r>
            <a:r>
              <a:rPr lang="zh-TW" altLang="en-US" dirty="0"/>
              <a:t>）工程企字第</a:t>
            </a:r>
            <a:r>
              <a:rPr lang="en-US" altLang="zh-TW" dirty="0"/>
              <a:t>90028374</a:t>
            </a:r>
            <a:r>
              <a:rPr lang="zh-TW" altLang="en-US" dirty="0" smtClean="0"/>
              <a:t>號函釋，規定廠商有延長工期或增加成本之必要者，其處理原則為：廠商</a:t>
            </a:r>
            <a:r>
              <a:rPr lang="zh-TW" altLang="en-US" dirty="0"/>
              <a:t>應提出自新修正法定工時施行日起，其與修正前者比較須延長「要徑」工期之天數及其計算方式，據以協商．．．</a:t>
            </a:r>
            <a:r>
              <a:rPr lang="zh-TW" altLang="en-US" dirty="0" smtClean="0"/>
              <a:t>」。</a:t>
            </a:r>
            <a:endParaRPr lang="en-US" altLang="zh-TW" dirty="0" smtClean="0"/>
          </a:p>
          <a:p>
            <a:r>
              <a:rPr lang="en-US" altLang="zh-TW" dirty="0"/>
              <a:t>105</a:t>
            </a:r>
            <a:r>
              <a:rPr lang="zh-TW" altLang="en-US" dirty="0"/>
              <a:t>年</a:t>
            </a:r>
            <a:r>
              <a:rPr lang="en-US" altLang="zh-TW" dirty="0"/>
              <a:t>12</a:t>
            </a:r>
            <a:r>
              <a:rPr lang="zh-TW" altLang="en-US" dirty="0" smtClean="0"/>
              <a:t>月施行「一例一休」新制。</a:t>
            </a:r>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2</a:t>
            </a:fld>
            <a:endParaRPr kumimoji="1" lang="zh-TW" altLang="en-US"/>
          </a:p>
        </p:txBody>
      </p:sp>
    </p:spTree>
    <p:extLst>
      <p:ext uri="{BB962C8B-B14F-4D97-AF65-F5344CB8AC3E}">
        <p14:creationId xmlns:p14="http://schemas.microsoft.com/office/powerpoint/2010/main" val="983944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工程會之因應</a:t>
            </a:r>
            <a:endParaRPr kumimoji="1" lang="zh-TW" altLang="en-US" dirty="0"/>
          </a:p>
        </p:txBody>
      </p:sp>
      <p:sp>
        <p:nvSpPr>
          <p:cNvPr id="3" name="內容版面配置區 2"/>
          <p:cNvSpPr>
            <a:spLocks noGrp="1"/>
          </p:cNvSpPr>
          <p:nvPr>
            <p:ph idx="1"/>
          </p:nvPr>
        </p:nvSpPr>
        <p:spPr>
          <a:xfrm>
            <a:off x="838200" y="1825624"/>
            <a:ext cx="10515600" cy="4548671"/>
          </a:xfrm>
        </p:spPr>
        <p:txBody>
          <a:bodyPr>
            <a:normAutofit fontScale="92500"/>
          </a:bodyPr>
          <a:lstStyle/>
          <a:p>
            <a:pPr marL="0" indent="0">
              <a:buNone/>
            </a:pPr>
            <a:r>
              <a:rPr lang="zh-TW" altLang="en-US" dirty="0"/>
              <a:t>為因應一例一休對於在建公共工程之影響</a:t>
            </a:r>
            <a:r>
              <a:rPr lang="zh-TW" altLang="en-US" dirty="0" smtClean="0"/>
              <a:t>，公共</a:t>
            </a:r>
            <a:r>
              <a:rPr lang="zh-TW" altLang="en-US" dirty="0"/>
              <a:t>工程</a:t>
            </a:r>
            <a:r>
              <a:rPr lang="zh-TW" altLang="en-US" dirty="0" smtClean="0"/>
              <a:t>委員會於</a:t>
            </a:r>
            <a:r>
              <a:rPr lang="en-US" altLang="zh-TW" dirty="0"/>
              <a:t>106</a:t>
            </a:r>
            <a:r>
              <a:rPr lang="zh-TW" altLang="en-US" dirty="0"/>
              <a:t>年</a:t>
            </a:r>
            <a:r>
              <a:rPr lang="en-US" altLang="zh-TW" dirty="0"/>
              <a:t>3</a:t>
            </a:r>
            <a:r>
              <a:rPr lang="zh-TW" altLang="en-US" dirty="0"/>
              <a:t>月</a:t>
            </a:r>
            <a:r>
              <a:rPr lang="en-US" altLang="zh-TW" dirty="0"/>
              <a:t>7</a:t>
            </a:r>
            <a:r>
              <a:rPr lang="zh-TW" altLang="en-US" dirty="0"/>
              <a:t>日訂定「機關履約中工程因應一百零五年十二月勞動基準法部分條文修正法案之處理原則</a:t>
            </a:r>
            <a:r>
              <a:rPr lang="zh-TW" altLang="en-US" dirty="0" smtClean="0"/>
              <a:t>」，</a:t>
            </a:r>
            <a:r>
              <a:rPr lang="zh-TW" altLang="en-US" dirty="0"/>
              <a:t>其主要內容如下：</a:t>
            </a:r>
          </a:p>
          <a:p>
            <a:r>
              <a:rPr lang="zh-TW" altLang="en-US" dirty="0" smtClean="0"/>
              <a:t>適用</a:t>
            </a:r>
            <a:r>
              <a:rPr lang="zh-TW" altLang="en-US" dirty="0"/>
              <a:t>範圍：</a:t>
            </a:r>
            <a:r>
              <a:rPr lang="en-US" altLang="zh-TW" dirty="0"/>
              <a:t>105</a:t>
            </a:r>
            <a:r>
              <a:rPr lang="zh-TW" altLang="en-US" dirty="0"/>
              <a:t>年</a:t>
            </a:r>
            <a:r>
              <a:rPr lang="en-US" altLang="zh-TW" dirty="0"/>
              <a:t>12</a:t>
            </a:r>
            <a:r>
              <a:rPr lang="zh-TW" altLang="en-US" dirty="0"/>
              <a:t>月</a:t>
            </a:r>
            <a:r>
              <a:rPr lang="en-US" altLang="zh-TW" dirty="0"/>
              <a:t>20</a:t>
            </a:r>
            <a:r>
              <a:rPr lang="zh-TW" altLang="en-US" dirty="0"/>
              <a:t>日以前廠商投標之工程，</a:t>
            </a:r>
            <a:r>
              <a:rPr lang="en-US" altLang="zh-TW" dirty="0"/>
              <a:t>105</a:t>
            </a:r>
            <a:r>
              <a:rPr lang="zh-TW" altLang="en-US" dirty="0"/>
              <a:t>年</a:t>
            </a:r>
            <a:r>
              <a:rPr lang="en-US" altLang="zh-TW" dirty="0"/>
              <a:t>12</a:t>
            </a:r>
            <a:r>
              <a:rPr lang="zh-TW" altLang="en-US" dirty="0"/>
              <a:t>月</a:t>
            </a:r>
            <a:r>
              <a:rPr lang="en-US" altLang="zh-TW" dirty="0"/>
              <a:t>23</a:t>
            </a:r>
            <a:r>
              <a:rPr lang="zh-TW" altLang="en-US" dirty="0"/>
              <a:t>日以後仍在施工尚未竣工者，不包括因可歸責於廠商之原因而延期致尚未竣工之情形。</a:t>
            </a:r>
          </a:p>
          <a:p>
            <a:r>
              <a:rPr lang="zh-TW" altLang="en-US" dirty="0" smtClean="0"/>
              <a:t>展延</a:t>
            </a:r>
            <a:r>
              <a:rPr lang="zh-TW" altLang="en-US" dirty="0"/>
              <a:t>工期：為避免勞工於休息日出勤致增加雇主成本及落實週休二日政策，明定</a:t>
            </a:r>
            <a:r>
              <a:rPr lang="en-US" altLang="zh-TW" dirty="0"/>
              <a:t>105</a:t>
            </a:r>
            <a:r>
              <a:rPr lang="zh-TW" altLang="en-US" dirty="0"/>
              <a:t>年</a:t>
            </a:r>
            <a:r>
              <a:rPr lang="en-US" altLang="zh-TW" dirty="0"/>
              <a:t>12</a:t>
            </a:r>
            <a:r>
              <a:rPr lang="zh-TW" altLang="en-US" dirty="0"/>
              <a:t>月</a:t>
            </a:r>
            <a:r>
              <a:rPr lang="en-US" altLang="zh-TW" dirty="0"/>
              <a:t>23</a:t>
            </a:r>
            <a:r>
              <a:rPr lang="zh-TW" altLang="en-US" dirty="0"/>
              <a:t>日以後之剩餘工期，每</a:t>
            </a:r>
            <a:r>
              <a:rPr lang="en-US" altLang="zh-TW" dirty="0"/>
              <a:t>14</a:t>
            </a:r>
            <a:r>
              <a:rPr lang="zh-TW" altLang="en-US" dirty="0"/>
              <a:t>日展延</a:t>
            </a:r>
            <a:r>
              <a:rPr lang="en-US" altLang="zh-TW" dirty="0"/>
              <a:t>1</a:t>
            </a:r>
            <a:r>
              <a:rPr lang="zh-TW" altLang="en-US" dirty="0"/>
              <a:t>日</a:t>
            </a:r>
            <a:r>
              <a:rPr lang="zh-TW" altLang="en-US" dirty="0" smtClean="0"/>
              <a:t>；自</a:t>
            </a:r>
            <a:r>
              <a:rPr lang="en-US" altLang="zh-TW" dirty="0"/>
              <a:t>106/1/1</a:t>
            </a:r>
            <a:r>
              <a:rPr lang="zh-TW" altLang="en-US" dirty="0"/>
              <a:t>起有</a:t>
            </a:r>
            <a:r>
              <a:rPr lang="en-US" altLang="zh-TW" dirty="0"/>
              <a:t>7</a:t>
            </a:r>
            <a:r>
              <a:rPr lang="zh-TW" altLang="en-US" dirty="0"/>
              <a:t>天假不列入計算。。</a:t>
            </a:r>
            <a:endParaRPr lang="zh-TW" altLang="en-US" dirty="0"/>
          </a:p>
          <a:p>
            <a:r>
              <a:rPr lang="zh-TW" altLang="en-US" dirty="0" smtClean="0"/>
              <a:t>補償</a:t>
            </a:r>
            <a:r>
              <a:rPr lang="zh-TW" altLang="en-US" dirty="0"/>
              <a:t>管理費：展延工期後，營造廠商管理工地之費用隨之增加，以原契約總價</a:t>
            </a:r>
            <a:r>
              <a:rPr lang="en-US" altLang="zh-TW" dirty="0"/>
              <a:t>2.5%</a:t>
            </a:r>
            <a:r>
              <a:rPr lang="zh-TW" altLang="en-US" dirty="0"/>
              <a:t>及展延日數占原工期比率計算，補償廠商管理費用</a:t>
            </a:r>
            <a:r>
              <a:rPr lang="zh-TW" altLang="en-US" dirty="0" smtClean="0"/>
              <a:t>。</a:t>
            </a:r>
            <a:endParaRPr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3</a:t>
            </a:fld>
            <a:endParaRPr kumimoji="1" lang="zh-TW" altLang="en-US"/>
          </a:p>
        </p:txBody>
      </p:sp>
    </p:spTree>
    <p:extLst>
      <p:ext uri="{BB962C8B-B14F-4D97-AF65-F5344CB8AC3E}">
        <p14:creationId xmlns:p14="http://schemas.microsoft.com/office/powerpoint/2010/main" val="1163658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smtClean="0"/>
              <a:t>工程會之因應</a:t>
            </a:r>
            <a:endParaRPr kumimoji="1" lang="zh-TW" altLang="en-US"/>
          </a:p>
        </p:txBody>
      </p:sp>
      <p:sp>
        <p:nvSpPr>
          <p:cNvPr id="3" name="內容版面配置區 2"/>
          <p:cNvSpPr>
            <a:spLocks noGrp="1"/>
          </p:cNvSpPr>
          <p:nvPr>
            <p:ph idx="1"/>
          </p:nvPr>
        </p:nvSpPr>
        <p:spPr/>
        <p:txBody>
          <a:bodyPr>
            <a:normAutofit/>
          </a:bodyPr>
          <a:lstStyle/>
          <a:p>
            <a:r>
              <a:rPr lang="zh-TW" altLang="en-US" dirty="0" smtClean="0"/>
              <a:t>工期</a:t>
            </a:r>
            <a:r>
              <a:rPr lang="zh-TW" altLang="en-US" dirty="0"/>
              <a:t>未展延之工程核實給付增加之費用：未辦理展延工期之契約（例如機關必須依原訂期程使用採購標的，無法辦理展延），由廠商提出因一例一休新制影響致須增加之費用及計算方式，由機關核實給付。</a:t>
            </a:r>
          </a:p>
          <a:p>
            <a:r>
              <a:rPr lang="zh-TW" altLang="en-US" dirty="0" smtClean="0"/>
              <a:t>契約</a:t>
            </a:r>
            <a:r>
              <a:rPr lang="zh-TW" altLang="en-US" dirty="0"/>
              <a:t>雙方得另行協議處理方式：雙方依個案特性認為不適宜依本處理原則辦理者，得另行協議之。</a:t>
            </a:r>
          </a:p>
          <a:p>
            <a:r>
              <a:rPr lang="zh-TW" altLang="en-US" dirty="0" smtClean="0"/>
              <a:t>物價</a:t>
            </a:r>
            <a:r>
              <a:rPr lang="zh-TW" altLang="en-US" dirty="0"/>
              <a:t>調整約定：契約未訂物價調整約定或已約定不隨物價調整工程款者，雙方得協議增訂。</a:t>
            </a:r>
          </a:p>
          <a:p>
            <a:r>
              <a:rPr lang="zh-TW" altLang="en-US" dirty="0" smtClean="0"/>
              <a:t>採購</a:t>
            </a:r>
            <a:r>
              <a:rPr lang="zh-TW" altLang="en-US" dirty="0"/>
              <a:t>審查小組機制：機關可成立採購審查小組，加速協助審查展延工期及增加給付費用事項</a:t>
            </a:r>
            <a:r>
              <a:rPr lang="zh-TW" altLang="en-US" dirty="0" smtClean="0"/>
              <a:t>。</a:t>
            </a:r>
            <a:endParaRPr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4</a:t>
            </a:fld>
            <a:endParaRPr kumimoji="1" lang="zh-TW" altLang="en-US"/>
          </a:p>
        </p:txBody>
      </p:sp>
    </p:spTree>
    <p:extLst>
      <p:ext uri="{BB962C8B-B14F-4D97-AF65-F5344CB8AC3E}">
        <p14:creationId xmlns:p14="http://schemas.microsoft.com/office/powerpoint/2010/main" val="1553574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smtClean="0"/>
              <a:t>工程會之因應</a:t>
            </a:r>
            <a:endParaRPr kumimoji="1" lang="zh-TW" altLang="en-US" dirty="0"/>
          </a:p>
        </p:txBody>
      </p:sp>
      <p:sp>
        <p:nvSpPr>
          <p:cNvPr id="3" name="內容版面配置區 2"/>
          <p:cNvSpPr>
            <a:spLocks noGrp="1"/>
          </p:cNvSpPr>
          <p:nvPr>
            <p:ph idx="1"/>
          </p:nvPr>
        </p:nvSpPr>
        <p:spPr/>
        <p:txBody>
          <a:bodyPr>
            <a:normAutofit/>
          </a:bodyPr>
          <a:lstStyle/>
          <a:p>
            <a:r>
              <a:rPr lang="zh-TW" altLang="en-US" dirty="0" smtClean="0"/>
              <a:t>協處</a:t>
            </a:r>
            <a:r>
              <a:rPr lang="zh-TW" altLang="en-US" dirty="0"/>
              <a:t>平台：各部會、直轄市及縣</a:t>
            </a:r>
            <a:r>
              <a:rPr lang="en-US" altLang="zh-TW" dirty="0"/>
              <a:t>(</a:t>
            </a:r>
            <a:r>
              <a:rPr lang="zh-TW" altLang="en-US" dirty="0"/>
              <a:t>市</a:t>
            </a:r>
            <a:r>
              <a:rPr lang="en-US" altLang="zh-TW" dirty="0"/>
              <a:t>)</a:t>
            </a:r>
            <a:r>
              <a:rPr lang="zh-TW" altLang="en-US" dirty="0"/>
              <a:t>政府得成立協處平台，協助處理本機關及所屬</a:t>
            </a:r>
            <a:r>
              <a:rPr lang="en-US" altLang="zh-TW" dirty="0"/>
              <a:t>(</a:t>
            </a:r>
            <a:r>
              <a:rPr lang="zh-TW" altLang="en-US" dirty="0"/>
              <a:t>轄</a:t>
            </a:r>
            <a:r>
              <a:rPr lang="en-US" altLang="zh-TW" dirty="0"/>
              <a:t>)</a:t>
            </a:r>
            <a:r>
              <a:rPr lang="zh-TW" altLang="en-US" dirty="0"/>
              <a:t>機關採購審查小組無法解決之爭議。</a:t>
            </a:r>
          </a:p>
          <a:p>
            <a:r>
              <a:rPr lang="zh-TW" altLang="en-US" dirty="0" smtClean="0"/>
              <a:t>工程</a:t>
            </a:r>
            <a:r>
              <a:rPr lang="zh-TW" altLang="en-US" dirty="0"/>
              <a:t>技術服務契約準用本處理原則：與工程契約特性相近部分，比照辦理；與工程案件特性不同部分，得另行協議。</a:t>
            </a:r>
          </a:p>
          <a:p>
            <a:r>
              <a:rPr lang="zh-TW" altLang="en-US" dirty="0" smtClean="0"/>
              <a:t>機關</a:t>
            </a:r>
            <a:r>
              <a:rPr lang="zh-TW" altLang="en-US" dirty="0"/>
              <a:t>仍應督促廠商儘速完成履約，以利國家公共建設之順利推動。</a:t>
            </a:r>
          </a:p>
          <a:p>
            <a:r>
              <a:rPr lang="zh-TW" altLang="en-US" dirty="0"/>
              <a:t>工程會指出，勞動法令之修正屬「政府行為」，機關辦理採購如已採用工程會訂定的契約範本，訂約廠商因勞動基準法修法導致影響履約期限或成本者，可循契約變更程序及本處理原則，與機關協議辦理。</a:t>
            </a:r>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5</a:t>
            </a:fld>
            <a:endParaRPr kumimoji="1" lang="zh-TW" altLang="en-US"/>
          </a:p>
        </p:txBody>
      </p:sp>
    </p:spTree>
    <p:extLst>
      <p:ext uri="{BB962C8B-B14F-4D97-AF65-F5344CB8AC3E}">
        <p14:creationId xmlns:p14="http://schemas.microsoft.com/office/powerpoint/2010/main" val="1813483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a:t>施工廠商之</a:t>
            </a:r>
            <a:r>
              <a:rPr kumimoji="1" lang="zh-TW" altLang="en-US" dirty="0" smtClean="0"/>
              <a:t>因應</a:t>
            </a:r>
            <a:endParaRPr kumimoji="1" lang="zh-TW" altLang="en-US" dirty="0"/>
          </a:p>
        </p:txBody>
      </p:sp>
      <p:sp>
        <p:nvSpPr>
          <p:cNvPr id="3" name="內容版面配置區 2"/>
          <p:cNvSpPr>
            <a:spLocks noGrp="1"/>
          </p:cNvSpPr>
          <p:nvPr>
            <p:ph idx="1"/>
          </p:nvPr>
        </p:nvSpPr>
        <p:spPr/>
        <p:txBody>
          <a:bodyPr>
            <a:normAutofit/>
          </a:bodyPr>
          <a:lstStyle/>
          <a:p>
            <a:r>
              <a:rPr lang="zh-TW" altLang="en-US" dirty="0" smtClean="0"/>
              <a:t>員工排班</a:t>
            </a:r>
            <a:endParaRPr lang="zh-TW" altLang="en-US" dirty="0"/>
          </a:p>
          <a:p>
            <a:r>
              <a:rPr lang="zh-TW" altLang="en-US" dirty="0" smtClean="0"/>
              <a:t>加班</a:t>
            </a:r>
            <a:r>
              <a:rPr lang="zh-TW" altLang="en-US" dirty="0"/>
              <a:t>申請與計算</a:t>
            </a:r>
          </a:p>
          <a:p>
            <a:r>
              <a:rPr lang="zh-TW" altLang="en-US" dirty="0" smtClean="0"/>
              <a:t>休假</a:t>
            </a:r>
            <a:r>
              <a:rPr lang="zh-TW" altLang="en-US" dirty="0"/>
              <a:t>與未休假處理</a:t>
            </a:r>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6</a:t>
            </a:fld>
            <a:endParaRPr kumimoji="1" lang="zh-TW" altLang="en-US"/>
          </a:p>
        </p:txBody>
      </p:sp>
    </p:spTree>
    <p:extLst>
      <p:ext uri="{BB962C8B-B14F-4D97-AF65-F5344CB8AC3E}">
        <p14:creationId xmlns:p14="http://schemas.microsoft.com/office/powerpoint/2010/main" val="7753831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1" lang="zh-TW" altLang="en-US" dirty="0"/>
              <a:t>施工廠商之</a:t>
            </a:r>
            <a:r>
              <a:rPr kumimoji="1" lang="zh-TW" altLang="en-US" dirty="0" smtClean="0"/>
              <a:t>因應</a:t>
            </a:r>
            <a:r>
              <a:rPr kumimoji="1" lang="en-US" altLang="zh-TW" dirty="0" smtClean="0"/>
              <a:t>- </a:t>
            </a:r>
            <a:r>
              <a:rPr kumimoji="1" lang="zh-TW" altLang="en-US" dirty="0" smtClean="0"/>
              <a:t>排班</a:t>
            </a:r>
            <a:endParaRPr kumimoji="1" lang="zh-TW" altLang="en-US" dirty="0"/>
          </a:p>
        </p:txBody>
      </p:sp>
      <p:sp>
        <p:nvSpPr>
          <p:cNvPr id="3" name="內容版面配置區 2"/>
          <p:cNvSpPr>
            <a:spLocks noGrp="1"/>
          </p:cNvSpPr>
          <p:nvPr>
            <p:ph idx="1"/>
          </p:nvPr>
        </p:nvSpPr>
        <p:spPr/>
        <p:txBody>
          <a:bodyPr>
            <a:normAutofit/>
          </a:bodyPr>
          <a:lstStyle/>
          <a:p>
            <a:pPr marL="0" indent="0">
              <a:buNone/>
            </a:pPr>
            <a:r>
              <a:rPr kumimoji="1" lang="zh-TW" altLang="en-US" dirty="0"/>
              <a:t>八週變形</a:t>
            </a:r>
            <a:r>
              <a:rPr kumimoji="1" lang="zh-TW" altLang="en-US" dirty="0" smtClean="0"/>
              <a:t>：</a:t>
            </a:r>
            <a:endParaRPr kumimoji="1" lang="en-US" altLang="zh-TW" dirty="0" smtClean="0"/>
          </a:p>
          <a:p>
            <a:r>
              <a:rPr kumimoji="1" lang="zh-TW" altLang="en-US" dirty="0" smtClean="0"/>
              <a:t>每</a:t>
            </a:r>
            <a:r>
              <a:rPr kumimoji="1" lang="zh-TW" altLang="en-US" dirty="0"/>
              <a:t>日正常工時</a:t>
            </a:r>
            <a:r>
              <a:rPr kumimoji="1" lang="en-US" altLang="zh-TW" dirty="0"/>
              <a:t>8</a:t>
            </a:r>
            <a:r>
              <a:rPr kumimoji="1" lang="zh-TW" altLang="en-US" dirty="0" smtClean="0"/>
              <a:t>小時</a:t>
            </a:r>
            <a:endParaRPr kumimoji="1" lang="en-US" altLang="zh-TW" dirty="0" smtClean="0"/>
          </a:p>
          <a:p>
            <a:r>
              <a:rPr kumimoji="1" lang="zh-TW" altLang="en-US" dirty="0" smtClean="0"/>
              <a:t>每</a:t>
            </a:r>
            <a:r>
              <a:rPr kumimoji="1" lang="zh-TW" altLang="en-US" dirty="0"/>
              <a:t>週不得逾</a:t>
            </a:r>
            <a:r>
              <a:rPr kumimoji="1" lang="en-US" altLang="zh-TW" dirty="0"/>
              <a:t>48</a:t>
            </a:r>
            <a:r>
              <a:rPr kumimoji="1" lang="zh-TW" altLang="en-US" dirty="0" smtClean="0"/>
              <a:t>小時</a:t>
            </a:r>
            <a:endParaRPr kumimoji="1" lang="en-US" altLang="zh-TW" dirty="0" smtClean="0"/>
          </a:p>
          <a:p>
            <a:r>
              <a:rPr kumimoji="1" lang="en-US" altLang="zh-TW" dirty="0" smtClean="0"/>
              <a:t>8</a:t>
            </a:r>
            <a:r>
              <a:rPr kumimoji="1" lang="zh-TW" altLang="en-US" dirty="0"/>
              <a:t>週工時</a:t>
            </a:r>
            <a:r>
              <a:rPr kumimoji="1" lang="en-US" altLang="zh-TW" dirty="0"/>
              <a:t>=320</a:t>
            </a:r>
            <a:r>
              <a:rPr kumimoji="1" lang="zh-TW" altLang="en-US" dirty="0" smtClean="0"/>
              <a:t>小時</a:t>
            </a:r>
            <a:endParaRPr kumimoji="1" lang="en-US" altLang="zh-TW" dirty="0" smtClean="0"/>
          </a:p>
          <a:p>
            <a:r>
              <a:rPr kumimoji="1" lang="zh-TW" altLang="en-US" dirty="0" smtClean="0"/>
              <a:t>每</a:t>
            </a:r>
            <a:r>
              <a:rPr kumimoji="1" lang="zh-TW" altLang="en-US" dirty="0"/>
              <a:t>八週內之例假</a:t>
            </a:r>
            <a:r>
              <a:rPr kumimoji="1" lang="en-US" altLang="zh-TW" dirty="0"/>
              <a:t>+</a:t>
            </a:r>
            <a:r>
              <a:rPr kumimoji="1" lang="zh-TW" altLang="en-US" dirty="0"/>
              <a:t>休假至少需有</a:t>
            </a:r>
            <a:r>
              <a:rPr kumimoji="1" lang="en-US" altLang="zh-TW" dirty="0"/>
              <a:t>16</a:t>
            </a:r>
            <a:r>
              <a:rPr kumimoji="1" lang="zh-TW" altLang="en-US" dirty="0"/>
              <a:t>日</a:t>
            </a:r>
          </a:p>
          <a:p>
            <a:endParaRPr kumimoji="1" lang="zh-TW" altLang="en-US" dirty="0"/>
          </a:p>
        </p:txBody>
      </p:sp>
      <p:sp>
        <p:nvSpPr>
          <p:cNvPr id="4" name="日期版面配置區 3"/>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7</a:t>
            </a:fld>
            <a:endParaRPr kumimoji="1" lang="zh-TW" altLang="en-US"/>
          </a:p>
        </p:txBody>
      </p:sp>
    </p:spTree>
    <p:extLst>
      <p:ext uri="{BB962C8B-B14F-4D97-AF65-F5344CB8AC3E}">
        <p14:creationId xmlns:p14="http://schemas.microsoft.com/office/powerpoint/2010/main" val="933781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spcBef>
                <a:spcPct val="20000"/>
              </a:spcBef>
            </a:pPr>
            <a:r>
              <a:rPr lang="zh-TW" altLang="en-US" dirty="0">
                <a:ea typeface="華康明體 Std W9" charset="0"/>
              </a:rPr>
              <a:t>八</a:t>
            </a:r>
            <a:r>
              <a:rPr lang="zh-TW" altLang="en-US" dirty="0" smtClean="0">
                <a:ea typeface="華康明體 Std W9" charset="0"/>
              </a:rPr>
              <a:t>週變形圖</a:t>
            </a:r>
            <a:endParaRPr kumimoji="1" lang="zh-TW" altLang="en-US"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199" y="1600200"/>
            <a:ext cx="9037983" cy="4561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3" name="日期版面配置區 2"/>
          <p:cNvSpPr>
            <a:spLocks noGrp="1"/>
          </p:cNvSpPr>
          <p:nvPr>
            <p:ph type="dt" sz="half" idx="10"/>
          </p:nvPr>
        </p:nvSpPr>
        <p:spPr/>
        <p:txBody>
          <a:bodyPr/>
          <a:lstStyle/>
          <a:p>
            <a:r>
              <a:rPr kumimoji="1" lang="en-US" altLang="zh-TW" smtClean="0"/>
              <a:t>2017/4/14</a:t>
            </a:r>
            <a:endParaRPr kumimoji="1" lang="zh-TW" altLang="en-US"/>
          </a:p>
        </p:txBody>
      </p:sp>
      <p:sp>
        <p:nvSpPr>
          <p:cNvPr id="5" name="頁尾版面配置區 4"/>
          <p:cNvSpPr>
            <a:spLocks noGrp="1"/>
          </p:cNvSpPr>
          <p:nvPr>
            <p:ph type="ftr" sz="quarter" idx="11"/>
          </p:nvPr>
        </p:nvSpPr>
        <p:spPr/>
        <p:txBody>
          <a:bodyPr/>
          <a:lstStyle/>
          <a:p>
            <a:endParaRPr kumimoji="1" lang="zh-TW" altLang="en-US"/>
          </a:p>
        </p:txBody>
      </p:sp>
      <p:sp>
        <p:nvSpPr>
          <p:cNvPr id="6" name="投影片編號版面配置區 5"/>
          <p:cNvSpPr>
            <a:spLocks noGrp="1"/>
          </p:cNvSpPr>
          <p:nvPr>
            <p:ph type="sldNum" sz="quarter" idx="12"/>
          </p:nvPr>
        </p:nvSpPr>
        <p:spPr/>
        <p:txBody>
          <a:bodyPr/>
          <a:lstStyle/>
          <a:p>
            <a:fld id="{20455779-D60D-4F41-A049-5F419EF77551}" type="slidenum">
              <a:rPr kumimoji="1" lang="zh-TW" altLang="en-US" smtClean="0"/>
              <a:t>8</a:t>
            </a:fld>
            <a:endParaRPr kumimoji="1" lang="zh-TW" altLang="en-US"/>
          </a:p>
        </p:txBody>
      </p:sp>
    </p:spTree>
    <p:extLst>
      <p:ext uri="{BB962C8B-B14F-4D97-AF65-F5344CB8AC3E}">
        <p14:creationId xmlns:p14="http://schemas.microsoft.com/office/powerpoint/2010/main" val="257413555"/>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Celestial</Template>
  <TotalTime>188</TotalTime>
  <Words>1899</Words>
  <Application>Microsoft Macintosh PowerPoint</Application>
  <PresentationFormat>寬螢幕</PresentationFormat>
  <Paragraphs>193</Paragraphs>
  <Slides>20</Slides>
  <Notes>1</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20</vt:i4>
      </vt:variant>
    </vt:vector>
  </HeadingPairs>
  <TitlesOfParts>
    <vt:vector size="27" baseType="lpstr">
      <vt:lpstr>Arial</vt:lpstr>
      <vt:lpstr>Calibri</vt:lpstr>
      <vt:lpstr>Calibri Light</vt:lpstr>
      <vt:lpstr>Wingdings</vt:lpstr>
      <vt:lpstr>華康明體 Std W9</vt:lpstr>
      <vt:lpstr>新細明體</vt:lpstr>
      <vt:lpstr>Office 佈景主題</vt:lpstr>
      <vt:lpstr>一例一休對工程之衝擊與因應</vt:lpstr>
      <vt:lpstr>簡報大綱</vt:lpstr>
      <vt:lpstr>歷史回顧</vt:lpstr>
      <vt:lpstr>工程會之因應</vt:lpstr>
      <vt:lpstr>工程會之因應</vt:lpstr>
      <vt:lpstr>工程會之因應</vt:lpstr>
      <vt:lpstr>施工廠商之因應</vt:lpstr>
      <vt:lpstr>施工廠商之因應- 排班</vt:lpstr>
      <vt:lpstr>八週變形圖</vt:lpstr>
      <vt:lpstr>八週變形之配套</vt:lpstr>
      <vt:lpstr>施工廠商之因應- 加班申請與計算</vt:lpstr>
      <vt:lpstr>施工廠商之因應- 休假與未休假處理</vt:lpstr>
      <vt:lpstr>工程實務問題</vt:lpstr>
      <vt:lpstr>工地無法例、休</vt:lpstr>
      <vt:lpstr>展延工期與不計工期之問題</vt:lpstr>
      <vt:lpstr>因可歸責於廠商事由而逾履約期限之問題</vt:lpstr>
      <vt:lpstr>雙週84小時vs一例一休</vt:lpstr>
      <vt:lpstr>不足十四日部分是否展延之問題</vt:lpstr>
      <vt:lpstr>制度之檢討</vt:lpstr>
      <vt:lpstr>結語</vt:lpstr>
    </vt:vector>
  </TitlesOfParts>
  <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Microsoft Office 使用者</dc:creator>
  <cp:lastModifiedBy>Microsoft Office 使用者</cp:lastModifiedBy>
  <cp:revision>34</cp:revision>
  <dcterms:created xsi:type="dcterms:W3CDTF">2017-03-19T09:22:02Z</dcterms:created>
  <dcterms:modified xsi:type="dcterms:W3CDTF">2017-04-13T07:12:34Z</dcterms:modified>
</cp:coreProperties>
</file>