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7" r:id="rId3"/>
    <p:sldId id="258" r:id="rId4"/>
    <p:sldId id="265" r:id="rId5"/>
    <p:sldId id="259" r:id="rId6"/>
    <p:sldId id="263" r:id="rId7"/>
    <p:sldId id="266" r:id="rId8"/>
    <p:sldId id="264" r:id="rId9"/>
    <p:sldId id="260" r:id="rId10"/>
  </p:sldIdLst>
  <p:sldSz cx="9144000" cy="6858000" type="screen4x3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4F9A1-325D-40E7-B845-EF3A96B98AA9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AB784-B9DF-4C60-8515-2982CF748F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86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6B2ABD0-2279-4094-AFDD-378870C743FD}" type="slidenum">
              <a:rPr lang="en-US" altLang="zh-TW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6B2ABD0-2279-4094-AFDD-378870C743FD}" type="slidenum">
              <a:rPr lang="en-US" altLang="zh-TW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6B2ABD0-2279-4094-AFDD-378870C743FD}" type="slidenum">
              <a:rPr lang="en-US" altLang="zh-TW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6B2ABD0-2279-4094-AFDD-378870C743FD}" type="slidenum">
              <a:rPr lang="en-US" altLang="zh-TW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6B2ABD0-2279-4094-AFDD-378870C743FD}" type="slidenum">
              <a:rPr lang="en-US" altLang="zh-TW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6B2ABD0-2279-4094-AFDD-378870C743FD}" type="slidenum">
              <a:rPr lang="en-US" altLang="zh-TW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zh-TW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928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3E909FF-1909-4D99-904D-2CA06BD4E218}" type="slidenum">
              <a:rPr lang="en-US" altLang="zh-TW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zh-TW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2950"/>
            <a:ext cx="4970462" cy="372903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879" y="4722814"/>
            <a:ext cx="5443856" cy="4473575"/>
          </a:xfrm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55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52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248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14" descr="D:\CECI_LOGO\圖片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3112">
            <a:off x="-22769" y="3315158"/>
            <a:ext cx="3499762" cy="284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01" name="Freeform 33"/>
          <p:cNvSpPr>
            <a:spLocks/>
          </p:cNvSpPr>
          <p:nvPr/>
        </p:nvSpPr>
        <p:spPr bwMode="gray">
          <a:xfrm>
            <a:off x="119063" y="5964238"/>
            <a:ext cx="8931275" cy="554038"/>
          </a:xfrm>
          <a:custGeom>
            <a:avLst/>
            <a:gdLst/>
            <a:ahLst/>
            <a:cxnLst>
              <a:cxn ang="0">
                <a:pos x="5626" y="349"/>
              </a:cxn>
              <a:cxn ang="0">
                <a:pos x="0" y="349"/>
              </a:cxn>
              <a:cxn ang="0">
                <a:pos x="0" y="187"/>
              </a:cxn>
              <a:cxn ang="0">
                <a:pos x="0" y="114"/>
              </a:cxn>
              <a:cxn ang="0">
                <a:pos x="4064" y="118"/>
              </a:cxn>
              <a:cxn ang="0">
                <a:pos x="4329" y="0"/>
              </a:cxn>
              <a:cxn ang="0">
                <a:pos x="5623" y="0"/>
              </a:cxn>
              <a:cxn ang="0">
                <a:pos x="5626" y="349"/>
              </a:cxn>
            </a:cxnLst>
            <a:rect l="0" t="0" r="r" b="b"/>
            <a:pathLst>
              <a:path w="5626" h="349">
                <a:moveTo>
                  <a:pt x="5626" y="349"/>
                </a:moveTo>
                <a:lnTo>
                  <a:pt x="0" y="349"/>
                </a:lnTo>
                <a:lnTo>
                  <a:pt x="0" y="187"/>
                </a:lnTo>
                <a:lnTo>
                  <a:pt x="0" y="114"/>
                </a:lnTo>
                <a:cubicBezTo>
                  <a:pt x="678" y="103"/>
                  <a:pt x="3343" y="137"/>
                  <a:pt x="4064" y="118"/>
                </a:cubicBezTo>
                <a:lnTo>
                  <a:pt x="4329" y="0"/>
                </a:lnTo>
                <a:lnTo>
                  <a:pt x="5623" y="0"/>
                </a:lnTo>
                <a:lnTo>
                  <a:pt x="5626" y="349"/>
                </a:lnTo>
                <a:close/>
              </a:path>
            </a:pathLst>
          </a:custGeom>
          <a:solidFill>
            <a:srgbClr val="F9A763">
              <a:alpha val="7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227388" y="2497138"/>
            <a:ext cx="5761037" cy="1470025"/>
          </a:xfrm>
        </p:spPr>
        <p:txBody>
          <a:bodyPr/>
          <a:lstStyle>
            <a:lvl1pPr algn="r">
              <a:defRPr lang="en-US" sz="5000" b="1" baseline="0" dirty="0">
                <a:gradFill flip="none" rotWithShape="1">
                  <a:gsLst>
                    <a:gs pos="0">
                      <a:schemeClr val="tx2"/>
                    </a:gs>
                    <a:gs pos="100000">
                      <a:schemeClr val="tx2">
                        <a:lumMod val="60000"/>
                        <a:lumOff val="40000"/>
                      </a:schemeClr>
                    </a:gs>
                  </a:gsLst>
                  <a:lin ang="0" scaled="1"/>
                  <a:tileRect/>
                </a:gradFill>
                <a:latin typeface="Arial" pitchFamily="34" charset="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27388" y="3967163"/>
            <a:ext cx="5761037" cy="384175"/>
          </a:xfrm>
        </p:spPr>
        <p:txBody>
          <a:bodyPr/>
          <a:lstStyle>
            <a:lvl1pPr marL="0" indent="0" algn="r">
              <a:buFontTx/>
              <a:buNone/>
              <a:defRPr sz="2400" baseline="0">
                <a:solidFill>
                  <a:schemeClr val="tx2"/>
                </a:solidFill>
                <a:latin typeface="Arial" pitchFamily="34" charset="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7190" name="Freeform 22"/>
          <p:cNvSpPr>
            <a:spLocks/>
          </p:cNvSpPr>
          <p:nvPr/>
        </p:nvSpPr>
        <p:spPr bwMode="gray">
          <a:xfrm>
            <a:off x="85725" y="1098550"/>
            <a:ext cx="8982075" cy="887413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5605" y="64"/>
              </a:cxn>
              <a:cxn ang="0">
                <a:pos x="5658" y="316"/>
              </a:cxn>
              <a:cxn ang="0">
                <a:pos x="5658" y="438"/>
              </a:cxn>
              <a:cxn ang="0">
                <a:pos x="1571" y="431"/>
              </a:cxn>
              <a:cxn ang="0">
                <a:pos x="1338" y="554"/>
              </a:cxn>
              <a:cxn ang="0">
                <a:pos x="0" y="559"/>
              </a:cxn>
              <a:cxn ang="0">
                <a:pos x="4" y="0"/>
              </a:cxn>
            </a:cxnLst>
            <a:rect l="0" t="0" r="r" b="b"/>
            <a:pathLst>
              <a:path w="5658" h="559">
                <a:moveTo>
                  <a:pt x="4" y="0"/>
                </a:moveTo>
                <a:lnTo>
                  <a:pt x="5605" y="64"/>
                </a:lnTo>
                <a:lnTo>
                  <a:pt x="5658" y="316"/>
                </a:lnTo>
                <a:lnTo>
                  <a:pt x="5658" y="438"/>
                </a:lnTo>
                <a:cubicBezTo>
                  <a:pt x="4976" y="457"/>
                  <a:pt x="2291" y="411"/>
                  <a:pt x="1571" y="431"/>
                </a:cubicBezTo>
                <a:lnTo>
                  <a:pt x="1338" y="554"/>
                </a:lnTo>
                <a:lnTo>
                  <a:pt x="0" y="559"/>
                </a:lnTo>
                <a:lnTo>
                  <a:pt x="4" y="0"/>
                </a:lnTo>
                <a:close/>
              </a:path>
            </a:pathLst>
          </a:custGeom>
          <a:solidFill>
            <a:srgbClr val="F9A763">
              <a:alpha val="7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191" name="Freeform 23"/>
          <p:cNvSpPr>
            <a:spLocks/>
          </p:cNvSpPr>
          <p:nvPr/>
        </p:nvSpPr>
        <p:spPr bwMode="gray">
          <a:xfrm>
            <a:off x="85725" y="854075"/>
            <a:ext cx="8982075" cy="1039813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5657" y="0"/>
              </a:cxn>
              <a:cxn ang="0">
                <a:pos x="5658" y="534"/>
              </a:cxn>
              <a:cxn ang="0">
                <a:pos x="1553" y="528"/>
              </a:cxn>
              <a:cxn ang="0">
                <a:pos x="1317" y="651"/>
              </a:cxn>
              <a:cxn ang="0">
                <a:pos x="0" y="655"/>
              </a:cxn>
              <a:cxn ang="0">
                <a:pos x="1" y="0"/>
              </a:cxn>
            </a:cxnLst>
            <a:rect l="0" t="0" r="r" b="b"/>
            <a:pathLst>
              <a:path w="5658" h="655">
                <a:moveTo>
                  <a:pt x="1" y="0"/>
                </a:moveTo>
                <a:lnTo>
                  <a:pt x="5657" y="0"/>
                </a:lnTo>
                <a:lnTo>
                  <a:pt x="5658" y="534"/>
                </a:lnTo>
                <a:lnTo>
                  <a:pt x="1553" y="528"/>
                </a:lnTo>
                <a:lnTo>
                  <a:pt x="1317" y="651"/>
                </a:lnTo>
                <a:lnTo>
                  <a:pt x="0" y="655"/>
                </a:lnTo>
                <a:lnTo>
                  <a:pt x="1" y="0"/>
                </a:lnTo>
                <a:close/>
              </a:path>
            </a:pathLst>
          </a:custGeom>
          <a:solidFill>
            <a:srgbClr val="EC700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192" name="Freeform 24"/>
          <p:cNvSpPr>
            <a:spLocks/>
          </p:cNvSpPr>
          <p:nvPr/>
        </p:nvSpPr>
        <p:spPr bwMode="gray">
          <a:xfrm>
            <a:off x="85725" y="1685925"/>
            <a:ext cx="2374900" cy="155575"/>
          </a:xfrm>
          <a:custGeom>
            <a:avLst/>
            <a:gdLst/>
            <a:ahLst/>
            <a:cxnLst>
              <a:cxn ang="0">
                <a:pos x="1440" y="1"/>
              </a:cxn>
              <a:cxn ang="0">
                <a:pos x="1261" y="112"/>
              </a:cxn>
              <a:cxn ang="0">
                <a:pos x="0" y="110"/>
              </a:cxn>
              <a:cxn ang="0">
                <a:pos x="0" y="49"/>
              </a:cxn>
              <a:cxn ang="0">
                <a:pos x="1069" y="50"/>
              </a:cxn>
              <a:cxn ang="0">
                <a:pos x="1142" y="0"/>
              </a:cxn>
              <a:cxn ang="0">
                <a:pos x="1440" y="1"/>
              </a:cxn>
            </a:cxnLst>
            <a:rect l="0" t="0" r="r" b="b"/>
            <a:pathLst>
              <a:path w="1440" h="112">
                <a:moveTo>
                  <a:pt x="1440" y="1"/>
                </a:moveTo>
                <a:lnTo>
                  <a:pt x="1261" y="112"/>
                </a:lnTo>
                <a:lnTo>
                  <a:pt x="0" y="110"/>
                </a:lnTo>
                <a:lnTo>
                  <a:pt x="0" y="49"/>
                </a:lnTo>
                <a:lnTo>
                  <a:pt x="1069" y="50"/>
                </a:lnTo>
                <a:lnTo>
                  <a:pt x="1142" y="0"/>
                </a:lnTo>
                <a:lnTo>
                  <a:pt x="1440" y="1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rgbClr val="F9A763">
              <a:alpha val="7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202" name="Freeform 34"/>
          <p:cNvSpPr>
            <a:spLocks/>
          </p:cNvSpPr>
          <p:nvPr/>
        </p:nvSpPr>
        <p:spPr bwMode="gray">
          <a:xfrm>
            <a:off x="119063" y="6042026"/>
            <a:ext cx="8931275" cy="554038"/>
          </a:xfrm>
          <a:custGeom>
            <a:avLst/>
            <a:gdLst/>
            <a:ahLst/>
            <a:cxnLst>
              <a:cxn ang="0">
                <a:pos x="5626" y="349"/>
              </a:cxn>
              <a:cxn ang="0">
                <a:pos x="0" y="349"/>
              </a:cxn>
              <a:cxn ang="0">
                <a:pos x="0" y="187"/>
              </a:cxn>
              <a:cxn ang="0">
                <a:pos x="0" y="114"/>
              </a:cxn>
              <a:cxn ang="0">
                <a:pos x="4082" y="118"/>
              </a:cxn>
              <a:cxn ang="0">
                <a:pos x="4345" y="0"/>
              </a:cxn>
              <a:cxn ang="0">
                <a:pos x="5623" y="6"/>
              </a:cxn>
              <a:cxn ang="0">
                <a:pos x="5626" y="349"/>
              </a:cxn>
            </a:cxnLst>
            <a:rect l="0" t="0" r="r" b="b"/>
            <a:pathLst>
              <a:path w="5626" h="349">
                <a:moveTo>
                  <a:pt x="5626" y="349"/>
                </a:moveTo>
                <a:lnTo>
                  <a:pt x="0" y="349"/>
                </a:lnTo>
                <a:lnTo>
                  <a:pt x="0" y="187"/>
                </a:lnTo>
                <a:lnTo>
                  <a:pt x="0" y="114"/>
                </a:lnTo>
                <a:cubicBezTo>
                  <a:pt x="680" y="103"/>
                  <a:pt x="3358" y="137"/>
                  <a:pt x="4082" y="118"/>
                </a:cubicBezTo>
                <a:lnTo>
                  <a:pt x="4345" y="0"/>
                </a:lnTo>
                <a:lnTo>
                  <a:pt x="5623" y="6"/>
                </a:lnTo>
                <a:lnTo>
                  <a:pt x="5626" y="349"/>
                </a:lnTo>
                <a:close/>
              </a:path>
            </a:pathLst>
          </a:custGeom>
          <a:solidFill>
            <a:srgbClr val="EC700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203" name="Freeform 35"/>
          <p:cNvSpPr>
            <a:spLocks/>
          </p:cNvSpPr>
          <p:nvPr/>
        </p:nvSpPr>
        <p:spPr bwMode="gray">
          <a:xfrm>
            <a:off x="6683376" y="6094413"/>
            <a:ext cx="2366962" cy="139700"/>
          </a:xfrm>
          <a:custGeom>
            <a:avLst/>
            <a:gdLst/>
            <a:ahLst/>
            <a:cxnLst>
              <a:cxn ang="0">
                <a:pos x="0" y="84"/>
              </a:cxn>
              <a:cxn ang="0">
                <a:pos x="223" y="0"/>
              </a:cxn>
              <a:cxn ang="0">
                <a:pos x="1491" y="0"/>
              </a:cxn>
              <a:cxn ang="0">
                <a:pos x="1488" y="60"/>
              </a:cxn>
              <a:cxn ang="0">
                <a:pos x="383" y="59"/>
              </a:cxn>
              <a:cxn ang="0">
                <a:pos x="273" y="88"/>
              </a:cxn>
              <a:cxn ang="0">
                <a:pos x="0" y="84"/>
              </a:cxn>
            </a:cxnLst>
            <a:rect l="0" t="0" r="r" b="b"/>
            <a:pathLst>
              <a:path w="1491" h="88">
                <a:moveTo>
                  <a:pt x="0" y="84"/>
                </a:moveTo>
                <a:lnTo>
                  <a:pt x="223" y="0"/>
                </a:lnTo>
                <a:lnTo>
                  <a:pt x="1491" y="0"/>
                </a:lnTo>
                <a:lnTo>
                  <a:pt x="1488" y="60"/>
                </a:lnTo>
                <a:lnTo>
                  <a:pt x="383" y="59"/>
                </a:lnTo>
                <a:lnTo>
                  <a:pt x="273" y="88"/>
                </a:lnTo>
                <a:lnTo>
                  <a:pt x="0" y="8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gray">
          <a:xfrm>
            <a:off x="120650" y="6619874"/>
            <a:ext cx="8931275" cy="72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pic>
        <p:nvPicPr>
          <p:cNvPr id="31" name="Picture 22" descr="D:\CECI_LOGO\ceci小圖片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54" y="876201"/>
            <a:ext cx="1710461" cy="66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1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A9575-9BFC-45D7-94CC-254261247663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74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5000" b="1" dirty="0">
                <a:gradFill flip="none" rotWithShape="1">
                  <a:gsLst>
                    <a:gs pos="0">
                      <a:schemeClr val="tx2"/>
                    </a:gs>
                    <a:gs pos="100000">
                      <a:schemeClr val="tx2">
                        <a:lumMod val="60000"/>
                        <a:lumOff val="40000"/>
                      </a:schemeClr>
                    </a:gs>
                  </a:gsLst>
                  <a:lin ang="0" scaled="1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E2187-00A7-4E51-B7D0-6594ABA97FC9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76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5ACC4-AEC4-4890-80FB-32C8F8FCEC27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225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87938-8BB1-4E90-827B-7B971783E783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67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E846B-70B6-4F1A-BC3D-781D09531D0D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8416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7165D-53C9-49D4-9E83-160D6F444CBB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71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86A16-82C9-46FE-B528-E3F73FF0FFE1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2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767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80D5D-41CC-4F28-B8C8-3316FC25264C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273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38151-8F7F-4F9F-8AE3-154C10CF9EFA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59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39975" y="6245225"/>
            <a:ext cx="1804988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3250" y="6245225"/>
            <a:ext cx="28956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t>August 2013</a:t>
            </a:r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E2982-8D84-464B-A2B4-6102F68DA5C4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0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新細明體" charset="-12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>
                <a:solidFill>
                  <a:srgbClr val="000000"/>
                </a:solidFill>
              </a:rPr>
              <a:t>August 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1D7BF1-390C-417D-92D9-5ACD16E0D13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2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19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56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333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54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29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56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26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F6D66-4060-446E-A031-65D8F0462A0C}" type="datetimeFigureOut">
              <a:rPr lang="zh-TW" altLang="en-US" smtClean="0"/>
              <a:t>2017/4/14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6D8AD-467E-4AD5-99C5-DFD06D8264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52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bg1">
                <a:gamma/>
                <a:tint val="72941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1031" name="Freeform 7"/>
          <p:cNvSpPr>
            <a:spLocks/>
          </p:cNvSpPr>
          <p:nvPr userDrawn="1"/>
        </p:nvSpPr>
        <p:spPr bwMode="ltGray">
          <a:xfrm>
            <a:off x="95250" y="6400800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rgbClr val="F9A763">
              <a:alpha val="7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ltGray">
          <a:xfrm>
            <a:off x="95250" y="6445250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rgbClr val="EC700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96837" y="261938"/>
            <a:ext cx="8955088" cy="9382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rgbClr val="F9A763">
              <a:alpha val="7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035" name="Freeform 11"/>
          <p:cNvSpPr>
            <a:spLocks/>
          </p:cNvSpPr>
          <p:nvPr/>
        </p:nvSpPr>
        <p:spPr bwMode="gray">
          <a:xfrm>
            <a:off x="96837" y="260350"/>
            <a:ext cx="8955088" cy="8366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rgbClr val="EC700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ltGray">
          <a:xfrm flipV="1">
            <a:off x="95250" y="6677025"/>
            <a:ext cx="8977313" cy="555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037" name="Freeform 13"/>
          <p:cNvSpPr>
            <a:spLocks/>
          </p:cNvSpPr>
          <p:nvPr/>
        </p:nvSpPr>
        <p:spPr bwMode="gray">
          <a:xfrm>
            <a:off x="6896100" y="1001713"/>
            <a:ext cx="2155825" cy="52387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274638"/>
            <a:ext cx="6227763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  <a:endParaRPr lang="en-US" dirty="0" smtClean="0"/>
          </a:p>
        </p:txBody>
      </p:sp>
      <p:pic>
        <p:nvPicPr>
          <p:cNvPr id="17" name="Picture 22" descr="D:\CECI_LOGO\ceci小圖片v4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9696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504" y="6453336"/>
            <a:ext cx="1195388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2A1B0A0-8438-42CE-AB90-630B050B686D}" type="slidenum">
              <a:rPr kumimoji="1" lang="en-US" altLang="zh-TW" smtClean="0">
                <a:solidFill>
                  <a:srgbClr val="000000"/>
                </a:solidFill>
                <a:ea typeface="新細明體" pitchFamily="18" charset="-12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srgbClr val="000000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864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 b="1" baseline="0">
          <a:solidFill>
            <a:srgbClr val="FFFFFF"/>
          </a:solidFill>
          <a:latin typeface="Arial" pitchFamily="34" charset="0"/>
          <a:ea typeface="微軟正黑體" pitchFamily="34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Arial" pitchFamily="34" charset="0"/>
          <a:ea typeface="微軟正黑體" pitchFamily="34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aseline="0">
          <a:solidFill>
            <a:srgbClr val="0070C0"/>
          </a:solidFill>
          <a:latin typeface="Arial" pitchFamily="34" charset="0"/>
          <a:ea typeface="微軟正黑體" pitchFamily="34" charset="-12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aseline="0">
          <a:solidFill>
            <a:schemeClr val="tx1"/>
          </a:solidFill>
          <a:latin typeface="Arial" pitchFamily="34" charset="0"/>
          <a:ea typeface="微軟正黑體" pitchFamily="34" charset="-12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chemeClr val="tx1"/>
          </a:solidFill>
          <a:latin typeface="Arial" pitchFamily="34" charset="0"/>
          <a:ea typeface="微軟正黑體" pitchFamily="34" charset="-12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aseline="0">
          <a:solidFill>
            <a:schemeClr val="tx1"/>
          </a:solidFill>
          <a:latin typeface="Arial" pitchFamily="34" charset="0"/>
          <a:ea typeface="微軟正黑體" pitchFamily="34" charset="-12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412776"/>
            <a:ext cx="7056784" cy="1440160"/>
          </a:xfrm>
        </p:spPr>
        <p:txBody>
          <a:bodyPr/>
          <a:lstStyle/>
          <a:p>
            <a:pPr algn="ctr"/>
            <a:r>
              <a:rPr lang="zh-TW" altLang="en-US" sz="4800" dirty="0" smtClean="0">
                <a:solidFill>
                  <a:srgbClr val="C00000"/>
                </a:solidFill>
                <a:latin typeface="華康中圓體"/>
                <a:ea typeface="華康中圓體"/>
              </a:rPr>
              <a:t>「</a:t>
            </a:r>
            <a:r>
              <a:rPr lang="zh-TW" altLang="en-US" sz="4800" dirty="0" smtClean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一例</a:t>
            </a:r>
            <a:r>
              <a:rPr lang="zh-TW" altLang="en-US" sz="4800" dirty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一</a:t>
            </a:r>
            <a:r>
              <a:rPr lang="zh-TW" altLang="en-US" sz="4800" dirty="0" smtClean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休</a:t>
            </a:r>
            <a:r>
              <a:rPr lang="zh-TW" altLang="en-US" sz="4800" dirty="0">
                <a:solidFill>
                  <a:srgbClr val="C00000"/>
                </a:solidFill>
                <a:latin typeface="華康中圓體"/>
                <a:ea typeface="華康中圓體"/>
              </a:rPr>
              <a:t>」</a:t>
            </a:r>
            <a:r>
              <a:rPr lang="zh-TW" altLang="en-US" sz="4800" dirty="0" smtClean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對</a:t>
            </a:r>
            <a:r>
              <a:rPr lang="zh-TW" altLang="en-US" sz="4800" dirty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施工</a:t>
            </a:r>
            <a:r>
              <a:rPr lang="zh-TW" altLang="en-US" sz="4800" dirty="0" smtClean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成本</a:t>
            </a:r>
            <a:r>
              <a:rPr lang="en-US" altLang="zh-TW" sz="4800" dirty="0" smtClean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/>
            </a:r>
            <a:br>
              <a:rPr lang="en-US" altLang="zh-TW" sz="4800" dirty="0" smtClean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</a:br>
            <a:r>
              <a:rPr lang="zh-TW" altLang="en-US" sz="4800" dirty="0" smtClean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之</a:t>
            </a:r>
            <a:r>
              <a:rPr lang="zh-TW" altLang="en-US" sz="4800" dirty="0">
                <a:solidFill>
                  <a:srgbClr val="C00000"/>
                </a:solidFill>
                <a:latin typeface="華康儷粗圓" pitchFamily="49" charset="-120"/>
                <a:ea typeface="華康中圓體" pitchFamily="49" charset="-120"/>
              </a:rPr>
              <a:t>衝擊分析與因應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D7BF1-390C-417D-92D9-5ACD16E0D13F}" type="slidenum">
              <a:rPr lang="en-US" altLang="zh-TW" smtClean="0">
                <a:solidFill>
                  <a:srgbClr val="000000"/>
                </a:solidFill>
              </a:rPr>
              <a:pPr/>
              <a:t>1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white">
          <a:xfrm>
            <a:off x="4139952" y="4221088"/>
            <a:ext cx="471353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 baseline="0">
                <a:solidFill>
                  <a:srgbClr val="FFFFFF"/>
                </a:solidFill>
                <a:latin typeface="Arial" pitchFamily="34" charset="0"/>
                <a:ea typeface="微軟正黑體" pitchFamily="34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zh-TW" altLang="en-US" sz="2800" u="sng" kern="0" dirty="0" smtClean="0">
                <a:solidFill>
                  <a:srgbClr val="002060"/>
                </a:solidFill>
                <a:latin typeface="華康儷粗圓" pitchFamily="49" charset="-120"/>
                <a:ea typeface="華康中圓體" pitchFamily="49" charset="-120"/>
              </a:rPr>
              <a:t>與談人</a:t>
            </a:r>
            <a:endParaRPr lang="en-US" altLang="zh-TW" sz="2800" kern="0" dirty="0" smtClean="0">
              <a:solidFill>
                <a:srgbClr val="002060"/>
              </a:solidFill>
              <a:latin typeface="華康儷粗圓" pitchFamily="49" charset="-120"/>
              <a:ea typeface="華康中圓體" pitchFamily="49" charset="-120"/>
            </a:endParaRPr>
          </a:p>
          <a:p>
            <a:endParaRPr lang="en-US" altLang="zh-TW" sz="800" kern="0" dirty="0" smtClean="0">
              <a:solidFill>
                <a:schemeClr val="accent6">
                  <a:lumMod val="75000"/>
                </a:schemeClr>
              </a:solidFill>
              <a:latin typeface="華康儷粗圓" pitchFamily="49" charset="-120"/>
              <a:ea typeface="華康中圓體" pitchFamily="49" charset="-120"/>
            </a:endParaRPr>
          </a:p>
          <a:p>
            <a:r>
              <a:rPr lang="zh-TW" altLang="en-US" sz="2800" kern="0" dirty="0" smtClean="0">
                <a:solidFill>
                  <a:schemeClr val="accent6">
                    <a:lumMod val="75000"/>
                  </a:schemeClr>
                </a:solidFill>
                <a:latin typeface="華康儷粗圓" pitchFamily="49" charset="-120"/>
                <a:ea typeface="華康中圓體" pitchFamily="49" charset="-120"/>
              </a:rPr>
              <a:t>台灣世曦工程顧問</a:t>
            </a:r>
            <a:r>
              <a:rPr lang="en-US" altLang="zh-TW" sz="2800" kern="0" dirty="0" smtClean="0">
                <a:solidFill>
                  <a:schemeClr val="accent6">
                    <a:lumMod val="75000"/>
                  </a:schemeClr>
                </a:solidFill>
                <a:latin typeface="華康儷粗圓" pitchFamily="49" charset="-120"/>
                <a:ea typeface="華康中圓體" pitchFamily="49" charset="-120"/>
              </a:rPr>
              <a:t>(</a:t>
            </a:r>
            <a:r>
              <a:rPr lang="zh-TW" altLang="en-US" sz="2800" kern="0" dirty="0" smtClean="0">
                <a:solidFill>
                  <a:schemeClr val="accent6">
                    <a:lumMod val="75000"/>
                  </a:schemeClr>
                </a:solidFill>
                <a:latin typeface="華康儷粗圓" pitchFamily="49" charset="-120"/>
                <a:ea typeface="華康中圓體" pitchFamily="49" charset="-120"/>
              </a:rPr>
              <a:t>股</a:t>
            </a:r>
            <a:r>
              <a:rPr lang="en-US" altLang="zh-TW" sz="2800" kern="0" dirty="0" smtClean="0">
                <a:solidFill>
                  <a:schemeClr val="accent6">
                    <a:lumMod val="75000"/>
                  </a:schemeClr>
                </a:solidFill>
                <a:latin typeface="華康儷粗圓" pitchFamily="49" charset="-120"/>
                <a:ea typeface="華康中圓體" pitchFamily="49" charset="-120"/>
              </a:rPr>
              <a:t>)</a:t>
            </a:r>
            <a:r>
              <a:rPr lang="zh-TW" altLang="en-US" sz="2800" kern="0" dirty="0" smtClean="0">
                <a:solidFill>
                  <a:schemeClr val="accent6">
                    <a:lumMod val="75000"/>
                  </a:schemeClr>
                </a:solidFill>
                <a:latin typeface="華康儷粗圓" pitchFamily="49" charset="-120"/>
                <a:ea typeface="華康中圓體" pitchFamily="49" charset="-120"/>
              </a:rPr>
              <a:t>公司</a:t>
            </a:r>
            <a:r>
              <a:rPr lang="en-US" altLang="zh-TW" sz="2800" kern="0" dirty="0" smtClean="0">
                <a:solidFill>
                  <a:schemeClr val="accent6">
                    <a:lumMod val="75000"/>
                  </a:schemeClr>
                </a:solidFill>
                <a:latin typeface="華康儷粗圓" pitchFamily="49" charset="-120"/>
                <a:ea typeface="華康中圓體" pitchFamily="49" charset="-120"/>
              </a:rPr>
              <a:t/>
            </a:r>
            <a:br>
              <a:rPr lang="en-US" altLang="zh-TW" sz="2800" kern="0" dirty="0" smtClean="0">
                <a:solidFill>
                  <a:schemeClr val="accent6">
                    <a:lumMod val="75000"/>
                  </a:schemeClr>
                </a:solidFill>
                <a:latin typeface="華康儷粗圓" pitchFamily="49" charset="-120"/>
                <a:ea typeface="華康中圓體" pitchFamily="49" charset="-120"/>
              </a:rPr>
            </a:br>
            <a:r>
              <a:rPr lang="zh-TW" altLang="en-US" sz="2800" kern="0" dirty="0" smtClean="0">
                <a:solidFill>
                  <a:schemeClr val="accent6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李順敏 副總經理</a:t>
            </a:r>
            <a:endParaRPr lang="en-US" altLang="zh-TW" sz="2800" kern="0" dirty="0" smtClean="0">
              <a:solidFill>
                <a:schemeClr val="accent6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altLang="zh-TW" sz="2400" kern="0" dirty="0" smtClean="0">
                <a:solidFill>
                  <a:schemeClr val="accent6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106</a:t>
            </a:r>
            <a:r>
              <a:rPr lang="en-US" altLang="zh-TW" sz="2400" kern="0" dirty="0">
                <a:solidFill>
                  <a:schemeClr val="accent6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.</a:t>
            </a:r>
            <a:r>
              <a:rPr lang="en-US" altLang="zh-TW" sz="2400" kern="0" dirty="0" smtClean="0">
                <a:solidFill>
                  <a:schemeClr val="accent6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4.14</a:t>
            </a:r>
            <a:endParaRPr lang="zh-TW" altLang="en-US" sz="2400" kern="0" dirty="0">
              <a:solidFill>
                <a:schemeClr val="accent6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white">
          <a:xfrm>
            <a:off x="0" y="260648"/>
            <a:ext cx="9036496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 baseline="0">
                <a:solidFill>
                  <a:srgbClr val="FFFFFF"/>
                </a:solidFill>
                <a:latin typeface="Arial" pitchFamily="34" charset="0"/>
                <a:ea typeface="微軟正黑體" pitchFamily="34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zh-TW" altLang="en-US" sz="2400" kern="0" dirty="0" smtClean="0">
                <a:latin typeface="華康中圓體"/>
                <a:ea typeface="華康中圓體"/>
              </a:rPr>
              <a:t>「</a:t>
            </a:r>
            <a:r>
              <a:rPr lang="zh-TW" altLang="en-US" sz="2400" kern="0" dirty="0" smtClean="0">
                <a:ea typeface="華康中圓體" pitchFamily="49" charset="-120"/>
              </a:rPr>
              <a:t>從工程角度探討勞基法新制一例一休之衝擊與因應對策</a:t>
            </a:r>
            <a:r>
              <a:rPr lang="zh-TW" altLang="en-US" sz="2400" kern="0" dirty="0" smtClean="0">
                <a:latin typeface="華康中圓體"/>
                <a:ea typeface="華康中圓體"/>
              </a:rPr>
              <a:t>」研討會</a:t>
            </a:r>
            <a:endParaRPr lang="zh-TW" altLang="en-US" sz="2400" kern="0" dirty="0" smtClean="0">
              <a:ea typeface="華康中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71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5F36A-298D-47CA-8841-50079518C4C4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6227763" cy="696912"/>
          </a:xfrm>
        </p:spPr>
        <p:txBody>
          <a:bodyPr/>
          <a:lstStyle/>
          <a:p>
            <a:r>
              <a:rPr lang="zh-TW" altLang="en-US" sz="3600" dirty="0" smtClean="0">
                <a:ea typeface="華康中圓體" pitchFamily="49" charset="-120"/>
              </a:rPr>
              <a:t>談</a:t>
            </a:r>
            <a:r>
              <a:rPr lang="zh-TW" altLang="en-US" sz="3600" dirty="0" smtClean="0">
                <a:ea typeface="華康中圓體" pitchFamily="49" charset="-120"/>
              </a:rPr>
              <a:t>談看</a:t>
            </a:r>
            <a:endParaRPr lang="zh-TW" altLang="en-US" sz="3600" dirty="0" smtClean="0">
              <a:ea typeface="華康中圓體" pitchFamily="49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ea"/>
              <a:buAutoNum type="ea1ChtPeriod"/>
            </a:pP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影響哪些施工成本</a:t>
            </a:r>
            <a:r>
              <a:rPr lang="en-US" altLang="zh-TW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?</a:t>
            </a:r>
            <a:endParaRPr lang="zh-TW" altLang="en-US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 eaLnBrk="1" hangingPunct="1">
              <a:buFont typeface="+mj-ea"/>
              <a:buAutoNum type="ea1ChtPeriod"/>
            </a:pP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思考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因應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對策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 eaLnBrk="1" hangingPunct="1">
              <a:buFont typeface="+mj-ea"/>
              <a:buAutoNum type="ea1Cht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小小建議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22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5F36A-298D-47CA-8841-50079518C4C4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ea typeface="華康中圓體" pitchFamily="49" charset="-120"/>
              </a:rPr>
              <a:t>一、影響哪些施工成本</a:t>
            </a:r>
            <a:r>
              <a:rPr lang="en-US" altLang="zh-TW" sz="3600" dirty="0">
                <a:ea typeface="華康中圓體" pitchFamily="49" charset="-120"/>
              </a:rPr>
              <a:t>?</a:t>
            </a:r>
            <a:endParaRPr lang="zh-TW" altLang="en-US" sz="3600" dirty="0">
              <a:ea typeface="華康中圓體" pitchFamily="49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承攬契約 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vs. 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經營事業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展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延工期：每</a:t>
            </a:r>
            <a:r>
              <a:rPr lang="en-US" altLang="zh-TW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14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日展延</a:t>
            </a:r>
            <a:r>
              <a:rPr lang="en-US" altLang="zh-TW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1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日</a:t>
            </a:r>
            <a:endParaRPr lang="en-US" altLang="zh-TW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38163" lvl="1" indent="-138113">
              <a:buNone/>
            </a:pP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採主計總處統計：</a:t>
            </a:r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105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年每月平均加班</a:t>
            </a:r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4.8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小時</a:t>
            </a:r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(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營造業</a:t>
            </a:r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、 </a:t>
            </a:r>
            <a:r>
              <a:rPr lang="en-US" altLang="zh-TW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5.8</a:t>
            </a:r>
            <a:r>
              <a:rPr lang="zh-TW" altLang="en-US" sz="2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小時</a:t>
            </a:r>
            <a:r>
              <a:rPr lang="en-US" altLang="zh-TW" sz="2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(</a:t>
            </a:r>
            <a:r>
              <a:rPr lang="zh-TW" altLang="en-US" sz="2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建築、工程服務</a:t>
            </a:r>
            <a:r>
              <a:rPr lang="en-US" altLang="zh-TW" sz="2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…</a:t>
            </a:r>
            <a:r>
              <a:rPr lang="zh-TW" altLang="en-US" sz="2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業</a:t>
            </a:r>
            <a:r>
              <a:rPr lang="en-US" altLang="zh-TW" sz="2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  <a:endParaRPr lang="en-US" altLang="zh-TW" sz="24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補償管理費：契約總價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2.5%x(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展延日數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/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原工期日數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</a:p>
          <a:p>
            <a:pPr marL="400050" lvl="1" indent="0">
              <a:buNone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營造業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主張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增加人力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成本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=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總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工程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費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x4.07%</a:t>
            </a:r>
          </a:p>
          <a:p>
            <a:pPr marL="400050" lvl="1" indent="0">
              <a:buNone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技術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顧問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業主張：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增加人力成本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10.6%~14%</a:t>
            </a:r>
            <a:endParaRPr lang="en-US" altLang="zh-TW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06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5F36A-298D-47CA-8841-50079518C4C4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>
                <a:ea typeface="華康中圓體" pitchFamily="49" charset="-120"/>
              </a:rPr>
              <a:t>一、影響</a:t>
            </a:r>
            <a:r>
              <a:rPr lang="zh-TW" altLang="en-US" sz="3600" dirty="0">
                <a:ea typeface="華康中圓體" pitchFamily="49" charset="-120"/>
              </a:rPr>
              <a:t>哪些施工成本</a:t>
            </a:r>
            <a:r>
              <a:rPr lang="en-US" altLang="zh-TW" sz="3600" dirty="0" smtClean="0">
                <a:ea typeface="華康中圓體" pitchFamily="49" charset="-120"/>
              </a:rPr>
              <a:t>?</a:t>
            </a:r>
            <a:endParaRPr lang="zh-TW" altLang="en-US" sz="3600" dirty="0" smtClean="0">
              <a:ea typeface="華康中圓體" pitchFamily="49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實質上，影響事業經營成本：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400050" lvl="1" indent="0">
              <a:buNone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勞工標準工時減少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400050" lvl="1" indent="0">
              <a:buNone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限制連續工時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400050" lvl="1" indent="0">
              <a:buNone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加重加班給付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400050" lvl="1" indent="0">
              <a:buNone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增加特休、特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(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補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休未休畢給錢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履約成本 </a:t>
            </a:r>
            <a:r>
              <a:rPr lang="en-US" altLang="zh-TW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vs. 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非履約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成本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直接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成本 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vs. 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間接成本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固定成本 </a:t>
            </a:r>
            <a:r>
              <a:rPr lang="en-US" altLang="zh-TW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vs. 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變動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成本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 eaLnBrk="1" hangingPunct="1">
              <a:buFont typeface="+mj-lt"/>
              <a:buAutoNum type="arabicPeriod"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76494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5F36A-298D-47CA-8841-50079518C4C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ea typeface="華康中圓體" pitchFamily="49" charset="-120"/>
              </a:rPr>
              <a:t>二</a:t>
            </a:r>
            <a:r>
              <a:rPr lang="zh-TW" altLang="en-US" sz="3600" dirty="0" smtClean="0">
                <a:ea typeface="華康中圓體" pitchFamily="49" charset="-120"/>
              </a:rPr>
              <a:t>、</a:t>
            </a:r>
            <a:r>
              <a:rPr lang="zh-TW" altLang="en-US" sz="3600" dirty="0">
                <a:ea typeface="華康中圓體" pitchFamily="49" charset="-120"/>
              </a:rPr>
              <a:t>思考</a:t>
            </a:r>
            <a:r>
              <a:rPr lang="zh-TW" altLang="en-US" sz="3600" dirty="0" smtClean="0">
                <a:ea typeface="華康中圓體" pitchFamily="49" charset="-120"/>
              </a:rPr>
              <a:t>因應</a:t>
            </a:r>
            <a:r>
              <a:rPr lang="zh-TW" altLang="en-US" sz="3600" dirty="0" smtClean="0">
                <a:ea typeface="華康中圓體" pitchFamily="49" charset="-120"/>
              </a:rPr>
              <a:t>對策</a:t>
            </a:r>
            <a:endParaRPr lang="zh-TW" altLang="en-US" sz="3600" dirty="0">
              <a:ea typeface="華康中圓體" pitchFamily="49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安排班表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更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複雜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  <a:sym typeface="Wingdings" panose="05000000000000000000" pitchFamily="2" charset="2"/>
            </a:endParaRPr>
          </a:p>
          <a:p>
            <a:pPr marL="400050" lvl="1" indent="0">
              <a:buNone/>
            </a:pP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 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彈性變形工時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勞資協商工作與休息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)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人力調度難度高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例如，連續作業工項</a:t>
            </a:r>
            <a:endParaRPr lang="zh-TW" altLang="en-US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增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聘人手的壓力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接力輪班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(vs.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營業暫歇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留意協力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廠商</a:t>
            </a:r>
            <a:r>
              <a:rPr lang="en-US" altLang="zh-TW" dirty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供應商所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受之影響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及其調適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altLang="zh-TW" dirty="0" smtClean="0"/>
          </a:p>
          <a:p>
            <a:pPr marL="514350" indent="-514350" eaLnBrk="1" hangingPunct="1">
              <a:buFont typeface="+mj-lt"/>
              <a:buAutoNum type="arabicPeriod"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5407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5F36A-298D-47CA-8841-50079518C4C4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ea typeface="華康中圓體" pitchFamily="49" charset="-120"/>
              </a:rPr>
              <a:t>二</a:t>
            </a:r>
            <a:r>
              <a:rPr lang="zh-TW" altLang="en-US" sz="3600" dirty="0" smtClean="0">
                <a:ea typeface="華康中圓體" pitchFamily="49" charset="-120"/>
              </a:rPr>
              <a:t>、</a:t>
            </a:r>
            <a:r>
              <a:rPr lang="zh-TW" altLang="en-US" sz="3600" dirty="0">
                <a:ea typeface="華康中圓體" pitchFamily="49" charset="-120"/>
              </a:rPr>
              <a:t>思考</a:t>
            </a:r>
            <a:r>
              <a:rPr lang="zh-TW" altLang="en-US" sz="3600" dirty="0" smtClean="0">
                <a:ea typeface="華康中圓體" pitchFamily="49" charset="-120"/>
              </a:rPr>
              <a:t>因應</a:t>
            </a:r>
            <a:r>
              <a:rPr lang="zh-TW" altLang="en-US" sz="3600" dirty="0" smtClean="0">
                <a:ea typeface="華康中圓體" pitchFamily="49" charset="-120"/>
              </a:rPr>
              <a:t>對策</a:t>
            </a:r>
            <a:endParaRPr lang="zh-TW" altLang="en-US" sz="3600" dirty="0">
              <a:ea typeface="華康中圓體" pitchFamily="49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/>
                <a:ea typeface="華康中圓體"/>
              </a:rPr>
              <a:t>勞工的加班推升了</a:t>
            </a:r>
            <a:r>
              <a:rPr lang="zh-TW" altLang="zh-TW" dirty="0" smtClean="0">
                <a:latin typeface="華康中圓體"/>
                <a:ea typeface="華康中圓體"/>
              </a:rPr>
              <a:t>「</a:t>
            </a:r>
            <a:r>
              <a:rPr lang="zh-TW" altLang="en-US" dirty="0" smtClean="0">
                <a:latin typeface="華康中圓體"/>
                <a:ea typeface="華康中圓體"/>
              </a:rPr>
              <a:t>工時均價」</a:t>
            </a:r>
            <a:endParaRPr lang="en-US" altLang="zh-TW" dirty="0" smtClean="0">
              <a:latin typeface="華康中圓體"/>
              <a:ea typeface="華康中圓體"/>
            </a:endParaRPr>
          </a:p>
          <a:p>
            <a:pPr marL="400050" lvl="1" indent="0">
              <a:buNone/>
            </a:pPr>
            <a:r>
              <a:rPr lang="zh-TW" altLang="en-US" dirty="0" smtClean="0">
                <a:latin typeface="華康中圓體"/>
                <a:ea typeface="華康中圓體"/>
                <a:sym typeface="Wingdings" panose="05000000000000000000" pitchFamily="2" charset="2"/>
              </a:rPr>
              <a:t> 須強化單位勞動力的工作效率</a:t>
            </a:r>
            <a:r>
              <a:rPr lang="en-US" altLang="zh-TW" dirty="0" smtClean="0">
                <a:latin typeface="華康中圓體"/>
                <a:ea typeface="華康中圓體"/>
                <a:sym typeface="Wingdings" panose="05000000000000000000" pitchFamily="2" charset="2"/>
              </a:rPr>
              <a:t>(</a:t>
            </a:r>
            <a:r>
              <a:rPr lang="zh-TW" altLang="en-US" dirty="0" smtClean="0">
                <a:latin typeface="華康中圓體"/>
                <a:ea typeface="華康中圓體"/>
                <a:sym typeface="Wingdings" panose="05000000000000000000" pitchFamily="2" charset="2"/>
              </a:rPr>
              <a:t>效能</a:t>
            </a:r>
            <a:r>
              <a:rPr lang="en-US" altLang="zh-TW" dirty="0" smtClean="0">
                <a:latin typeface="華康中圓體"/>
                <a:ea typeface="華康中圓體"/>
                <a:sym typeface="Wingdings" panose="05000000000000000000" pitchFamily="2" charset="2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華康中圓體"/>
                <a:ea typeface="華康中圓體"/>
              </a:rPr>
              <a:t>近期傳統技能的勞動力將更形短缺</a:t>
            </a:r>
            <a:endParaRPr lang="en-US" altLang="zh-TW" dirty="0">
              <a:latin typeface="華康中圓體"/>
              <a:ea typeface="華康中圓體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/>
                <a:ea typeface="華康中圓體"/>
                <a:sym typeface="Wingdings" panose="05000000000000000000" pitchFamily="2" charset="2"/>
              </a:rPr>
              <a:t>勞動力</a:t>
            </a:r>
            <a:r>
              <a:rPr lang="en-US" altLang="zh-TW" dirty="0" smtClean="0">
                <a:latin typeface="華康中圓體"/>
                <a:ea typeface="華康中圓體"/>
                <a:sym typeface="Wingdings" panose="05000000000000000000" pitchFamily="2" charset="2"/>
              </a:rPr>
              <a:t>(</a:t>
            </a:r>
            <a:r>
              <a:rPr lang="zh-TW" altLang="en-US" dirty="0" smtClean="0">
                <a:latin typeface="華康中圓體"/>
                <a:ea typeface="華康中圓體"/>
                <a:sym typeface="Wingdings" panose="05000000000000000000" pitchFamily="2" charset="2"/>
              </a:rPr>
              <a:t>員工</a:t>
            </a:r>
            <a:r>
              <a:rPr lang="en-US" altLang="zh-TW" dirty="0" smtClean="0">
                <a:latin typeface="華康中圓體"/>
                <a:ea typeface="華康中圓體"/>
                <a:sym typeface="Wingdings" panose="05000000000000000000" pitchFamily="2" charset="2"/>
              </a:rPr>
              <a:t>)</a:t>
            </a:r>
            <a:r>
              <a:rPr lang="zh-TW" altLang="en-US" dirty="0" smtClean="0">
                <a:latin typeface="華康中圓體"/>
                <a:ea typeface="華康中圓體"/>
                <a:sym typeface="Wingdings" panose="05000000000000000000" pitchFamily="2" charset="2"/>
              </a:rPr>
              <a:t>的素質變化與效用提升</a:t>
            </a: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/>
                <a:ea typeface="華康中圓體"/>
                <a:sym typeface="Wingdings" panose="05000000000000000000" pitchFamily="2" charset="2"/>
              </a:rPr>
              <a:t>事業體將積極探尋勞動力的替代品</a:t>
            </a: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華康中圓體"/>
              <a:ea typeface="華康中圓體"/>
              <a:sym typeface="Wingdings" panose="05000000000000000000" pitchFamily="2" charset="2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altLang="zh-TW" dirty="0" smtClean="0"/>
          </a:p>
          <a:p>
            <a:pPr marL="514350" indent="-514350" eaLnBrk="1" hangingPunct="1">
              <a:buFont typeface="+mj-lt"/>
              <a:buAutoNum type="arabicPeriod"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2591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5F36A-298D-47CA-8841-50079518C4C4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ea typeface="華康中圓體" pitchFamily="49" charset="-120"/>
              </a:rPr>
              <a:t>三</a:t>
            </a:r>
            <a:r>
              <a:rPr lang="zh-TW" altLang="en-US" sz="3600" dirty="0" smtClean="0">
                <a:ea typeface="華康中圓體" pitchFamily="49" charset="-120"/>
              </a:rPr>
              <a:t>、小小建議</a:t>
            </a:r>
            <a:endParaRPr lang="zh-TW" altLang="en-US" sz="3600" dirty="0">
              <a:ea typeface="華康中圓體" pitchFamily="49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議題廣泛，有得有失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400050" lvl="1" indent="0">
              <a:buNone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面對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轉型中的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政策、民生、社會、經濟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勞動力已非廉價的生產要素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自動化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  <a:sym typeface="Wingdings" panose="05000000000000000000" pitchFamily="2" charset="2"/>
              </a:rPr>
              <a:t>…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長期：期盼</a:t>
            </a:r>
            <a:r>
              <a:rPr lang="en-US" altLang="zh-TW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(</a:t>
            </a: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勞工、雇主</a:t>
            </a:r>
            <a:r>
              <a:rPr lang="en-US" altLang="zh-TW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雙贏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短期</a:t>
            </a:r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：妥善過渡「在建工程」，降低衝擊</a:t>
            </a:r>
            <a:endParaRPr lang="en-US" altLang="zh-TW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51173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1A6A0-B792-4064-B2C6-C601FA45DD10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10243" name="Picture 2" descr="j0300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76700"/>
            <a:ext cx="1873250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692150"/>
            <a:ext cx="2376487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4" descr="bd05357_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500438"/>
            <a:ext cx="1517650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5"/>
          <p:cNvSpPr>
            <a:spLocks noGrp="1" noChangeArrowheads="1"/>
          </p:cNvSpPr>
          <p:nvPr>
            <p:ph type="title"/>
          </p:nvPr>
        </p:nvSpPr>
        <p:spPr>
          <a:xfrm>
            <a:off x="2843807" y="2376488"/>
            <a:ext cx="5904905" cy="2393950"/>
          </a:xfrm>
        </p:spPr>
        <p:txBody>
          <a:bodyPr/>
          <a:lstStyle/>
          <a:p>
            <a:pPr eaLnBrk="1" hangingPunct="1"/>
            <a:r>
              <a:rPr lang="zh-TW" altLang="en-US" sz="6600" b="1" dirty="0" smtClean="0">
                <a:solidFill>
                  <a:srgbClr val="0070C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歡迎指教</a:t>
            </a:r>
            <a:endParaRPr lang="en-US" altLang="zh-TW" sz="6600" b="1" dirty="0" smtClean="0">
              <a:solidFill>
                <a:srgbClr val="0070C0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1024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692150"/>
            <a:ext cx="1689100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682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佈景主題1">
  <a:themeElements>
    <a:clrScheme name="Custom 485">
      <a:dk1>
        <a:srgbClr val="000000"/>
      </a:dk1>
      <a:lt1>
        <a:srgbClr val="FFFFFF"/>
      </a:lt1>
      <a:dk2>
        <a:srgbClr val="5D1919"/>
      </a:dk2>
      <a:lt2>
        <a:srgbClr val="FFFFCC"/>
      </a:lt2>
      <a:accent1>
        <a:srgbClr val="E86666"/>
      </a:accent1>
      <a:accent2>
        <a:srgbClr val="F1916B"/>
      </a:accent2>
      <a:accent3>
        <a:srgbClr val="D08CC3"/>
      </a:accent3>
      <a:accent4>
        <a:srgbClr val="E7A631"/>
      </a:accent4>
      <a:accent5>
        <a:srgbClr val="7EC12D"/>
      </a:accent5>
      <a:accent6>
        <a:srgbClr val="2CA5C2"/>
      </a:accent6>
      <a:hlink>
        <a:srgbClr val="5976D3"/>
      </a:hlink>
      <a:folHlink>
        <a:srgbClr val="6DA3A3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5D1919"/>
        </a:dk2>
        <a:lt2>
          <a:srgbClr val="777777"/>
        </a:lt2>
        <a:accent1>
          <a:srgbClr val="E86666"/>
        </a:accent1>
        <a:accent2>
          <a:srgbClr val="CA7C9A"/>
        </a:accent2>
        <a:accent3>
          <a:srgbClr val="FFFFFF"/>
        </a:accent3>
        <a:accent4>
          <a:srgbClr val="000000"/>
        </a:accent4>
        <a:accent5>
          <a:srgbClr val="F2B8B8"/>
        </a:accent5>
        <a:accent6>
          <a:srgbClr val="B7708B"/>
        </a:accent6>
        <a:hlink>
          <a:srgbClr val="83C3AE"/>
        </a:hlink>
        <a:folHlink>
          <a:srgbClr val="CEA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284E2F"/>
        </a:dk2>
        <a:lt2>
          <a:srgbClr val="777777"/>
        </a:lt2>
        <a:accent1>
          <a:srgbClr val="4EA4A0"/>
        </a:accent1>
        <a:accent2>
          <a:srgbClr val="68C077"/>
        </a:accent2>
        <a:accent3>
          <a:srgbClr val="FFFFFF"/>
        </a:accent3>
        <a:accent4>
          <a:srgbClr val="000000"/>
        </a:accent4>
        <a:accent5>
          <a:srgbClr val="B2CFCD"/>
        </a:accent5>
        <a:accent6>
          <a:srgbClr val="5EAE6B"/>
        </a:accent6>
        <a:hlink>
          <a:srgbClr val="6D8FC1"/>
        </a:hlink>
        <a:folHlink>
          <a:srgbClr val="AD7B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5D360B"/>
        </a:dk2>
        <a:lt2>
          <a:srgbClr val="777777"/>
        </a:lt2>
        <a:accent1>
          <a:srgbClr val="60A0DA"/>
        </a:accent1>
        <a:accent2>
          <a:srgbClr val="27BFB8"/>
        </a:accent2>
        <a:accent3>
          <a:srgbClr val="FFFFFF"/>
        </a:accent3>
        <a:accent4>
          <a:srgbClr val="000000"/>
        </a:accent4>
        <a:accent5>
          <a:srgbClr val="B6CDEA"/>
        </a:accent5>
        <a:accent6>
          <a:srgbClr val="22ADA6"/>
        </a:accent6>
        <a:hlink>
          <a:srgbClr val="9D73BF"/>
        </a:hlink>
        <a:folHlink>
          <a:srgbClr val="8EB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395</Words>
  <Application>Microsoft Office PowerPoint</Application>
  <PresentationFormat>如螢幕大小 (4:3)</PresentationFormat>
  <Paragraphs>68</Paragraphs>
  <Slides>8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Office 佈景主題</vt:lpstr>
      <vt:lpstr>佈景主題1</vt:lpstr>
      <vt:lpstr>「一例一休」對施工成本 之衝擊分析與因應</vt:lpstr>
      <vt:lpstr>談談看</vt:lpstr>
      <vt:lpstr>一、影響哪些施工成本?</vt:lpstr>
      <vt:lpstr>一、影響哪些施工成本?</vt:lpstr>
      <vt:lpstr>二、思考因應對策</vt:lpstr>
      <vt:lpstr>二、思考因應對策</vt:lpstr>
      <vt:lpstr>三、小小建議</vt:lpstr>
      <vt:lpstr>歡迎指教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前瞻基礎建設計畫</dc:title>
  <dc:creator>BR 企劃部 李濬易</dc:creator>
  <cp:lastModifiedBy>GT 地工部 李順敏</cp:lastModifiedBy>
  <cp:revision>44</cp:revision>
  <cp:lastPrinted>2017-03-31T05:35:25Z</cp:lastPrinted>
  <dcterms:created xsi:type="dcterms:W3CDTF">2017-03-31T05:03:34Z</dcterms:created>
  <dcterms:modified xsi:type="dcterms:W3CDTF">2017-04-14T06:47:55Z</dcterms:modified>
</cp:coreProperties>
</file>