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handoutMasterIdLst>
    <p:handoutMasterId r:id="rId26"/>
  </p:handoutMasterIdLst>
  <p:sldIdLst>
    <p:sldId id="1451" r:id="rId2"/>
    <p:sldId id="1491" r:id="rId3"/>
    <p:sldId id="1497" r:id="rId4"/>
    <p:sldId id="1498" r:id="rId5"/>
    <p:sldId id="1499" r:id="rId6"/>
    <p:sldId id="1501" r:id="rId7"/>
    <p:sldId id="1500" r:id="rId8"/>
    <p:sldId id="1493" r:id="rId9"/>
    <p:sldId id="1502" r:id="rId10"/>
    <p:sldId id="1510" r:id="rId11"/>
    <p:sldId id="1512" r:id="rId12"/>
    <p:sldId id="1513" r:id="rId13"/>
    <p:sldId id="1511" r:id="rId14"/>
    <p:sldId id="1514" r:id="rId15"/>
    <p:sldId id="1503" r:id="rId16"/>
    <p:sldId id="1504" r:id="rId17"/>
    <p:sldId id="1505" r:id="rId18"/>
    <p:sldId id="1506" r:id="rId19"/>
    <p:sldId id="1507" r:id="rId20"/>
    <p:sldId id="1508" r:id="rId21"/>
    <p:sldId id="1509" r:id="rId22"/>
    <p:sldId id="1515" r:id="rId23"/>
    <p:sldId id="1516" r:id="rId24"/>
  </p:sldIdLst>
  <p:sldSz cx="9144000" cy="6858000" type="screen4x3"/>
  <p:notesSz cx="6807200" cy="9939338"/>
  <p:defaultTextStyle>
    <a:defPPr>
      <a:defRPr lang="en-US"/>
    </a:defPPr>
    <a:lvl1pPr algn="ctr" rtl="0" fontAlgn="base">
      <a:spcBef>
        <a:spcPct val="0"/>
      </a:spcBef>
      <a:spcAft>
        <a:spcPct val="0"/>
      </a:spcAft>
      <a:defRPr kumimoji="1" b="1" kern="1200">
        <a:solidFill>
          <a:schemeClr val="tx1"/>
        </a:solidFill>
        <a:latin typeface="Arial" charset="0"/>
        <a:ea typeface="華康中黑體" pitchFamily="49" charset="-120"/>
        <a:cs typeface="+mn-cs"/>
      </a:defRPr>
    </a:lvl1pPr>
    <a:lvl2pPr marL="457200" algn="ctr" rtl="0" fontAlgn="base">
      <a:spcBef>
        <a:spcPct val="0"/>
      </a:spcBef>
      <a:spcAft>
        <a:spcPct val="0"/>
      </a:spcAft>
      <a:defRPr kumimoji="1" b="1" kern="1200">
        <a:solidFill>
          <a:schemeClr val="tx1"/>
        </a:solidFill>
        <a:latin typeface="Arial" charset="0"/>
        <a:ea typeface="華康中黑體" pitchFamily="49" charset="-120"/>
        <a:cs typeface="+mn-cs"/>
      </a:defRPr>
    </a:lvl2pPr>
    <a:lvl3pPr marL="914400" algn="ctr" rtl="0" fontAlgn="base">
      <a:spcBef>
        <a:spcPct val="0"/>
      </a:spcBef>
      <a:spcAft>
        <a:spcPct val="0"/>
      </a:spcAft>
      <a:defRPr kumimoji="1" b="1" kern="1200">
        <a:solidFill>
          <a:schemeClr val="tx1"/>
        </a:solidFill>
        <a:latin typeface="Arial" charset="0"/>
        <a:ea typeface="華康中黑體" pitchFamily="49" charset="-120"/>
        <a:cs typeface="+mn-cs"/>
      </a:defRPr>
    </a:lvl3pPr>
    <a:lvl4pPr marL="1371600" algn="ctr" rtl="0" fontAlgn="base">
      <a:spcBef>
        <a:spcPct val="0"/>
      </a:spcBef>
      <a:spcAft>
        <a:spcPct val="0"/>
      </a:spcAft>
      <a:defRPr kumimoji="1" b="1" kern="1200">
        <a:solidFill>
          <a:schemeClr val="tx1"/>
        </a:solidFill>
        <a:latin typeface="Arial" charset="0"/>
        <a:ea typeface="華康中黑體" pitchFamily="49" charset="-120"/>
        <a:cs typeface="+mn-cs"/>
      </a:defRPr>
    </a:lvl4pPr>
    <a:lvl5pPr marL="1828800" algn="ctr" rtl="0" fontAlgn="base">
      <a:spcBef>
        <a:spcPct val="0"/>
      </a:spcBef>
      <a:spcAft>
        <a:spcPct val="0"/>
      </a:spcAft>
      <a:defRPr kumimoji="1" b="1" kern="1200">
        <a:solidFill>
          <a:schemeClr val="tx1"/>
        </a:solidFill>
        <a:latin typeface="Arial" charset="0"/>
        <a:ea typeface="華康中黑體" pitchFamily="49" charset="-120"/>
        <a:cs typeface="+mn-cs"/>
      </a:defRPr>
    </a:lvl5pPr>
    <a:lvl6pPr marL="2286000" algn="l" defTabSz="914400" rtl="0" eaLnBrk="1" latinLnBrk="0" hangingPunct="1">
      <a:defRPr kumimoji="1" b="1" kern="1200">
        <a:solidFill>
          <a:schemeClr val="tx1"/>
        </a:solidFill>
        <a:latin typeface="Arial" charset="0"/>
        <a:ea typeface="華康中黑體" pitchFamily="49" charset="-120"/>
        <a:cs typeface="+mn-cs"/>
      </a:defRPr>
    </a:lvl6pPr>
    <a:lvl7pPr marL="2743200" algn="l" defTabSz="914400" rtl="0" eaLnBrk="1" latinLnBrk="0" hangingPunct="1">
      <a:defRPr kumimoji="1" b="1" kern="1200">
        <a:solidFill>
          <a:schemeClr val="tx1"/>
        </a:solidFill>
        <a:latin typeface="Arial" charset="0"/>
        <a:ea typeface="華康中黑體" pitchFamily="49" charset="-120"/>
        <a:cs typeface="+mn-cs"/>
      </a:defRPr>
    </a:lvl7pPr>
    <a:lvl8pPr marL="3200400" algn="l" defTabSz="914400" rtl="0" eaLnBrk="1" latinLnBrk="0" hangingPunct="1">
      <a:defRPr kumimoji="1" b="1" kern="1200">
        <a:solidFill>
          <a:schemeClr val="tx1"/>
        </a:solidFill>
        <a:latin typeface="Arial" charset="0"/>
        <a:ea typeface="華康中黑體" pitchFamily="49" charset="-120"/>
        <a:cs typeface="+mn-cs"/>
      </a:defRPr>
    </a:lvl8pPr>
    <a:lvl9pPr marL="3657600" algn="l" defTabSz="914400" rtl="0" eaLnBrk="1" latinLnBrk="0" hangingPunct="1">
      <a:defRPr kumimoji="1" b="1" kern="1200">
        <a:solidFill>
          <a:schemeClr val="tx1"/>
        </a:solidFill>
        <a:latin typeface="Arial" charset="0"/>
        <a:ea typeface="華康中黑體" pitchFamily="49"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99CC"/>
    <a:srgbClr val="336600"/>
    <a:srgbClr val="333399"/>
    <a:srgbClr val="006666"/>
    <a:srgbClr val="FF3300"/>
    <a:srgbClr val="3399FF"/>
    <a:srgbClr val="0066CC"/>
    <a:srgbClr val="6600FF"/>
    <a:srgbClr val="FF6600"/>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94645" autoAdjust="0"/>
  </p:normalViewPr>
  <p:slideViewPr>
    <p:cSldViewPr snapToGrid="0">
      <p:cViewPr>
        <p:scale>
          <a:sx n="100" d="100"/>
          <a:sy n="100" d="100"/>
        </p:scale>
        <p:origin x="-168" y="-120"/>
      </p:cViewPr>
      <p:guideLst>
        <p:guide orient="horz" pos="680"/>
        <p:guide orient="horz" pos="968"/>
        <p:guide pos="315"/>
        <p:guide pos="54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snapToGrid="0">
      <p:cViewPr varScale="1">
        <p:scale>
          <a:sx n="72" d="100"/>
          <a:sy n="72" d="100"/>
        </p:scale>
        <p:origin x="-2166" y="-96"/>
      </p:cViewPr>
      <p:guideLst>
        <p:guide orient="horz" pos="3130"/>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2093" tIns="46046" rIns="92093" bIns="46046" numCol="1" anchor="t" anchorCtr="0" compatLnSpc="1">
            <a:prstTxWarp prst="textNoShape">
              <a:avLst/>
            </a:prstTxWarp>
          </a:bodyPr>
          <a:lstStyle>
            <a:lvl1pPr algn="l" defTabSz="922338">
              <a:defRPr sz="1200" b="0" smtClean="0">
                <a:latin typeface="Times New Roman" pitchFamily="18" charset="0"/>
                <a:ea typeface="新細明體" pitchFamily="18" charset="-120"/>
              </a:defRPr>
            </a:lvl1pPr>
          </a:lstStyle>
          <a:p>
            <a:pPr>
              <a:defRPr/>
            </a:pPr>
            <a:endParaRPr lang="zh-TW" altLang="zh-TW"/>
          </a:p>
        </p:txBody>
      </p:sp>
      <p:sp>
        <p:nvSpPr>
          <p:cNvPr id="4099" name="Rectangle 3"/>
          <p:cNvSpPr>
            <a:spLocks noGrp="1" noChangeArrowheads="1"/>
          </p:cNvSpPr>
          <p:nvPr>
            <p:ph type="dt" sz="quarter" idx="1"/>
          </p:nvPr>
        </p:nvSpPr>
        <p:spPr bwMode="auto">
          <a:xfrm>
            <a:off x="3857625" y="0"/>
            <a:ext cx="2949575" cy="496888"/>
          </a:xfrm>
          <a:prstGeom prst="rect">
            <a:avLst/>
          </a:prstGeom>
          <a:noFill/>
          <a:ln w="9525">
            <a:noFill/>
            <a:miter lim="800000"/>
            <a:headEnd/>
            <a:tailEnd/>
          </a:ln>
          <a:effectLst/>
        </p:spPr>
        <p:txBody>
          <a:bodyPr vert="horz" wrap="square" lIns="92093" tIns="46046" rIns="92093" bIns="46046" numCol="1" anchor="t" anchorCtr="0" compatLnSpc="1">
            <a:prstTxWarp prst="textNoShape">
              <a:avLst/>
            </a:prstTxWarp>
          </a:bodyPr>
          <a:lstStyle>
            <a:lvl1pPr algn="r" defTabSz="922338">
              <a:defRPr sz="1200" b="0" smtClean="0">
                <a:latin typeface="Times New Roman" pitchFamily="18" charset="0"/>
                <a:ea typeface="新細明體" pitchFamily="18" charset="-120"/>
              </a:defRPr>
            </a:lvl1pPr>
          </a:lstStyle>
          <a:p>
            <a:pPr>
              <a:defRPr/>
            </a:pPr>
            <a:endParaRPr lang="zh-TW" altLang="zh-TW"/>
          </a:p>
        </p:txBody>
      </p:sp>
      <p:sp>
        <p:nvSpPr>
          <p:cNvPr id="4100" name="Rectangle 4"/>
          <p:cNvSpPr>
            <a:spLocks noGrp="1" noChangeArrowheads="1"/>
          </p:cNvSpPr>
          <p:nvPr>
            <p:ph type="ftr" sz="quarter" idx="2"/>
          </p:nvPr>
        </p:nvSpPr>
        <p:spPr bwMode="auto">
          <a:xfrm>
            <a:off x="0" y="9442450"/>
            <a:ext cx="2949575" cy="496888"/>
          </a:xfrm>
          <a:prstGeom prst="rect">
            <a:avLst/>
          </a:prstGeom>
          <a:noFill/>
          <a:ln w="9525">
            <a:noFill/>
            <a:miter lim="800000"/>
            <a:headEnd/>
            <a:tailEnd/>
          </a:ln>
          <a:effectLst/>
        </p:spPr>
        <p:txBody>
          <a:bodyPr vert="horz" wrap="square" lIns="92093" tIns="46046" rIns="92093" bIns="46046" numCol="1" anchor="b" anchorCtr="0" compatLnSpc="1">
            <a:prstTxWarp prst="textNoShape">
              <a:avLst/>
            </a:prstTxWarp>
          </a:bodyPr>
          <a:lstStyle>
            <a:lvl1pPr algn="l" defTabSz="922338">
              <a:defRPr sz="1200" b="0" smtClean="0">
                <a:latin typeface="Times New Roman" pitchFamily="18" charset="0"/>
                <a:ea typeface="新細明體" pitchFamily="18" charset="-120"/>
              </a:defRPr>
            </a:lvl1pPr>
          </a:lstStyle>
          <a:p>
            <a:pPr>
              <a:defRPr/>
            </a:pPr>
            <a:endParaRPr lang="zh-TW" altLang="zh-TW"/>
          </a:p>
        </p:txBody>
      </p:sp>
      <p:sp>
        <p:nvSpPr>
          <p:cNvPr id="4101" name="Rectangle 5"/>
          <p:cNvSpPr>
            <a:spLocks noGrp="1" noChangeArrowheads="1"/>
          </p:cNvSpPr>
          <p:nvPr>
            <p:ph type="sldNum" sz="quarter" idx="3"/>
          </p:nvPr>
        </p:nvSpPr>
        <p:spPr bwMode="auto">
          <a:xfrm>
            <a:off x="3857625" y="9442450"/>
            <a:ext cx="2949575" cy="496888"/>
          </a:xfrm>
          <a:prstGeom prst="rect">
            <a:avLst/>
          </a:prstGeom>
          <a:noFill/>
          <a:ln w="9525">
            <a:noFill/>
            <a:miter lim="800000"/>
            <a:headEnd/>
            <a:tailEnd/>
          </a:ln>
          <a:effectLst/>
        </p:spPr>
        <p:txBody>
          <a:bodyPr vert="horz" wrap="square" lIns="92093" tIns="46046" rIns="92093" bIns="46046" numCol="1" anchor="b" anchorCtr="0" compatLnSpc="1">
            <a:prstTxWarp prst="textNoShape">
              <a:avLst/>
            </a:prstTxWarp>
          </a:bodyPr>
          <a:lstStyle>
            <a:lvl1pPr algn="r" defTabSz="922338">
              <a:defRPr sz="1200" b="0" smtClean="0">
                <a:latin typeface="Times New Roman" pitchFamily="18" charset="0"/>
                <a:ea typeface="新細明體" pitchFamily="18" charset="-120"/>
              </a:defRPr>
            </a:lvl1pPr>
          </a:lstStyle>
          <a:p>
            <a:pPr>
              <a:defRPr/>
            </a:pPr>
            <a:fld id="{5D4AE22C-4BCB-4CB7-BADD-7A797BDC8100}" type="slidenum">
              <a:rPr lang="zh-TW" altLang="en-US"/>
              <a:pPr>
                <a:defRPr/>
              </a:pPr>
              <a:t>‹#›</a:t>
            </a:fld>
            <a:endParaRPr lang="zh-TW"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49575" cy="496888"/>
          </a:xfrm>
          <a:prstGeom prst="rect">
            <a:avLst/>
          </a:prstGeom>
          <a:noFill/>
          <a:ln w="9525">
            <a:noFill/>
            <a:miter lim="800000"/>
            <a:headEnd/>
            <a:tailEnd/>
          </a:ln>
          <a:effectLst/>
        </p:spPr>
        <p:txBody>
          <a:bodyPr vert="horz" wrap="square" lIns="92093" tIns="46046" rIns="92093" bIns="46046" numCol="1" anchor="t" anchorCtr="0" compatLnSpc="1">
            <a:prstTxWarp prst="textNoShape">
              <a:avLst/>
            </a:prstTxWarp>
          </a:bodyPr>
          <a:lstStyle>
            <a:lvl1pPr algn="l" defTabSz="922338">
              <a:defRPr sz="1200" b="0" smtClean="0">
                <a:latin typeface="Times New Roman" pitchFamily="18" charset="0"/>
                <a:ea typeface="新細明體" pitchFamily="18" charset="-120"/>
              </a:defRPr>
            </a:lvl1pPr>
          </a:lstStyle>
          <a:p>
            <a:pPr>
              <a:defRPr/>
            </a:pPr>
            <a:endParaRPr lang="zh-TW" altLang="zh-TW"/>
          </a:p>
        </p:txBody>
      </p:sp>
      <p:sp>
        <p:nvSpPr>
          <p:cNvPr id="6147" name="Rectangle 3"/>
          <p:cNvSpPr>
            <a:spLocks noGrp="1" noChangeArrowheads="1"/>
          </p:cNvSpPr>
          <p:nvPr>
            <p:ph type="dt" idx="1"/>
          </p:nvPr>
        </p:nvSpPr>
        <p:spPr bwMode="auto">
          <a:xfrm>
            <a:off x="3857625" y="0"/>
            <a:ext cx="2949575" cy="496888"/>
          </a:xfrm>
          <a:prstGeom prst="rect">
            <a:avLst/>
          </a:prstGeom>
          <a:noFill/>
          <a:ln w="9525">
            <a:noFill/>
            <a:miter lim="800000"/>
            <a:headEnd/>
            <a:tailEnd/>
          </a:ln>
          <a:effectLst/>
        </p:spPr>
        <p:txBody>
          <a:bodyPr vert="horz" wrap="square" lIns="92093" tIns="46046" rIns="92093" bIns="46046" numCol="1" anchor="t" anchorCtr="0" compatLnSpc="1">
            <a:prstTxWarp prst="textNoShape">
              <a:avLst/>
            </a:prstTxWarp>
          </a:bodyPr>
          <a:lstStyle>
            <a:lvl1pPr algn="r" defTabSz="922338">
              <a:defRPr sz="1200" b="0" smtClean="0">
                <a:latin typeface="Times New Roman" pitchFamily="18" charset="0"/>
                <a:ea typeface="新細明體" pitchFamily="18" charset="-120"/>
              </a:defRPr>
            </a:lvl1pPr>
          </a:lstStyle>
          <a:p>
            <a:pPr>
              <a:defRPr/>
            </a:pPr>
            <a:endParaRPr lang="zh-TW" altLang="zh-TW"/>
          </a:p>
        </p:txBody>
      </p:sp>
      <p:sp>
        <p:nvSpPr>
          <p:cNvPr id="7172" name="Rectangle 4"/>
          <p:cNvSpPr>
            <a:spLocks noGrp="1" noRot="1" noChangeAspect="1" noChangeArrowheads="1"/>
          </p:cNvSpPr>
          <p:nvPr>
            <p:ph type="sldImg" idx="2"/>
          </p:nvPr>
        </p:nvSpPr>
        <p:spPr bwMode="auto">
          <a:xfrm>
            <a:off x="919163" y="744538"/>
            <a:ext cx="497205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0" y="4721225"/>
            <a:ext cx="4991100" cy="4473575"/>
          </a:xfrm>
          <a:prstGeom prst="rect">
            <a:avLst/>
          </a:prstGeom>
          <a:noFill/>
          <a:ln w="9525">
            <a:noFill/>
            <a:miter lim="800000"/>
            <a:headEnd/>
            <a:tailEnd/>
          </a:ln>
          <a:effectLst/>
        </p:spPr>
        <p:txBody>
          <a:bodyPr vert="horz" wrap="square" lIns="92093" tIns="46046" rIns="92093" bIns="46046"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150" name="Rectangle 6"/>
          <p:cNvSpPr>
            <a:spLocks noGrp="1" noChangeArrowheads="1"/>
          </p:cNvSpPr>
          <p:nvPr>
            <p:ph type="ftr" sz="quarter" idx="4"/>
          </p:nvPr>
        </p:nvSpPr>
        <p:spPr bwMode="auto">
          <a:xfrm>
            <a:off x="0" y="9442450"/>
            <a:ext cx="2949575" cy="496888"/>
          </a:xfrm>
          <a:prstGeom prst="rect">
            <a:avLst/>
          </a:prstGeom>
          <a:noFill/>
          <a:ln w="9525">
            <a:noFill/>
            <a:miter lim="800000"/>
            <a:headEnd/>
            <a:tailEnd/>
          </a:ln>
          <a:effectLst/>
        </p:spPr>
        <p:txBody>
          <a:bodyPr vert="horz" wrap="square" lIns="92093" tIns="46046" rIns="92093" bIns="46046" numCol="1" anchor="b" anchorCtr="0" compatLnSpc="1">
            <a:prstTxWarp prst="textNoShape">
              <a:avLst/>
            </a:prstTxWarp>
          </a:bodyPr>
          <a:lstStyle>
            <a:lvl1pPr algn="l" defTabSz="922338">
              <a:defRPr sz="1200" b="0" smtClean="0">
                <a:latin typeface="Times New Roman" pitchFamily="18" charset="0"/>
                <a:ea typeface="新細明體" pitchFamily="18" charset="-120"/>
              </a:defRPr>
            </a:lvl1pPr>
          </a:lstStyle>
          <a:p>
            <a:pPr>
              <a:defRPr/>
            </a:pPr>
            <a:endParaRPr lang="zh-TW" altLang="zh-TW"/>
          </a:p>
        </p:txBody>
      </p:sp>
      <p:sp>
        <p:nvSpPr>
          <p:cNvPr id="6151" name="Rectangle 7"/>
          <p:cNvSpPr>
            <a:spLocks noGrp="1" noChangeArrowheads="1"/>
          </p:cNvSpPr>
          <p:nvPr>
            <p:ph type="sldNum" sz="quarter" idx="5"/>
          </p:nvPr>
        </p:nvSpPr>
        <p:spPr bwMode="auto">
          <a:xfrm>
            <a:off x="3857625" y="9442450"/>
            <a:ext cx="2949575" cy="496888"/>
          </a:xfrm>
          <a:prstGeom prst="rect">
            <a:avLst/>
          </a:prstGeom>
          <a:noFill/>
          <a:ln w="9525">
            <a:noFill/>
            <a:miter lim="800000"/>
            <a:headEnd/>
            <a:tailEnd/>
          </a:ln>
          <a:effectLst/>
        </p:spPr>
        <p:txBody>
          <a:bodyPr vert="horz" wrap="square" lIns="92093" tIns="46046" rIns="92093" bIns="46046" numCol="1" anchor="b" anchorCtr="0" compatLnSpc="1">
            <a:prstTxWarp prst="textNoShape">
              <a:avLst/>
            </a:prstTxWarp>
          </a:bodyPr>
          <a:lstStyle>
            <a:lvl1pPr algn="r" defTabSz="922338">
              <a:defRPr sz="1200" b="0" smtClean="0">
                <a:latin typeface="Times New Roman" pitchFamily="18" charset="0"/>
                <a:ea typeface="新細明體" pitchFamily="18" charset="-120"/>
              </a:defRPr>
            </a:lvl1pPr>
          </a:lstStyle>
          <a:p>
            <a:pPr>
              <a:defRPr/>
            </a:pPr>
            <a:fld id="{039F94AD-08D7-4896-82D3-7ECD56A4A62B}" type="slidenum">
              <a:rPr lang="zh-TW" altLang="en-US"/>
              <a:pPr>
                <a:defRPr/>
              </a:pPr>
              <a:t>‹#›</a:t>
            </a:fld>
            <a:endParaRPr lang="zh-TW"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bwMode="lt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584130" name="Rectangle 2"/>
          <p:cNvSpPr>
            <a:spLocks noGrp="1" noChangeArrowheads="1"/>
          </p:cNvSpPr>
          <p:nvPr>
            <p:ph type="ctrTitle"/>
          </p:nvPr>
        </p:nvSpPr>
        <p:spPr>
          <a:xfrm>
            <a:off x="685800" y="2130425"/>
            <a:ext cx="7772400" cy="1470025"/>
          </a:xfrm>
        </p:spPr>
        <p:txBody>
          <a:bodyPr/>
          <a:lstStyle>
            <a:lvl1pPr>
              <a:defRPr/>
            </a:lvl1pPr>
          </a:lstStyle>
          <a:p>
            <a:r>
              <a:rPr lang="zh-TW" altLang="en-US"/>
              <a:t>按一下以編輯母片標題樣式</a:t>
            </a:r>
          </a:p>
        </p:txBody>
      </p:sp>
      <p:sp>
        <p:nvSpPr>
          <p:cNvPr id="1584131"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4"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defRPr sz="1400" b="0" smtClean="0">
                <a:ea typeface="新細明體" pitchFamily="18" charset="-120"/>
              </a:defRPr>
            </a:lvl1pPr>
          </a:lstStyle>
          <a:p>
            <a:pPr>
              <a:defRPr/>
            </a:pPr>
            <a:endParaRPr lang="en-US" altLang="zh-TW"/>
          </a:p>
        </p:txBody>
      </p:sp>
      <p:sp>
        <p:nvSpPr>
          <p:cNvPr id="5" name="Rectangle 5"/>
          <p:cNvSpPr>
            <a:spLocks noGrp="1" noChangeArrowheads="1"/>
          </p:cNvSpPr>
          <p:nvPr>
            <p:ph type="ftr" sz="quarter" idx="11"/>
          </p:nvPr>
        </p:nvSpPr>
        <p:spPr>
          <a:xfrm>
            <a:off x="3124200" y="6245225"/>
            <a:ext cx="2895600" cy="476250"/>
          </a:xfrm>
        </p:spPr>
        <p:txBody>
          <a:bodyPr/>
          <a:lstStyle>
            <a:lvl1pPr>
              <a:defRPr smtClean="0"/>
            </a:lvl1pPr>
          </a:lstStyle>
          <a:p>
            <a:pPr>
              <a:defRPr/>
            </a:pPr>
            <a:endParaRPr lang="en-US" altLang="zh-TW"/>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15"/>
          <p:cNvSpPr>
            <a:spLocks noGrp="1" noChangeArrowheads="1"/>
          </p:cNvSpPr>
          <p:nvPr>
            <p:ph type="sldNum" sz="quarter" idx="11"/>
          </p:nvPr>
        </p:nvSpPr>
        <p:spPr>
          <a:ln/>
        </p:spPr>
        <p:txBody>
          <a:bodyPr/>
          <a:lstStyle>
            <a:lvl1pPr>
              <a:defRPr/>
            </a:lvl1pPr>
          </a:lstStyle>
          <a:p>
            <a:pPr>
              <a:defRPr/>
            </a:pPr>
            <a:fld id="{9ADF3F55-B210-449C-9534-5AD2400AB824}" type="slidenum">
              <a:rPr lang="en-US" altLang="zh-TW"/>
              <a:pPr>
                <a:defRPr/>
              </a:pPr>
              <a:t>‹#›</a:t>
            </a:fld>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196850"/>
            <a:ext cx="2057400" cy="61182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96850"/>
            <a:ext cx="6019800" cy="61182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15"/>
          <p:cNvSpPr>
            <a:spLocks noGrp="1" noChangeArrowheads="1"/>
          </p:cNvSpPr>
          <p:nvPr>
            <p:ph type="sldNum" sz="quarter" idx="11"/>
          </p:nvPr>
        </p:nvSpPr>
        <p:spPr>
          <a:ln/>
        </p:spPr>
        <p:txBody>
          <a:bodyPr/>
          <a:lstStyle>
            <a:lvl1pPr>
              <a:defRPr/>
            </a:lvl1pPr>
          </a:lstStyle>
          <a:p>
            <a:pPr>
              <a:defRPr/>
            </a:pPr>
            <a:fld id="{F9FF0917-D171-4F67-AAF7-172BB155073F}" type="slidenum">
              <a:rPr lang="en-US" altLang="zh-TW"/>
              <a:pPr>
                <a:defRPr/>
              </a:pPr>
              <a:t>‹#›</a:t>
            </a:fld>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785813" y="196850"/>
            <a:ext cx="6115050" cy="67945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109663"/>
            <a:ext cx="4038600" cy="520541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109663"/>
            <a:ext cx="4038600" cy="520541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15"/>
          <p:cNvSpPr>
            <a:spLocks noGrp="1" noChangeArrowheads="1"/>
          </p:cNvSpPr>
          <p:nvPr>
            <p:ph type="sldNum" sz="quarter" idx="11"/>
          </p:nvPr>
        </p:nvSpPr>
        <p:spPr>
          <a:ln/>
        </p:spPr>
        <p:txBody>
          <a:bodyPr/>
          <a:lstStyle>
            <a:lvl1pPr>
              <a:defRPr/>
            </a:lvl1pPr>
          </a:lstStyle>
          <a:p>
            <a:pPr>
              <a:defRPr/>
            </a:pPr>
            <a:fld id="{038D528C-F079-4C8D-B51E-E8447036D34E}" type="slidenum">
              <a:rPr lang="en-US" altLang="zh-TW"/>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lvl3pPr>
              <a:defRPr>
                <a:solidFill>
                  <a:srgbClr val="C00000"/>
                </a:solidFill>
              </a:defRPr>
            </a:lvl3pPr>
            <a:lvl4pPr>
              <a:defRPr>
                <a:solidFill>
                  <a:srgbClr val="336600"/>
                </a:solidFill>
              </a:defRPr>
            </a:lvl4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15"/>
          <p:cNvSpPr>
            <a:spLocks noGrp="1" noChangeArrowheads="1"/>
          </p:cNvSpPr>
          <p:nvPr>
            <p:ph type="sldNum" sz="quarter" idx="11"/>
          </p:nvPr>
        </p:nvSpPr>
        <p:spPr>
          <a:ln/>
        </p:spPr>
        <p:txBody>
          <a:bodyPr/>
          <a:lstStyle>
            <a:lvl1pPr>
              <a:defRPr/>
            </a:lvl1pPr>
          </a:lstStyle>
          <a:p>
            <a:pPr>
              <a:defRPr/>
            </a:pPr>
            <a:fld id="{95C5120B-7FBF-47E3-BEC6-C62FDDC9C173}" type="slidenum">
              <a:rPr lang="en-US" altLang="zh-TW"/>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15"/>
          <p:cNvSpPr>
            <a:spLocks noGrp="1" noChangeArrowheads="1"/>
          </p:cNvSpPr>
          <p:nvPr>
            <p:ph type="sldNum" sz="quarter" idx="11"/>
          </p:nvPr>
        </p:nvSpPr>
        <p:spPr>
          <a:ln/>
        </p:spPr>
        <p:txBody>
          <a:bodyPr/>
          <a:lstStyle>
            <a:lvl1pPr>
              <a:defRPr/>
            </a:lvl1pPr>
          </a:lstStyle>
          <a:p>
            <a:pPr>
              <a:defRPr/>
            </a:pPr>
            <a:fld id="{D0B287CB-61DC-4A78-82F1-3B90BCC52EB0}" type="slidenum">
              <a:rPr lang="en-US" altLang="zh-TW"/>
              <a:pPr>
                <a:defRPr/>
              </a:pPr>
              <a:t>‹#›</a:t>
            </a:fld>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109663"/>
            <a:ext cx="4038600" cy="520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109663"/>
            <a:ext cx="4038600" cy="52054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15"/>
          <p:cNvSpPr>
            <a:spLocks noGrp="1" noChangeArrowheads="1"/>
          </p:cNvSpPr>
          <p:nvPr>
            <p:ph type="sldNum" sz="quarter" idx="11"/>
          </p:nvPr>
        </p:nvSpPr>
        <p:spPr>
          <a:ln/>
        </p:spPr>
        <p:txBody>
          <a:bodyPr/>
          <a:lstStyle>
            <a:lvl1pPr>
              <a:defRPr/>
            </a:lvl1pPr>
          </a:lstStyle>
          <a:p>
            <a:pPr>
              <a:defRPr/>
            </a:pPr>
            <a:fld id="{1FAF7CB1-029E-4723-9DD1-66E9F3A1EF25}" type="slidenum">
              <a:rPr lang="en-US" altLang="zh-TW"/>
              <a:pPr>
                <a:defRPr/>
              </a:pPr>
              <a:t>‹#›</a:t>
            </a:fld>
            <a:endParaRPr lang="en-US" altLang="zh-TW"/>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8" name="Rectangle 15"/>
          <p:cNvSpPr>
            <a:spLocks noGrp="1" noChangeArrowheads="1"/>
          </p:cNvSpPr>
          <p:nvPr>
            <p:ph type="sldNum" sz="quarter" idx="11"/>
          </p:nvPr>
        </p:nvSpPr>
        <p:spPr>
          <a:ln/>
        </p:spPr>
        <p:txBody>
          <a:bodyPr/>
          <a:lstStyle>
            <a:lvl1pPr>
              <a:defRPr/>
            </a:lvl1pPr>
          </a:lstStyle>
          <a:p>
            <a:pPr>
              <a:defRPr/>
            </a:pPr>
            <a:fld id="{F009D8E7-3446-4225-B73B-BACF94CF6CD2}" type="slidenum">
              <a:rPr lang="en-US" altLang="zh-TW"/>
              <a:pPr>
                <a:defRPr/>
              </a:pPr>
              <a:t>‹#›</a:t>
            </a:fld>
            <a:endParaRPr lang="en-US" altLang="zh-TW"/>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4" name="Rectangle 15"/>
          <p:cNvSpPr>
            <a:spLocks noGrp="1" noChangeArrowheads="1"/>
          </p:cNvSpPr>
          <p:nvPr>
            <p:ph type="sldNum" sz="quarter" idx="11"/>
          </p:nvPr>
        </p:nvSpPr>
        <p:spPr>
          <a:ln/>
        </p:spPr>
        <p:txBody>
          <a:bodyPr/>
          <a:lstStyle>
            <a:lvl1pPr>
              <a:defRPr/>
            </a:lvl1pPr>
          </a:lstStyle>
          <a:p>
            <a:pPr>
              <a:defRPr/>
            </a:pPr>
            <a:fld id="{8F7A10C2-53DD-4573-86BF-EE7A3D0DC122}" type="slidenum">
              <a:rPr lang="en-US" altLang="zh-TW"/>
              <a:pPr>
                <a:defRPr/>
              </a:pPr>
              <a:t>‹#›</a:t>
            </a:fld>
            <a:endParaRPr lang="en-US" altLang="zh-TW"/>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3" name="Rectangle 15"/>
          <p:cNvSpPr>
            <a:spLocks noGrp="1" noChangeArrowheads="1"/>
          </p:cNvSpPr>
          <p:nvPr>
            <p:ph type="sldNum" sz="quarter" idx="11"/>
          </p:nvPr>
        </p:nvSpPr>
        <p:spPr>
          <a:ln/>
        </p:spPr>
        <p:txBody>
          <a:bodyPr/>
          <a:lstStyle>
            <a:lvl1pPr>
              <a:defRPr/>
            </a:lvl1pPr>
          </a:lstStyle>
          <a:p>
            <a:pPr>
              <a:defRPr/>
            </a:pPr>
            <a:fld id="{3A0BFAD1-92D8-471F-B481-22C6F8509030}" type="slidenum">
              <a:rPr lang="en-US" altLang="zh-TW"/>
              <a:pPr>
                <a:defRPr/>
              </a:pPr>
              <a:t>‹#›</a:t>
            </a:fld>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15"/>
          <p:cNvSpPr>
            <a:spLocks noGrp="1" noChangeArrowheads="1"/>
          </p:cNvSpPr>
          <p:nvPr>
            <p:ph type="sldNum" sz="quarter" idx="11"/>
          </p:nvPr>
        </p:nvSpPr>
        <p:spPr>
          <a:ln/>
        </p:spPr>
        <p:txBody>
          <a:bodyPr/>
          <a:lstStyle>
            <a:lvl1pPr>
              <a:defRPr/>
            </a:lvl1pPr>
          </a:lstStyle>
          <a:p>
            <a:pPr>
              <a:defRPr/>
            </a:pPr>
            <a:fld id="{89D08D0C-81BF-4955-B93B-4A648460532E}" type="slidenum">
              <a:rPr lang="en-US" altLang="zh-TW"/>
              <a:pPr>
                <a:defRPr/>
              </a:pPr>
              <a:t>‹#›</a:t>
            </a:fld>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15"/>
          <p:cNvSpPr>
            <a:spLocks noGrp="1" noChangeArrowheads="1"/>
          </p:cNvSpPr>
          <p:nvPr>
            <p:ph type="sldNum" sz="quarter" idx="11"/>
          </p:nvPr>
        </p:nvSpPr>
        <p:spPr>
          <a:ln/>
        </p:spPr>
        <p:txBody>
          <a:bodyPr/>
          <a:lstStyle>
            <a:lvl1pPr>
              <a:defRPr/>
            </a:lvl1pPr>
          </a:lstStyle>
          <a:p>
            <a:pPr>
              <a:defRPr/>
            </a:pPr>
            <a:fld id="{8F55E165-4EB7-4A84-9316-EC321563DB82}"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85813" y="196850"/>
            <a:ext cx="6115050" cy="6794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57200" y="1109663"/>
            <a:ext cx="8229600" cy="5205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583108" name="Rectangle 4"/>
          <p:cNvSpPr>
            <a:spLocks noGrp="1" noChangeArrowheads="1"/>
          </p:cNvSpPr>
          <p:nvPr>
            <p:ph type="ftr" sz="quarter" idx="3"/>
          </p:nvPr>
        </p:nvSpPr>
        <p:spPr bwMode="auto">
          <a:xfrm>
            <a:off x="3124200" y="6559550"/>
            <a:ext cx="2895600" cy="161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ea typeface="新細明體" pitchFamily="18" charset="-120"/>
              </a:defRPr>
            </a:lvl1pPr>
          </a:lstStyle>
          <a:p>
            <a:pPr>
              <a:defRPr/>
            </a:pPr>
            <a:endParaRPr lang="en-US" altLang="zh-TW"/>
          </a:p>
        </p:txBody>
      </p:sp>
      <p:grpSp>
        <p:nvGrpSpPr>
          <p:cNvPr id="1029" name="Group 5"/>
          <p:cNvGrpSpPr>
            <a:grpSpLocks/>
          </p:cNvGrpSpPr>
          <p:nvPr/>
        </p:nvGrpSpPr>
        <p:grpSpPr bwMode="auto">
          <a:xfrm>
            <a:off x="8640763" y="6530975"/>
            <a:ext cx="441325" cy="257175"/>
            <a:chOff x="5896" y="4114"/>
            <a:chExt cx="302" cy="162"/>
          </a:xfrm>
        </p:grpSpPr>
        <p:sp>
          <p:nvSpPr>
            <p:cNvPr id="1583110" name="Oval 6"/>
            <p:cNvSpPr>
              <a:spLocks noChangeArrowheads="1"/>
            </p:cNvSpPr>
            <p:nvPr userDrawn="1"/>
          </p:nvSpPr>
          <p:spPr bwMode="ltGray">
            <a:xfrm rot="-931870">
              <a:off x="5896" y="4114"/>
              <a:ext cx="302" cy="162"/>
            </a:xfrm>
            <a:prstGeom prst="ellipse">
              <a:avLst/>
            </a:prstGeom>
            <a:gradFill rotWithShape="1">
              <a:gsLst>
                <a:gs pos="0">
                  <a:srgbClr val="0066CC"/>
                </a:gs>
                <a:gs pos="100000">
                  <a:srgbClr val="0066CC">
                    <a:gamma/>
                    <a:shade val="45490"/>
                    <a:invGamma/>
                  </a:srgbClr>
                </a:gs>
              </a:gsLst>
              <a:lin ang="18900000" scaled="1"/>
            </a:gradFill>
            <a:ln w="9525">
              <a:noFill/>
              <a:round/>
              <a:headEnd/>
              <a:tailEnd/>
            </a:ln>
            <a:effectLst/>
          </p:spPr>
          <p:txBody>
            <a:bodyPr wrap="none" anchor="ctr"/>
            <a:lstStyle/>
            <a:p>
              <a:pPr>
                <a:defRPr/>
              </a:pPr>
              <a:endParaRPr lang="zh-TW" altLang="en-US"/>
            </a:p>
          </p:txBody>
        </p:sp>
        <p:sp>
          <p:nvSpPr>
            <p:cNvPr id="1583111" name="Oval 7"/>
            <p:cNvSpPr>
              <a:spLocks noChangeArrowheads="1"/>
            </p:cNvSpPr>
            <p:nvPr userDrawn="1"/>
          </p:nvSpPr>
          <p:spPr bwMode="ltGray">
            <a:xfrm rot="-931870">
              <a:off x="5910" y="4126"/>
              <a:ext cx="268" cy="136"/>
            </a:xfrm>
            <a:prstGeom prst="ellipse">
              <a:avLst/>
            </a:prstGeom>
            <a:gradFill rotWithShape="1">
              <a:gsLst>
                <a:gs pos="0">
                  <a:srgbClr val="0066CC">
                    <a:gamma/>
                    <a:shade val="45490"/>
                    <a:invGamma/>
                  </a:srgbClr>
                </a:gs>
                <a:gs pos="100000">
                  <a:srgbClr val="0066CC"/>
                </a:gs>
              </a:gsLst>
              <a:lin ang="18900000" scaled="1"/>
            </a:gradFill>
            <a:ln w="9525">
              <a:noFill/>
              <a:round/>
              <a:headEnd/>
              <a:tailEnd/>
            </a:ln>
            <a:effectLst/>
          </p:spPr>
          <p:txBody>
            <a:bodyPr wrap="none" anchor="ctr"/>
            <a:lstStyle/>
            <a:p>
              <a:pPr>
                <a:defRPr/>
              </a:pPr>
              <a:endParaRPr lang="zh-TW" altLang="en-US"/>
            </a:p>
          </p:txBody>
        </p:sp>
      </p:grpSp>
      <p:grpSp>
        <p:nvGrpSpPr>
          <p:cNvPr id="1030" name="Group 8"/>
          <p:cNvGrpSpPr>
            <a:grpSpLocks/>
          </p:cNvGrpSpPr>
          <p:nvPr/>
        </p:nvGrpSpPr>
        <p:grpSpPr bwMode="auto">
          <a:xfrm>
            <a:off x="107950" y="6642100"/>
            <a:ext cx="1744663" cy="152400"/>
            <a:chOff x="3055" y="3600"/>
            <a:chExt cx="1916" cy="168"/>
          </a:xfrm>
        </p:grpSpPr>
        <p:sp>
          <p:nvSpPr>
            <p:cNvPr id="1035" name="WordArt 9"/>
            <p:cNvSpPr>
              <a:spLocks noChangeArrowheads="1" noChangeShapeType="1" noTextEdit="1"/>
            </p:cNvSpPr>
            <p:nvPr/>
          </p:nvSpPr>
          <p:spPr bwMode="gray">
            <a:xfrm>
              <a:off x="3243" y="3612"/>
              <a:ext cx="1728" cy="144"/>
            </a:xfrm>
            <a:prstGeom prst="rect">
              <a:avLst/>
            </a:prstGeom>
          </p:spPr>
          <p:txBody>
            <a:bodyPr wrap="none" fromWordArt="1">
              <a:prstTxWarp prst="textPlain">
                <a:avLst>
                  <a:gd name="adj" fmla="val 50000"/>
                </a:avLst>
              </a:prstTxWarp>
            </a:bodyPr>
            <a:lstStyle/>
            <a:p>
              <a:pPr algn="l"/>
              <a:r>
                <a:rPr lang="zh-TW" altLang="en-US" kern="10">
                  <a:ln w="9525">
                    <a:noFill/>
                    <a:round/>
                    <a:headEnd/>
                    <a:tailEnd/>
                  </a:ln>
                  <a:solidFill>
                    <a:srgbClr val="336699"/>
                  </a:solidFill>
                  <a:latin typeface="華康粗圓體"/>
                  <a:ea typeface="華康粗圓體"/>
                </a:rPr>
                <a:t>中興工程顧問股份有限公司</a:t>
              </a:r>
            </a:p>
          </p:txBody>
        </p:sp>
        <p:grpSp>
          <p:nvGrpSpPr>
            <p:cNvPr id="1036" name="Group 10"/>
            <p:cNvGrpSpPr>
              <a:grpSpLocks noChangeAspect="1"/>
            </p:cNvGrpSpPr>
            <p:nvPr/>
          </p:nvGrpSpPr>
          <p:grpSpPr bwMode="auto">
            <a:xfrm>
              <a:off x="3055" y="3600"/>
              <a:ext cx="164" cy="168"/>
              <a:chOff x="1644" y="3010"/>
              <a:chExt cx="1033" cy="1022"/>
            </a:xfrm>
          </p:grpSpPr>
          <p:sp>
            <p:nvSpPr>
              <p:cNvPr id="1583115" name="Freeform 11"/>
              <p:cNvSpPr>
                <a:spLocks noChangeAspect="1"/>
              </p:cNvSpPr>
              <p:nvPr/>
            </p:nvSpPr>
            <p:spPr bwMode="auto">
              <a:xfrm>
                <a:off x="1908" y="3276"/>
                <a:ext cx="340" cy="213"/>
              </a:xfrm>
              <a:custGeom>
                <a:avLst/>
                <a:gdLst/>
                <a:ahLst/>
                <a:cxnLst>
                  <a:cxn ang="0">
                    <a:pos x="337" y="212"/>
                  </a:cxn>
                  <a:cxn ang="0">
                    <a:pos x="103" y="212"/>
                  </a:cxn>
                  <a:cxn ang="0">
                    <a:pos x="68" y="207"/>
                  </a:cxn>
                  <a:cxn ang="0">
                    <a:pos x="41" y="194"/>
                  </a:cxn>
                  <a:cxn ang="0">
                    <a:pos x="20" y="173"/>
                  </a:cxn>
                  <a:cxn ang="0">
                    <a:pos x="7" y="148"/>
                  </a:cxn>
                  <a:cxn ang="0">
                    <a:pos x="0" y="121"/>
                  </a:cxn>
                  <a:cxn ang="0">
                    <a:pos x="0" y="92"/>
                  </a:cxn>
                  <a:cxn ang="0">
                    <a:pos x="7" y="64"/>
                  </a:cxn>
                  <a:cxn ang="0">
                    <a:pos x="20" y="39"/>
                  </a:cxn>
                  <a:cxn ang="0">
                    <a:pos x="41" y="19"/>
                  </a:cxn>
                  <a:cxn ang="0">
                    <a:pos x="68" y="5"/>
                  </a:cxn>
                  <a:cxn ang="0">
                    <a:pos x="103" y="0"/>
                  </a:cxn>
                  <a:cxn ang="0">
                    <a:pos x="337" y="0"/>
                  </a:cxn>
                  <a:cxn ang="0">
                    <a:pos x="337" y="48"/>
                  </a:cxn>
                  <a:cxn ang="0">
                    <a:pos x="111" y="48"/>
                  </a:cxn>
                  <a:cxn ang="0">
                    <a:pos x="99" y="50"/>
                  </a:cxn>
                  <a:cxn ang="0">
                    <a:pos x="90" y="53"/>
                  </a:cxn>
                  <a:cxn ang="0">
                    <a:pos x="83" y="57"/>
                  </a:cxn>
                  <a:cxn ang="0">
                    <a:pos x="73" y="65"/>
                  </a:cxn>
                  <a:cxn ang="0">
                    <a:pos x="69" y="69"/>
                  </a:cxn>
                  <a:cxn ang="0">
                    <a:pos x="60" y="83"/>
                  </a:cxn>
                  <a:cxn ang="0">
                    <a:pos x="325" y="83"/>
                  </a:cxn>
                  <a:cxn ang="0">
                    <a:pos x="325" y="130"/>
                  </a:cxn>
                  <a:cxn ang="0">
                    <a:pos x="60" y="130"/>
                  </a:cxn>
                  <a:cxn ang="0">
                    <a:pos x="70" y="145"/>
                  </a:cxn>
                  <a:cxn ang="0">
                    <a:pos x="80" y="154"/>
                  </a:cxn>
                  <a:cxn ang="0">
                    <a:pos x="90" y="160"/>
                  </a:cxn>
                  <a:cxn ang="0">
                    <a:pos x="99" y="163"/>
                  </a:cxn>
                  <a:cxn ang="0">
                    <a:pos x="108" y="165"/>
                  </a:cxn>
                  <a:cxn ang="0">
                    <a:pos x="337" y="165"/>
                  </a:cxn>
                  <a:cxn ang="0">
                    <a:pos x="337" y="212"/>
                  </a:cxn>
                </a:cxnLst>
                <a:rect l="0" t="0" r="r" b="b"/>
                <a:pathLst>
                  <a:path w="338" h="213">
                    <a:moveTo>
                      <a:pt x="337" y="212"/>
                    </a:moveTo>
                    <a:lnTo>
                      <a:pt x="103" y="212"/>
                    </a:lnTo>
                    <a:lnTo>
                      <a:pt x="68" y="207"/>
                    </a:lnTo>
                    <a:lnTo>
                      <a:pt x="41" y="194"/>
                    </a:lnTo>
                    <a:lnTo>
                      <a:pt x="20" y="173"/>
                    </a:lnTo>
                    <a:lnTo>
                      <a:pt x="7" y="148"/>
                    </a:lnTo>
                    <a:lnTo>
                      <a:pt x="0" y="121"/>
                    </a:lnTo>
                    <a:lnTo>
                      <a:pt x="0" y="92"/>
                    </a:lnTo>
                    <a:lnTo>
                      <a:pt x="7" y="64"/>
                    </a:lnTo>
                    <a:lnTo>
                      <a:pt x="20" y="39"/>
                    </a:lnTo>
                    <a:lnTo>
                      <a:pt x="41" y="19"/>
                    </a:lnTo>
                    <a:lnTo>
                      <a:pt x="68" y="5"/>
                    </a:lnTo>
                    <a:lnTo>
                      <a:pt x="103" y="0"/>
                    </a:lnTo>
                    <a:lnTo>
                      <a:pt x="337" y="0"/>
                    </a:lnTo>
                    <a:lnTo>
                      <a:pt x="337" y="48"/>
                    </a:lnTo>
                    <a:lnTo>
                      <a:pt x="111" y="48"/>
                    </a:lnTo>
                    <a:lnTo>
                      <a:pt x="99" y="50"/>
                    </a:lnTo>
                    <a:lnTo>
                      <a:pt x="90" y="53"/>
                    </a:lnTo>
                    <a:lnTo>
                      <a:pt x="83" y="57"/>
                    </a:lnTo>
                    <a:lnTo>
                      <a:pt x="73" y="65"/>
                    </a:lnTo>
                    <a:lnTo>
                      <a:pt x="69" y="69"/>
                    </a:lnTo>
                    <a:lnTo>
                      <a:pt x="60" y="83"/>
                    </a:lnTo>
                    <a:lnTo>
                      <a:pt x="325" y="83"/>
                    </a:lnTo>
                    <a:lnTo>
                      <a:pt x="325" y="130"/>
                    </a:lnTo>
                    <a:lnTo>
                      <a:pt x="60" y="130"/>
                    </a:lnTo>
                    <a:lnTo>
                      <a:pt x="70" y="145"/>
                    </a:lnTo>
                    <a:lnTo>
                      <a:pt x="80" y="154"/>
                    </a:lnTo>
                    <a:lnTo>
                      <a:pt x="90" y="160"/>
                    </a:lnTo>
                    <a:lnTo>
                      <a:pt x="99" y="163"/>
                    </a:lnTo>
                    <a:lnTo>
                      <a:pt x="108" y="165"/>
                    </a:lnTo>
                    <a:lnTo>
                      <a:pt x="337" y="165"/>
                    </a:lnTo>
                    <a:lnTo>
                      <a:pt x="337" y="212"/>
                    </a:lnTo>
                  </a:path>
                </a:pathLst>
              </a:custGeom>
              <a:solidFill>
                <a:srgbClr val="336699"/>
              </a:solidFill>
              <a:ln w="12700" cap="rnd" cmpd="sng">
                <a:noFill/>
                <a:prstDash val="solid"/>
                <a:round/>
                <a:headEnd type="none" w="med" len="med"/>
                <a:tailEnd type="none" w="med" len="med"/>
              </a:ln>
              <a:effectLst/>
            </p:spPr>
            <p:txBody>
              <a:bodyPr/>
              <a:lstStyle/>
              <a:p>
                <a:pPr>
                  <a:defRPr/>
                </a:pPr>
                <a:endParaRPr lang="zh-TW" altLang="en-US"/>
              </a:p>
            </p:txBody>
          </p:sp>
          <p:sp>
            <p:nvSpPr>
              <p:cNvPr id="1583116" name="Freeform 12"/>
              <p:cNvSpPr>
                <a:spLocks noChangeAspect="1"/>
              </p:cNvSpPr>
              <p:nvPr/>
            </p:nvSpPr>
            <p:spPr bwMode="auto">
              <a:xfrm>
                <a:off x="2072" y="3553"/>
                <a:ext cx="340" cy="213"/>
              </a:xfrm>
              <a:custGeom>
                <a:avLst/>
                <a:gdLst/>
                <a:ahLst/>
                <a:cxnLst>
                  <a:cxn ang="0">
                    <a:pos x="274" y="76"/>
                  </a:cxn>
                  <a:cxn ang="0">
                    <a:pos x="336" y="76"/>
                  </a:cxn>
                  <a:cxn ang="0">
                    <a:pos x="332" y="64"/>
                  </a:cxn>
                  <a:cxn ang="0">
                    <a:pos x="327" y="53"/>
                  </a:cxn>
                  <a:cxn ang="0">
                    <a:pos x="320" y="43"/>
                  </a:cxn>
                  <a:cxn ang="0">
                    <a:pos x="312" y="33"/>
                  </a:cxn>
                  <a:cxn ang="0">
                    <a:pos x="303" y="25"/>
                  </a:cxn>
                  <a:cxn ang="0">
                    <a:pos x="293" y="18"/>
                  </a:cxn>
                  <a:cxn ang="0">
                    <a:pos x="282" y="11"/>
                  </a:cxn>
                  <a:cxn ang="0">
                    <a:pos x="272" y="7"/>
                  </a:cxn>
                  <a:cxn ang="0">
                    <a:pos x="259" y="3"/>
                  </a:cxn>
                  <a:cxn ang="0">
                    <a:pos x="247" y="1"/>
                  </a:cxn>
                  <a:cxn ang="0">
                    <a:pos x="235" y="0"/>
                  </a:cxn>
                  <a:cxn ang="0">
                    <a:pos x="24" y="0"/>
                  </a:cxn>
                  <a:cxn ang="0">
                    <a:pos x="16" y="1"/>
                  </a:cxn>
                  <a:cxn ang="0">
                    <a:pos x="12" y="3"/>
                  </a:cxn>
                  <a:cxn ang="0">
                    <a:pos x="8" y="5"/>
                  </a:cxn>
                  <a:cxn ang="0">
                    <a:pos x="5" y="9"/>
                  </a:cxn>
                  <a:cxn ang="0">
                    <a:pos x="1" y="15"/>
                  </a:cxn>
                  <a:cxn ang="0">
                    <a:pos x="1" y="20"/>
                  </a:cxn>
                  <a:cxn ang="0">
                    <a:pos x="0" y="24"/>
                  </a:cxn>
                  <a:cxn ang="0">
                    <a:pos x="0" y="187"/>
                  </a:cxn>
                  <a:cxn ang="0">
                    <a:pos x="1" y="194"/>
                  </a:cxn>
                  <a:cxn ang="0">
                    <a:pos x="3" y="199"/>
                  </a:cxn>
                  <a:cxn ang="0">
                    <a:pos x="6" y="203"/>
                  </a:cxn>
                  <a:cxn ang="0">
                    <a:pos x="11" y="207"/>
                  </a:cxn>
                  <a:cxn ang="0">
                    <a:pos x="14" y="209"/>
                  </a:cxn>
                  <a:cxn ang="0">
                    <a:pos x="18" y="210"/>
                  </a:cxn>
                  <a:cxn ang="0">
                    <a:pos x="24" y="211"/>
                  </a:cxn>
                  <a:cxn ang="0">
                    <a:pos x="235" y="211"/>
                  </a:cxn>
                  <a:cxn ang="0">
                    <a:pos x="247" y="210"/>
                  </a:cxn>
                  <a:cxn ang="0">
                    <a:pos x="259" y="208"/>
                  </a:cxn>
                  <a:cxn ang="0">
                    <a:pos x="272" y="204"/>
                  </a:cxn>
                  <a:cxn ang="0">
                    <a:pos x="282" y="199"/>
                  </a:cxn>
                  <a:cxn ang="0">
                    <a:pos x="293" y="193"/>
                  </a:cxn>
                  <a:cxn ang="0">
                    <a:pos x="303" y="186"/>
                  </a:cxn>
                  <a:cxn ang="0">
                    <a:pos x="312" y="177"/>
                  </a:cxn>
                  <a:cxn ang="0">
                    <a:pos x="320" y="168"/>
                  </a:cxn>
                  <a:cxn ang="0">
                    <a:pos x="327" y="158"/>
                  </a:cxn>
                  <a:cxn ang="0">
                    <a:pos x="332" y="147"/>
                  </a:cxn>
                  <a:cxn ang="0">
                    <a:pos x="336" y="135"/>
                  </a:cxn>
                  <a:cxn ang="0">
                    <a:pos x="274" y="135"/>
                  </a:cxn>
                  <a:cxn ang="0">
                    <a:pos x="271" y="139"/>
                  </a:cxn>
                  <a:cxn ang="0">
                    <a:pos x="266" y="145"/>
                  </a:cxn>
                  <a:cxn ang="0">
                    <a:pos x="257" y="153"/>
                  </a:cxn>
                  <a:cxn ang="0">
                    <a:pos x="250" y="158"/>
                  </a:cxn>
                  <a:cxn ang="0">
                    <a:pos x="240" y="162"/>
                  </a:cxn>
                  <a:cxn ang="0">
                    <a:pos x="234" y="163"/>
                  </a:cxn>
                  <a:cxn ang="0">
                    <a:pos x="226" y="164"/>
                  </a:cxn>
                  <a:cxn ang="0">
                    <a:pos x="59" y="164"/>
                  </a:cxn>
                  <a:cxn ang="0">
                    <a:pos x="59" y="47"/>
                  </a:cxn>
                  <a:cxn ang="0">
                    <a:pos x="223" y="47"/>
                  </a:cxn>
                  <a:cxn ang="0">
                    <a:pos x="234" y="48"/>
                  </a:cxn>
                  <a:cxn ang="0">
                    <a:pos x="245" y="51"/>
                  </a:cxn>
                  <a:cxn ang="0">
                    <a:pos x="252" y="55"/>
                  </a:cxn>
                  <a:cxn ang="0">
                    <a:pos x="259" y="60"/>
                  </a:cxn>
                  <a:cxn ang="0">
                    <a:pos x="264" y="63"/>
                  </a:cxn>
                  <a:cxn ang="0">
                    <a:pos x="269" y="69"/>
                  </a:cxn>
                  <a:cxn ang="0">
                    <a:pos x="271" y="72"/>
                  </a:cxn>
                  <a:cxn ang="0">
                    <a:pos x="274" y="76"/>
                  </a:cxn>
                </a:cxnLst>
                <a:rect l="0" t="0" r="r" b="b"/>
                <a:pathLst>
                  <a:path w="337" h="212">
                    <a:moveTo>
                      <a:pt x="274" y="76"/>
                    </a:moveTo>
                    <a:lnTo>
                      <a:pt x="336" y="76"/>
                    </a:lnTo>
                    <a:lnTo>
                      <a:pt x="332" y="64"/>
                    </a:lnTo>
                    <a:lnTo>
                      <a:pt x="327" y="53"/>
                    </a:lnTo>
                    <a:lnTo>
                      <a:pt x="320" y="43"/>
                    </a:lnTo>
                    <a:lnTo>
                      <a:pt x="312" y="33"/>
                    </a:lnTo>
                    <a:lnTo>
                      <a:pt x="303" y="25"/>
                    </a:lnTo>
                    <a:lnTo>
                      <a:pt x="293" y="18"/>
                    </a:lnTo>
                    <a:lnTo>
                      <a:pt x="282" y="11"/>
                    </a:lnTo>
                    <a:lnTo>
                      <a:pt x="272" y="7"/>
                    </a:lnTo>
                    <a:lnTo>
                      <a:pt x="259" y="3"/>
                    </a:lnTo>
                    <a:lnTo>
                      <a:pt x="247" y="1"/>
                    </a:lnTo>
                    <a:lnTo>
                      <a:pt x="235" y="0"/>
                    </a:lnTo>
                    <a:lnTo>
                      <a:pt x="24" y="0"/>
                    </a:lnTo>
                    <a:lnTo>
                      <a:pt x="16" y="1"/>
                    </a:lnTo>
                    <a:lnTo>
                      <a:pt x="12" y="3"/>
                    </a:lnTo>
                    <a:lnTo>
                      <a:pt x="8" y="5"/>
                    </a:lnTo>
                    <a:lnTo>
                      <a:pt x="5" y="9"/>
                    </a:lnTo>
                    <a:lnTo>
                      <a:pt x="1" y="15"/>
                    </a:lnTo>
                    <a:lnTo>
                      <a:pt x="1" y="20"/>
                    </a:lnTo>
                    <a:lnTo>
                      <a:pt x="0" y="24"/>
                    </a:lnTo>
                    <a:lnTo>
                      <a:pt x="0" y="187"/>
                    </a:lnTo>
                    <a:lnTo>
                      <a:pt x="1" y="194"/>
                    </a:lnTo>
                    <a:lnTo>
                      <a:pt x="3" y="199"/>
                    </a:lnTo>
                    <a:lnTo>
                      <a:pt x="6" y="203"/>
                    </a:lnTo>
                    <a:lnTo>
                      <a:pt x="11" y="207"/>
                    </a:lnTo>
                    <a:lnTo>
                      <a:pt x="14" y="209"/>
                    </a:lnTo>
                    <a:lnTo>
                      <a:pt x="18" y="210"/>
                    </a:lnTo>
                    <a:lnTo>
                      <a:pt x="24" y="211"/>
                    </a:lnTo>
                    <a:lnTo>
                      <a:pt x="235" y="211"/>
                    </a:lnTo>
                    <a:lnTo>
                      <a:pt x="247" y="210"/>
                    </a:lnTo>
                    <a:lnTo>
                      <a:pt x="259" y="208"/>
                    </a:lnTo>
                    <a:lnTo>
                      <a:pt x="272" y="204"/>
                    </a:lnTo>
                    <a:lnTo>
                      <a:pt x="282" y="199"/>
                    </a:lnTo>
                    <a:lnTo>
                      <a:pt x="293" y="193"/>
                    </a:lnTo>
                    <a:lnTo>
                      <a:pt x="303" y="186"/>
                    </a:lnTo>
                    <a:lnTo>
                      <a:pt x="312" y="177"/>
                    </a:lnTo>
                    <a:lnTo>
                      <a:pt x="320" y="168"/>
                    </a:lnTo>
                    <a:lnTo>
                      <a:pt x="327" y="158"/>
                    </a:lnTo>
                    <a:lnTo>
                      <a:pt x="332" y="147"/>
                    </a:lnTo>
                    <a:lnTo>
                      <a:pt x="336" y="135"/>
                    </a:lnTo>
                    <a:lnTo>
                      <a:pt x="274" y="135"/>
                    </a:lnTo>
                    <a:lnTo>
                      <a:pt x="271" y="139"/>
                    </a:lnTo>
                    <a:lnTo>
                      <a:pt x="266" y="145"/>
                    </a:lnTo>
                    <a:lnTo>
                      <a:pt x="257" y="153"/>
                    </a:lnTo>
                    <a:lnTo>
                      <a:pt x="250" y="158"/>
                    </a:lnTo>
                    <a:lnTo>
                      <a:pt x="240" y="162"/>
                    </a:lnTo>
                    <a:lnTo>
                      <a:pt x="234" y="163"/>
                    </a:lnTo>
                    <a:lnTo>
                      <a:pt x="226" y="164"/>
                    </a:lnTo>
                    <a:lnTo>
                      <a:pt x="59" y="164"/>
                    </a:lnTo>
                    <a:lnTo>
                      <a:pt x="59" y="47"/>
                    </a:lnTo>
                    <a:lnTo>
                      <a:pt x="223" y="47"/>
                    </a:lnTo>
                    <a:lnTo>
                      <a:pt x="234" y="48"/>
                    </a:lnTo>
                    <a:lnTo>
                      <a:pt x="245" y="51"/>
                    </a:lnTo>
                    <a:lnTo>
                      <a:pt x="252" y="55"/>
                    </a:lnTo>
                    <a:lnTo>
                      <a:pt x="259" y="60"/>
                    </a:lnTo>
                    <a:lnTo>
                      <a:pt x="264" y="63"/>
                    </a:lnTo>
                    <a:lnTo>
                      <a:pt x="269" y="69"/>
                    </a:lnTo>
                    <a:lnTo>
                      <a:pt x="271" y="72"/>
                    </a:lnTo>
                    <a:lnTo>
                      <a:pt x="274" y="76"/>
                    </a:lnTo>
                  </a:path>
                </a:pathLst>
              </a:custGeom>
              <a:solidFill>
                <a:srgbClr val="336699"/>
              </a:solidFill>
              <a:ln w="12700" cap="rnd" cmpd="sng">
                <a:noFill/>
                <a:prstDash val="solid"/>
                <a:round/>
                <a:headEnd type="none" w="med" len="med"/>
                <a:tailEnd type="none" w="med" len="med"/>
              </a:ln>
              <a:effectLst/>
            </p:spPr>
            <p:txBody>
              <a:bodyPr/>
              <a:lstStyle/>
              <a:p>
                <a:pPr>
                  <a:defRPr/>
                </a:pPr>
                <a:endParaRPr lang="zh-TW" altLang="en-US"/>
              </a:p>
            </p:txBody>
          </p:sp>
          <p:sp>
            <p:nvSpPr>
              <p:cNvPr id="1583117" name="Freeform 13"/>
              <p:cNvSpPr>
                <a:spLocks noChangeAspect="1"/>
              </p:cNvSpPr>
              <p:nvPr/>
            </p:nvSpPr>
            <p:spPr bwMode="auto">
              <a:xfrm>
                <a:off x="1699" y="3276"/>
                <a:ext cx="977" cy="756"/>
              </a:xfrm>
              <a:custGeom>
                <a:avLst/>
                <a:gdLst/>
                <a:ahLst/>
                <a:cxnLst>
                  <a:cxn ang="0">
                    <a:pos x="611" y="0"/>
                  </a:cxn>
                  <a:cxn ang="0">
                    <a:pos x="666" y="6"/>
                  </a:cxn>
                  <a:cxn ang="0">
                    <a:pos x="733" y="18"/>
                  </a:cxn>
                  <a:cxn ang="0">
                    <a:pos x="779" y="37"/>
                  </a:cxn>
                  <a:cxn ang="0">
                    <a:pos x="831" y="66"/>
                  </a:cxn>
                  <a:cxn ang="0">
                    <a:pos x="872" y="99"/>
                  </a:cxn>
                  <a:cxn ang="0">
                    <a:pos x="904" y="138"/>
                  </a:cxn>
                  <a:cxn ang="0">
                    <a:pos x="933" y="182"/>
                  </a:cxn>
                  <a:cxn ang="0">
                    <a:pos x="952" y="226"/>
                  </a:cxn>
                  <a:cxn ang="0">
                    <a:pos x="964" y="261"/>
                  </a:cxn>
                  <a:cxn ang="0">
                    <a:pos x="977" y="325"/>
                  </a:cxn>
                  <a:cxn ang="0">
                    <a:pos x="978" y="373"/>
                  </a:cxn>
                  <a:cxn ang="0">
                    <a:pos x="977" y="427"/>
                  </a:cxn>
                  <a:cxn ang="0">
                    <a:pos x="971" y="473"/>
                  </a:cxn>
                  <a:cxn ang="0">
                    <a:pos x="952" y="526"/>
                  </a:cxn>
                  <a:cxn ang="0">
                    <a:pos x="934" y="569"/>
                  </a:cxn>
                  <a:cxn ang="0">
                    <a:pos x="904" y="615"/>
                  </a:cxn>
                  <a:cxn ang="0">
                    <a:pos x="869" y="654"/>
                  </a:cxn>
                  <a:cxn ang="0">
                    <a:pos x="831" y="687"/>
                  </a:cxn>
                  <a:cxn ang="0">
                    <a:pos x="781" y="717"/>
                  </a:cxn>
                  <a:cxn ang="0">
                    <a:pos x="733" y="735"/>
                  </a:cxn>
                  <a:cxn ang="0">
                    <a:pos x="673" y="748"/>
                  </a:cxn>
                  <a:cxn ang="0">
                    <a:pos x="611" y="751"/>
                  </a:cxn>
                  <a:cxn ang="0">
                    <a:pos x="58" y="751"/>
                  </a:cxn>
                  <a:cxn ang="0">
                    <a:pos x="41" y="750"/>
                  </a:cxn>
                  <a:cxn ang="0">
                    <a:pos x="31" y="745"/>
                  </a:cxn>
                  <a:cxn ang="0">
                    <a:pos x="14" y="732"/>
                  </a:cxn>
                  <a:cxn ang="0">
                    <a:pos x="7" y="722"/>
                  </a:cxn>
                  <a:cxn ang="0">
                    <a:pos x="1" y="706"/>
                  </a:cxn>
                  <a:cxn ang="0">
                    <a:pos x="0" y="693"/>
                  </a:cxn>
                  <a:cxn ang="0">
                    <a:pos x="0" y="541"/>
                  </a:cxn>
                  <a:cxn ang="0">
                    <a:pos x="611" y="541"/>
                  </a:cxn>
                  <a:cxn ang="0">
                    <a:pos x="638" y="537"/>
                  </a:cxn>
                  <a:cxn ang="0">
                    <a:pos x="664" y="533"/>
                  </a:cxn>
                  <a:cxn ang="0">
                    <a:pos x="686" y="523"/>
                  </a:cxn>
                  <a:cxn ang="0">
                    <a:pos x="707" y="512"/>
                  </a:cxn>
                  <a:cxn ang="0">
                    <a:pos x="723" y="497"/>
                  </a:cxn>
                  <a:cxn ang="0">
                    <a:pos x="739" y="481"/>
                  </a:cxn>
                  <a:cxn ang="0">
                    <a:pos x="749" y="461"/>
                  </a:cxn>
                  <a:cxn ang="0">
                    <a:pos x="760" y="442"/>
                  </a:cxn>
                  <a:cxn ang="0">
                    <a:pos x="766" y="420"/>
                  </a:cxn>
                  <a:cxn ang="0">
                    <a:pos x="771" y="399"/>
                  </a:cxn>
                  <a:cxn ang="0">
                    <a:pos x="771" y="377"/>
                  </a:cxn>
                  <a:cxn ang="0">
                    <a:pos x="771" y="354"/>
                  </a:cxn>
                  <a:cxn ang="0">
                    <a:pos x="766" y="332"/>
                  </a:cxn>
                  <a:cxn ang="0">
                    <a:pos x="760" y="311"/>
                  </a:cxn>
                  <a:cxn ang="0">
                    <a:pos x="749" y="291"/>
                  </a:cxn>
                  <a:cxn ang="0">
                    <a:pos x="739" y="272"/>
                  </a:cxn>
                  <a:cxn ang="0">
                    <a:pos x="723" y="256"/>
                  </a:cxn>
                  <a:cxn ang="0">
                    <a:pos x="707" y="241"/>
                  </a:cxn>
                  <a:cxn ang="0">
                    <a:pos x="686" y="230"/>
                  </a:cxn>
                  <a:cxn ang="0">
                    <a:pos x="664" y="219"/>
                  </a:cxn>
                  <a:cxn ang="0">
                    <a:pos x="611" y="212"/>
                  </a:cxn>
                  <a:cxn ang="0">
                    <a:pos x="611" y="0"/>
                  </a:cxn>
                </a:cxnLst>
                <a:rect l="0" t="0" r="r" b="b"/>
                <a:pathLst>
                  <a:path w="979" h="752">
                    <a:moveTo>
                      <a:pt x="611" y="0"/>
                    </a:moveTo>
                    <a:lnTo>
                      <a:pt x="666" y="6"/>
                    </a:lnTo>
                    <a:lnTo>
                      <a:pt x="733" y="18"/>
                    </a:lnTo>
                    <a:lnTo>
                      <a:pt x="779" y="37"/>
                    </a:lnTo>
                    <a:lnTo>
                      <a:pt x="831" y="66"/>
                    </a:lnTo>
                    <a:lnTo>
                      <a:pt x="872" y="99"/>
                    </a:lnTo>
                    <a:lnTo>
                      <a:pt x="904" y="138"/>
                    </a:lnTo>
                    <a:lnTo>
                      <a:pt x="933" y="182"/>
                    </a:lnTo>
                    <a:lnTo>
                      <a:pt x="952" y="226"/>
                    </a:lnTo>
                    <a:lnTo>
                      <a:pt x="964" y="261"/>
                    </a:lnTo>
                    <a:lnTo>
                      <a:pt x="977" y="325"/>
                    </a:lnTo>
                    <a:lnTo>
                      <a:pt x="978" y="373"/>
                    </a:lnTo>
                    <a:lnTo>
                      <a:pt x="977" y="427"/>
                    </a:lnTo>
                    <a:lnTo>
                      <a:pt x="971" y="473"/>
                    </a:lnTo>
                    <a:lnTo>
                      <a:pt x="952" y="526"/>
                    </a:lnTo>
                    <a:lnTo>
                      <a:pt x="934" y="569"/>
                    </a:lnTo>
                    <a:lnTo>
                      <a:pt x="904" y="615"/>
                    </a:lnTo>
                    <a:lnTo>
                      <a:pt x="869" y="654"/>
                    </a:lnTo>
                    <a:lnTo>
                      <a:pt x="831" y="687"/>
                    </a:lnTo>
                    <a:lnTo>
                      <a:pt x="781" y="717"/>
                    </a:lnTo>
                    <a:lnTo>
                      <a:pt x="733" y="735"/>
                    </a:lnTo>
                    <a:lnTo>
                      <a:pt x="673" y="748"/>
                    </a:lnTo>
                    <a:lnTo>
                      <a:pt x="611" y="751"/>
                    </a:lnTo>
                    <a:lnTo>
                      <a:pt x="58" y="751"/>
                    </a:lnTo>
                    <a:lnTo>
                      <a:pt x="41" y="750"/>
                    </a:lnTo>
                    <a:lnTo>
                      <a:pt x="31" y="745"/>
                    </a:lnTo>
                    <a:lnTo>
                      <a:pt x="14" y="732"/>
                    </a:lnTo>
                    <a:lnTo>
                      <a:pt x="7" y="722"/>
                    </a:lnTo>
                    <a:lnTo>
                      <a:pt x="1" y="706"/>
                    </a:lnTo>
                    <a:lnTo>
                      <a:pt x="0" y="693"/>
                    </a:lnTo>
                    <a:lnTo>
                      <a:pt x="0" y="541"/>
                    </a:lnTo>
                    <a:lnTo>
                      <a:pt x="611" y="541"/>
                    </a:lnTo>
                    <a:lnTo>
                      <a:pt x="638" y="537"/>
                    </a:lnTo>
                    <a:lnTo>
                      <a:pt x="664" y="533"/>
                    </a:lnTo>
                    <a:lnTo>
                      <a:pt x="686" y="523"/>
                    </a:lnTo>
                    <a:lnTo>
                      <a:pt x="707" y="512"/>
                    </a:lnTo>
                    <a:lnTo>
                      <a:pt x="723" y="497"/>
                    </a:lnTo>
                    <a:lnTo>
                      <a:pt x="739" y="481"/>
                    </a:lnTo>
                    <a:lnTo>
                      <a:pt x="749" y="461"/>
                    </a:lnTo>
                    <a:lnTo>
                      <a:pt x="760" y="442"/>
                    </a:lnTo>
                    <a:lnTo>
                      <a:pt x="766" y="420"/>
                    </a:lnTo>
                    <a:lnTo>
                      <a:pt x="771" y="399"/>
                    </a:lnTo>
                    <a:lnTo>
                      <a:pt x="771" y="377"/>
                    </a:lnTo>
                    <a:lnTo>
                      <a:pt x="771" y="354"/>
                    </a:lnTo>
                    <a:lnTo>
                      <a:pt x="766" y="332"/>
                    </a:lnTo>
                    <a:lnTo>
                      <a:pt x="760" y="311"/>
                    </a:lnTo>
                    <a:lnTo>
                      <a:pt x="749" y="291"/>
                    </a:lnTo>
                    <a:lnTo>
                      <a:pt x="739" y="272"/>
                    </a:lnTo>
                    <a:lnTo>
                      <a:pt x="723" y="256"/>
                    </a:lnTo>
                    <a:lnTo>
                      <a:pt x="707" y="241"/>
                    </a:lnTo>
                    <a:lnTo>
                      <a:pt x="686" y="230"/>
                    </a:lnTo>
                    <a:lnTo>
                      <a:pt x="664" y="219"/>
                    </a:lnTo>
                    <a:lnTo>
                      <a:pt x="611" y="212"/>
                    </a:lnTo>
                    <a:lnTo>
                      <a:pt x="611" y="0"/>
                    </a:lnTo>
                  </a:path>
                </a:pathLst>
              </a:custGeom>
              <a:solidFill>
                <a:srgbClr val="336699"/>
              </a:solidFill>
              <a:ln w="12700" cap="rnd" cmpd="sng">
                <a:noFill/>
                <a:prstDash val="solid"/>
                <a:round/>
                <a:headEnd type="none" w="med" len="med"/>
                <a:tailEnd type="none" w="med" len="med"/>
              </a:ln>
              <a:effectLst/>
            </p:spPr>
            <p:txBody>
              <a:bodyPr/>
              <a:lstStyle/>
              <a:p>
                <a:pPr>
                  <a:defRPr/>
                </a:pPr>
                <a:endParaRPr lang="zh-TW" altLang="en-US"/>
              </a:p>
            </p:txBody>
          </p:sp>
          <p:sp>
            <p:nvSpPr>
              <p:cNvPr id="1583118" name="Freeform 14"/>
              <p:cNvSpPr>
                <a:spLocks noChangeAspect="1"/>
              </p:cNvSpPr>
              <p:nvPr/>
            </p:nvSpPr>
            <p:spPr bwMode="auto">
              <a:xfrm>
                <a:off x="1644" y="3010"/>
                <a:ext cx="977" cy="756"/>
              </a:xfrm>
              <a:custGeom>
                <a:avLst/>
                <a:gdLst/>
                <a:ahLst/>
                <a:cxnLst>
                  <a:cxn ang="0">
                    <a:pos x="372" y="752"/>
                  </a:cxn>
                  <a:cxn ang="0">
                    <a:pos x="313" y="747"/>
                  </a:cxn>
                  <a:cxn ang="0">
                    <a:pos x="250" y="734"/>
                  </a:cxn>
                  <a:cxn ang="0">
                    <a:pos x="200" y="715"/>
                  </a:cxn>
                  <a:cxn ang="0">
                    <a:pos x="152" y="686"/>
                  </a:cxn>
                  <a:cxn ang="0">
                    <a:pos x="107" y="650"/>
                  </a:cxn>
                  <a:cxn ang="0">
                    <a:pos x="78" y="614"/>
                  </a:cxn>
                  <a:cxn ang="0">
                    <a:pos x="47" y="566"/>
                  </a:cxn>
                  <a:cxn ang="0">
                    <a:pos x="29" y="526"/>
                  </a:cxn>
                  <a:cxn ang="0">
                    <a:pos x="13" y="479"/>
                  </a:cxn>
                  <a:cxn ang="0">
                    <a:pos x="5" y="427"/>
                  </a:cxn>
                  <a:cxn ang="0">
                    <a:pos x="0" y="375"/>
                  </a:cxn>
                  <a:cxn ang="0">
                    <a:pos x="5" y="325"/>
                  </a:cxn>
                  <a:cxn ang="0">
                    <a:pos x="15" y="273"/>
                  </a:cxn>
                  <a:cxn ang="0">
                    <a:pos x="29" y="226"/>
                  </a:cxn>
                  <a:cxn ang="0">
                    <a:pos x="50" y="183"/>
                  </a:cxn>
                  <a:cxn ang="0">
                    <a:pos x="78" y="138"/>
                  </a:cxn>
                  <a:cxn ang="0">
                    <a:pos x="111" y="99"/>
                  </a:cxn>
                  <a:cxn ang="0">
                    <a:pos x="152" y="66"/>
                  </a:cxn>
                  <a:cxn ang="0">
                    <a:pos x="195" y="39"/>
                  </a:cxn>
                  <a:cxn ang="0">
                    <a:pos x="250" y="18"/>
                  </a:cxn>
                  <a:cxn ang="0">
                    <a:pos x="305" y="7"/>
                  </a:cxn>
                  <a:cxn ang="0">
                    <a:pos x="372" y="0"/>
                  </a:cxn>
                  <a:cxn ang="0">
                    <a:pos x="924" y="0"/>
                  </a:cxn>
                  <a:cxn ang="0">
                    <a:pos x="949" y="6"/>
                  </a:cxn>
                  <a:cxn ang="0">
                    <a:pos x="964" y="17"/>
                  </a:cxn>
                  <a:cxn ang="0">
                    <a:pos x="977" y="33"/>
                  </a:cxn>
                  <a:cxn ang="0">
                    <a:pos x="981" y="46"/>
                  </a:cxn>
                  <a:cxn ang="0">
                    <a:pos x="982" y="72"/>
                  </a:cxn>
                  <a:cxn ang="0">
                    <a:pos x="982" y="212"/>
                  </a:cxn>
                  <a:cxn ang="0">
                    <a:pos x="372" y="212"/>
                  </a:cxn>
                  <a:cxn ang="0">
                    <a:pos x="318" y="219"/>
                  </a:cxn>
                  <a:cxn ang="0">
                    <a:pos x="275" y="240"/>
                  </a:cxn>
                  <a:cxn ang="0">
                    <a:pos x="243" y="271"/>
                  </a:cxn>
                  <a:cxn ang="0">
                    <a:pos x="233" y="291"/>
                  </a:cxn>
                  <a:cxn ang="0">
                    <a:pos x="222" y="311"/>
                  </a:cxn>
                  <a:cxn ang="0">
                    <a:pos x="211" y="353"/>
                  </a:cxn>
                  <a:cxn ang="0">
                    <a:pos x="211" y="398"/>
                  </a:cxn>
                  <a:cxn ang="0">
                    <a:pos x="222" y="441"/>
                  </a:cxn>
                  <a:cxn ang="0">
                    <a:pos x="243" y="480"/>
                  </a:cxn>
                  <a:cxn ang="0">
                    <a:pos x="259" y="496"/>
                  </a:cxn>
                  <a:cxn ang="0">
                    <a:pos x="275" y="511"/>
                  </a:cxn>
                  <a:cxn ang="0">
                    <a:pos x="318" y="533"/>
                  </a:cxn>
                  <a:cxn ang="0">
                    <a:pos x="345" y="536"/>
                  </a:cxn>
                  <a:cxn ang="0">
                    <a:pos x="372" y="540"/>
                  </a:cxn>
                  <a:cxn ang="0">
                    <a:pos x="372" y="752"/>
                  </a:cxn>
                </a:cxnLst>
                <a:rect l="0" t="0" r="r" b="b"/>
                <a:pathLst>
                  <a:path w="983" h="753">
                    <a:moveTo>
                      <a:pt x="372" y="752"/>
                    </a:moveTo>
                    <a:lnTo>
                      <a:pt x="313" y="747"/>
                    </a:lnTo>
                    <a:lnTo>
                      <a:pt x="250" y="734"/>
                    </a:lnTo>
                    <a:lnTo>
                      <a:pt x="200" y="715"/>
                    </a:lnTo>
                    <a:lnTo>
                      <a:pt x="152" y="686"/>
                    </a:lnTo>
                    <a:lnTo>
                      <a:pt x="107" y="650"/>
                    </a:lnTo>
                    <a:lnTo>
                      <a:pt x="78" y="614"/>
                    </a:lnTo>
                    <a:lnTo>
                      <a:pt x="47" y="566"/>
                    </a:lnTo>
                    <a:lnTo>
                      <a:pt x="29" y="526"/>
                    </a:lnTo>
                    <a:lnTo>
                      <a:pt x="13" y="479"/>
                    </a:lnTo>
                    <a:lnTo>
                      <a:pt x="5" y="427"/>
                    </a:lnTo>
                    <a:lnTo>
                      <a:pt x="0" y="375"/>
                    </a:lnTo>
                    <a:lnTo>
                      <a:pt x="5" y="325"/>
                    </a:lnTo>
                    <a:lnTo>
                      <a:pt x="15" y="273"/>
                    </a:lnTo>
                    <a:lnTo>
                      <a:pt x="29" y="226"/>
                    </a:lnTo>
                    <a:lnTo>
                      <a:pt x="50" y="183"/>
                    </a:lnTo>
                    <a:lnTo>
                      <a:pt x="78" y="138"/>
                    </a:lnTo>
                    <a:lnTo>
                      <a:pt x="111" y="99"/>
                    </a:lnTo>
                    <a:lnTo>
                      <a:pt x="152" y="66"/>
                    </a:lnTo>
                    <a:lnTo>
                      <a:pt x="195" y="39"/>
                    </a:lnTo>
                    <a:lnTo>
                      <a:pt x="250" y="18"/>
                    </a:lnTo>
                    <a:lnTo>
                      <a:pt x="305" y="7"/>
                    </a:lnTo>
                    <a:lnTo>
                      <a:pt x="372" y="0"/>
                    </a:lnTo>
                    <a:lnTo>
                      <a:pt x="924" y="0"/>
                    </a:lnTo>
                    <a:lnTo>
                      <a:pt x="949" y="6"/>
                    </a:lnTo>
                    <a:lnTo>
                      <a:pt x="964" y="17"/>
                    </a:lnTo>
                    <a:lnTo>
                      <a:pt x="977" y="33"/>
                    </a:lnTo>
                    <a:lnTo>
                      <a:pt x="981" y="46"/>
                    </a:lnTo>
                    <a:lnTo>
                      <a:pt x="982" y="72"/>
                    </a:lnTo>
                    <a:lnTo>
                      <a:pt x="982" y="212"/>
                    </a:lnTo>
                    <a:lnTo>
                      <a:pt x="372" y="212"/>
                    </a:lnTo>
                    <a:lnTo>
                      <a:pt x="318" y="219"/>
                    </a:lnTo>
                    <a:lnTo>
                      <a:pt x="275" y="240"/>
                    </a:lnTo>
                    <a:lnTo>
                      <a:pt x="243" y="271"/>
                    </a:lnTo>
                    <a:lnTo>
                      <a:pt x="233" y="291"/>
                    </a:lnTo>
                    <a:lnTo>
                      <a:pt x="222" y="311"/>
                    </a:lnTo>
                    <a:lnTo>
                      <a:pt x="211" y="353"/>
                    </a:lnTo>
                    <a:lnTo>
                      <a:pt x="211" y="398"/>
                    </a:lnTo>
                    <a:lnTo>
                      <a:pt x="222" y="441"/>
                    </a:lnTo>
                    <a:lnTo>
                      <a:pt x="243" y="480"/>
                    </a:lnTo>
                    <a:lnTo>
                      <a:pt x="259" y="496"/>
                    </a:lnTo>
                    <a:lnTo>
                      <a:pt x="275" y="511"/>
                    </a:lnTo>
                    <a:lnTo>
                      <a:pt x="318" y="533"/>
                    </a:lnTo>
                    <a:lnTo>
                      <a:pt x="345" y="536"/>
                    </a:lnTo>
                    <a:lnTo>
                      <a:pt x="372" y="540"/>
                    </a:lnTo>
                    <a:lnTo>
                      <a:pt x="372" y="752"/>
                    </a:lnTo>
                  </a:path>
                </a:pathLst>
              </a:custGeom>
              <a:solidFill>
                <a:srgbClr val="336699"/>
              </a:solidFill>
              <a:ln w="12700" cap="rnd" cmpd="sng">
                <a:noFill/>
                <a:prstDash val="solid"/>
                <a:round/>
                <a:headEnd type="none" w="med" len="med"/>
                <a:tailEnd type="none" w="med" len="med"/>
              </a:ln>
              <a:effectLst/>
            </p:spPr>
            <p:txBody>
              <a:bodyPr/>
              <a:lstStyle/>
              <a:p>
                <a:pPr>
                  <a:defRPr/>
                </a:pPr>
                <a:endParaRPr lang="zh-TW" altLang="en-US"/>
              </a:p>
            </p:txBody>
          </p:sp>
        </p:grpSp>
      </p:grpSp>
      <p:sp>
        <p:nvSpPr>
          <p:cNvPr id="1583119" name="Rectangle 15"/>
          <p:cNvSpPr>
            <a:spLocks noGrp="1" noChangeArrowheads="1"/>
          </p:cNvSpPr>
          <p:nvPr>
            <p:ph type="sldNum" sz="quarter" idx="4"/>
          </p:nvPr>
        </p:nvSpPr>
        <p:spPr bwMode="auto">
          <a:xfrm>
            <a:off x="8705850" y="6505575"/>
            <a:ext cx="311150" cy="273050"/>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defRPr sz="1200" b="0" smtClean="0">
                <a:solidFill>
                  <a:schemeClr val="bg1"/>
                </a:solidFill>
                <a:ea typeface="新細明體" pitchFamily="18" charset="-120"/>
              </a:defRPr>
            </a:lvl1pPr>
          </a:lstStyle>
          <a:p>
            <a:pPr>
              <a:defRPr/>
            </a:pPr>
            <a:fld id="{F7874F0E-7EC3-4EF9-8AB8-8760903C0AEC}" type="slidenum">
              <a:rPr lang="en-US" altLang="zh-TW"/>
              <a:pPr>
                <a:defRPr/>
              </a:pPr>
              <a:t>‹#›</a:t>
            </a:fld>
            <a:endParaRPr lang="en-US" altLang="zh-TW"/>
          </a:p>
        </p:txBody>
      </p:sp>
      <p:grpSp>
        <p:nvGrpSpPr>
          <p:cNvPr id="1032" name="Group 28"/>
          <p:cNvGrpSpPr>
            <a:grpSpLocks/>
          </p:cNvGrpSpPr>
          <p:nvPr/>
        </p:nvGrpSpPr>
        <p:grpSpPr bwMode="auto">
          <a:xfrm>
            <a:off x="684213" y="433388"/>
            <a:ext cx="8337550" cy="612775"/>
            <a:chOff x="505" y="73"/>
            <a:chExt cx="5178" cy="386"/>
          </a:xfrm>
        </p:grpSpPr>
        <p:sp>
          <p:nvSpPr>
            <p:cNvPr id="1583120" name="Freeform 16"/>
            <p:cNvSpPr>
              <a:spLocks/>
            </p:cNvSpPr>
            <p:nvPr/>
          </p:nvSpPr>
          <p:spPr bwMode="auto">
            <a:xfrm>
              <a:off x="505" y="382"/>
              <a:ext cx="3923" cy="77"/>
            </a:xfrm>
            <a:custGeom>
              <a:avLst/>
              <a:gdLst/>
              <a:ahLst/>
              <a:cxnLst>
                <a:cxn ang="0">
                  <a:pos x="4250" y="33"/>
                </a:cxn>
                <a:cxn ang="0">
                  <a:pos x="135" y="29"/>
                </a:cxn>
                <a:cxn ang="0">
                  <a:pos x="151" y="0"/>
                </a:cxn>
                <a:cxn ang="0">
                  <a:pos x="48" y="0"/>
                </a:cxn>
                <a:cxn ang="0">
                  <a:pos x="0" y="76"/>
                </a:cxn>
                <a:cxn ang="0">
                  <a:pos x="103" y="77"/>
                </a:cxn>
                <a:cxn ang="0">
                  <a:pos x="121" y="55"/>
                </a:cxn>
                <a:cxn ang="0">
                  <a:pos x="4250" y="55"/>
                </a:cxn>
              </a:cxnLst>
              <a:rect l="0" t="0" r="r" b="b"/>
              <a:pathLst>
                <a:path w="4250" h="77">
                  <a:moveTo>
                    <a:pt x="4250" y="33"/>
                  </a:moveTo>
                  <a:lnTo>
                    <a:pt x="135" y="29"/>
                  </a:lnTo>
                  <a:lnTo>
                    <a:pt x="151" y="0"/>
                  </a:lnTo>
                  <a:lnTo>
                    <a:pt x="48" y="0"/>
                  </a:lnTo>
                  <a:lnTo>
                    <a:pt x="0" y="76"/>
                  </a:lnTo>
                  <a:lnTo>
                    <a:pt x="103" y="77"/>
                  </a:lnTo>
                  <a:lnTo>
                    <a:pt x="121" y="55"/>
                  </a:lnTo>
                  <a:lnTo>
                    <a:pt x="4250" y="55"/>
                  </a:lnTo>
                </a:path>
              </a:pathLst>
            </a:custGeom>
            <a:gradFill rotWithShape="1">
              <a:gsLst>
                <a:gs pos="0">
                  <a:srgbClr val="336699"/>
                </a:gs>
                <a:gs pos="100000">
                  <a:srgbClr val="336699">
                    <a:gamma/>
                    <a:tint val="34118"/>
                    <a:invGamma/>
                  </a:srgbClr>
                </a:gs>
              </a:gsLst>
              <a:lin ang="0" scaled="1"/>
            </a:gradFill>
            <a:ln w="9525" cap="flat" cmpd="sng">
              <a:noFill/>
              <a:prstDash val="solid"/>
              <a:round/>
              <a:headEnd/>
              <a:tailEnd/>
            </a:ln>
            <a:effectLst/>
          </p:spPr>
          <p:txBody>
            <a:bodyPr wrap="none" anchor="ctr"/>
            <a:lstStyle/>
            <a:p>
              <a:pPr>
                <a:defRPr/>
              </a:pPr>
              <a:endParaRPr lang="zh-TW" altLang="en-US"/>
            </a:p>
          </p:txBody>
        </p:sp>
        <p:sp>
          <p:nvSpPr>
            <p:cNvPr id="1583121" name="Freeform 17"/>
            <p:cNvSpPr>
              <a:spLocks/>
            </p:cNvSpPr>
            <p:nvPr/>
          </p:nvSpPr>
          <p:spPr bwMode="auto">
            <a:xfrm>
              <a:off x="4429" y="73"/>
              <a:ext cx="1254" cy="341"/>
            </a:xfrm>
            <a:custGeom>
              <a:avLst/>
              <a:gdLst/>
              <a:ahLst/>
              <a:cxnLst>
                <a:cxn ang="0">
                  <a:pos x="0" y="341"/>
                </a:cxn>
                <a:cxn ang="0">
                  <a:pos x="85" y="179"/>
                </a:cxn>
                <a:cxn ang="0">
                  <a:pos x="1256" y="179"/>
                </a:cxn>
                <a:cxn ang="0">
                  <a:pos x="1359" y="0"/>
                </a:cxn>
              </a:cxnLst>
              <a:rect l="0" t="0" r="r" b="b"/>
              <a:pathLst>
                <a:path w="1359" h="341">
                  <a:moveTo>
                    <a:pt x="0" y="341"/>
                  </a:moveTo>
                  <a:lnTo>
                    <a:pt x="85" y="179"/>
                  </a:lnTo>
                  <a:lnTo>
                    <a:pt x="1256" y="179"/>
                  </a:lnTo>
                  <a:lnTo>
                    <a:pt x="1359" y="0"/>
                  </a:lnTo>
                </a:path>
              </a:pathLst>
            </a:custGeom>
            <a:noFill/>
            <a:ln w="9525" cap="flat" cmpd="sng">
              <a:solidFill>
                <a:srgbClr val="336699"/>
              </a:solidFill>
              <a:prstDash val="solid"/>
              <a:round/>
              <a:headEnd type="none" w="med" len="med"/>
              <a:tailEnd type="none" w="med" len="med"/>
            </a:ln>
            <a:effectLst>
              <a:outerShdw dist="35921" dir="2700000" algn="ctr" rotWithShape="0">
                <a:schemeClr val="bg2"/>
              </a:outerShdw>
            </a:effectLst>
          </p:spPr>
          <p:txBody>
            <a:bodyPr wrap="none" anchor="ctr"/>
            <a:lstStyle/>
            <a:p>
              <a:pPr>
                <a:defRPr/>
              </a:pPr>
              <a:endParaRPr lang="zh-TW" altLang="en-US"/>
            </a:p>
          </p:txBody>
        </p:sp>
      </p:grpSp>
    </p:spTree>
  </p:cSld>
  <p:clrMap bg1="lt1" tx1="dk1" bg2="lt2" tx2="dk2" accent1="accent1" accent2="accent2" accent3="accent3" accent4="accent4" accent5="accent5" accent6="accent6" hlink="hlink" folHlink="folHlink"/>
  <p:sldLayoutIdLst>
    <p:sldLayoutId id="2147483680"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000">
          <a:solidFill>
            <a:srgbClr val="CC0066"/>
          </a:solidFill>
          <a:latin typeface="+mj-lt"/>
          <a:ea typeface="+mj-ea"/>
          <a:cs typeface="+mj-cs"/>
        </a:defRPr>
      </a:lvl1pPr>
      <a:lvl2pPr algn="ctr" rtl="0" eaLnBrk="0" fontAlgn="base" hangingPunct="0">
        <a:spcBef>
          <a:spcPct val="0"/>
        </a:spcBef>
        <a:spcAft>
          <a:spcPct val="0"/>
        </a:spcAft>
        <a:defRPr kumimoji="1" sz="4000">
          <a:solidFill>
            <a:srgbClr val="CC0066"/>
          </a:solidFill>
          <a:latin typeface="Arial" charset="0"/>
          <a:ea typeface="華康粗圓體" pitchFamily="49" charset="-120"/>
        </a:defRPr>
      </a:lvl2pPr>
      <a:lvl3pPr algn="ctr" rtl="0" eaLnBrk="0" fontAlgn="base" hangingPunct="0">
        <a:spcBef>
          <a:spcPct val="0"/>
        </a:spcBef>
        <a:spcAft>
          <a:spcPct val="0"/>
        </a:spcAft>
        <a:defRPr kumimoji="1" sz="4000">
          <a:solidFill>
            <a:srgbClr val="CC0066"/>
          </a:solidFill>
          <a:latin typeface="Arial" charset="0"/>
          <a:ea typeface="華康粗圓體" pitchFamily="49" charset="-120"/>
        </a:defRPr>
      </a:lvl3pPr>
      <a:lvl4pPr algn="ctr" rtl="0" eaLnBrk="0" fontAlgn="base" hangingPunct="0">
        <a:spcBef>
          <a:spcPct val="0"/>
        </a:spcBef>
        <a:spcAft>
          <a:spcPct val="0"/>
        </a:spcAft>
        <a:defRPr kumimoji="1" sz="4000">
          <a:solidFill>
            <a:srgbClr val="CC0066"/>
          </a:solidFill>
          <a:latin typeface="Arial" charset="0"/>
          <a:ea typeface="華康粗圓體" pitchFamily="49" charset="-120"/>
        </a:defRPr>
      </a:lvl4pPr>
      <a:lvl5pPr algn="ctr" rtl="0" eaLnBrk="0" fontAlgn="base" hangingPunct="0">
        <a:spcBef>
          <a:spcPct val="0"/>
        </a:spcBef>
        <a:spcAft>
          <a:spcPct val="0"/>
        </a:spcAft>
        <a:defRPr kumimoji="1" sz="4000">
          <a:solidFill>
            <a:srgbClr val="CC0066"/>
          </a:solidFill>
          <a:latin typeface="Arial" charset="0"/>
          <a:ea typeface="華康粗圓體" pitchFamily="49" charset="-120"/>
        </a:defRPr>
      </a:lvl5pPr>
      <a:lvl6pPr marL="457200" algn="ctr" rtl="0" fontAlgn="base">
        <a:spcBef>
          <a:spcPct val="0"/>
        </a:spcBef>
        <a:spcAft>
          <a:spcPct val="0"/>
        </a:spcAft>
        <a:defRPr kumimoji="1" sz="4000">
          <a:solidFill>
            <a:srgbClr val="CC0066"/>
          </a:solidFill>
          <a:latin typeface="Arial" charset="0"/>
          <a:ea typeface="華康粗圓體" pitchFamily="49" charset="-120"/>
        </a:defRPr>
      </a:lvl6pPr>
      <a:lvl7pPr marL="914400" algn="ctr" rtl="0" fontAlgn="base">
        <a:spcBef>
          <a:spcPct val="0"/>
        </a:spcBef>
        <a:spcAft>
          <a:spcPct val="0"/>
        </a:spcAft>
        <a:defRPr kumimoji="1" sz="4000">
          <a:solidFill>
            <a:srgbClr val="CC0066"/>
          </a:solidFill>
          <a:latin typeface="Arial" charset="0"/>
          <a:ea typeface="華康粗圓體" pitchFamily="49" charset="-120"/>
        </a:defRPr>
      </a:lvl7pPr>
      <a:lvl8pPr marL="1371600" algn="ctr" rtl="0" fontAlgn="base">
        <a:spcBef>
          <a:spcPct val="0"/>
        </a:spcBef>
        <a:spcAft>
          <a:spcPct val="0"/>
        </a:spcAft>
        <a:defRPr kumimoji="1" sz="4000">
          <a:solidFill>
            <a:srgbClr val="CC0066"/>
          </a:solidFill>
          <a:latin typeface="Arial" charset="0"/>
          <a:ea typeface="華康粗圓體" pitchFamily="49" charset="-120"/>
        </a:defRPr>
      </a:lvl8pPr>
      <a:lvl9pPr marL="1828800" algn="ctr" rtl="0" fontAlgn="base">
        <a:spcBef>
          <a:spcPct val="0"/>
        </a:spcBef>
        <a:spcAft>
          <a:spcPct val="0"/>
        </a:spcAft>
        <a:defRPr kumimoji="1" sz="4000">
          <a:solidFill>
            <a:srgbClr val="CC0066"/>
          </a:solidFill>
          <a:latin typeface="Arial" charset="0"/>
          <a:ea typeface="華康粗圓體" pitchFamily="49" charset="-120"/>
        </a:defRPr>
      </a:lvl9pPr>
    </p:titleStyle>
    <p:bodyStyle>
      <a:lvl1pPr marL="342900" indent="-342900" algn="l" rtl="0" eaLnBrk="0" fontAlgn="base" hangingPunct="0">
        <a:lnSpc>
          <a:spcPct val="110000"/>
        </a:lnSpc>
        <a:spcBef>
          <a:spcPct val="20000"/>
        </a:spcBef>
        <a:spcAft>
          <a:spcPct val="0"/>
        </a:spcAft>
        <a:buSzPct val="90000"/>
        <a:buFont typeface="Wingdings" pitchFamily="2" charset="2"/>
        <a:buChar char="Ø"/>
        <a:defRPr kumimoji="1" sz="2800">
          <a:solidFill>
            <a:srgbClr val="003399"/>
          </a:solidFill>
          <a:latin typeface="+mn-lt"/>
          <a:ea typeface="+mn-ea"/>
          <a:cs typeface="+mn-cs"/>
        </a:defRPr>
      </a:lvl1pPr>
      <a:lvl2pPr marL="742950" indent="-398463" algn="l" rtl="0" eaLnBrk="0" fontAlgn="base" hangingPunct="0">
        <a:lnSpc>
          <a:spcPct val="110000"/>
        </a:lnSpc>
        <a:spcBef>
          <a:spcPct val="20000"/>
        </a:spcBef>
        <a:spcAft>
          <a:spcPct val="0"/>
        </a:spcAft>
        <a:buSzPct val="85000"/>
        <a:buFont typeface="Wingdings" pitchFamily="2" charset="2"/>
        <a:buChar char="v"/>
        <a:defRPr kumimoji="1" sz="2400">
          <a:solidFill>
            <a:schemeClr val="tx1"/>
          </a:solidFill>
          <a:latin typeface="+mn-lt"/>
          <a:ea typeface="+mn-ea"/>
        </a:defRPr>
      </a:lvl2pPr>
      <a:lvl3pPr marL="1074738" indent="-330200" algn="l" rtl="0" eaLnBrk="0" fontAlgn="base" hangingPunct="0">
        <a:lnSpc>
          <a:spcPct val="110000"/>
        </a:lnSpc>
        <a:spcBef>
          <a:spcPct val="20000"/>
        </a:spcBef>
        <a:spcAft>
          <a:spcPct val="0"/>
        </a:spcAft>
        <a:buSzPct val="85000"/>
        <a:buFont typeface="Wingdings" pitchFamily="2" charset="2"/>
        <a:buChar char="n"/>
        <a:defRPr kumimoji="1" sz="2200">
          <a:solidFill>
            <a:srgbClr val="336600"/>
          </a:solidFill>
          <a:latin typeface="+mn-lt"/>
          <a:ea typeface="+mn-ea"/>
        </a:defRPr>
      </a:lvl3pPr>
      <a:lvl4pPr marL="1393825" indent="-317500" algn="l" rtl="0" eaLnBrk="0" fontAlgn="base" hangingPunct="0">
        <a:lnSpc>
          <a:spcPct val="110000"/>
        </a:lnSpc>
        <a:spcBef>
          <a:spcPct val="20000"/>
        </a:spcBef>
        <a:spcAft>
          <a:spcPct val="0"/>
        </a:spcAft>
        <a:buChar char="–"/>
        <a:defRPr kumimoji="1" sz="2200">
          <a:solidFill>
            <a:srgbClr val="A50021"/>
          </a:solidFill>
          <a:latin typeface="+mn-lt"/>
          <a:ea typeface="+mn-ea"/>
        </a:defRPr>
      </a:lvl4pPr>
      <a:lvl5pPr marL="1712913" indent="-317500" algn="l" rtl="0" eaLnBrk="0" fontAlgn="base" hangingPunct="0">
        <a:lnSpc>
          <a:spcPct val="110000"/>
        </a:lnSpc>
        <a:spcBef>
          <a:spcPct val="20000"/>
        </a:spcBef>
        <a:spcAft>
          <a:spcPct val="0"/>
        </a:spcAft>
        <a:buChar char="»"/>
        <a:defRPr kumimoji="1" sz="2000">
          <a:solidFill>
            <a:schemeClr val="tx1"/>
          </a:solidFill>
          <a:latin typeface="+mn-lt"/>
          <a:ea typeface="+mn-ea"/>
        </a:defRPr>
      </a:lvl5pPr>
      <a:lvl6pPr marL="2170113" indent="-317500" algn="l" rtl="0" fontAlgn="base">
        <a:lnSpc>
          <a:spcPct val="110000"/>
        </a:lnSpc>
        <a:spcBef>
          <a:spcPct val="20000"/>
        </a:spcBef>
        <a:spcAft>
          <a:spcPct val="0"/>
        </a:spcAft>
        <a:buChar char="»"/>
        <a:defRPr kumimoji="1" sz="2000">
          <a:solidFill>
            <a:schemeClr val="tx1"/>
          </a:solidFill>
          <a:latin typeface="+mn-lt"/>
          <a:ea typeface="+mn-ea"/>
        </a:defRPr>
      </a:lvl6pPr>
      <a:lvl7pPr marL="2627313" indent="-317500" algn="l" rtl="0" fontAlgn="base">
        <a:lnSpc>
          <a:spcPct val="110000"/>
        </a:lnSpc>
        <a:spcBef>
          <a:spcPct val="20000"/>
        </a:spcBef>
        <a:spcAft>
          <a:spcPct val="0"/>
        </a:spcAft>
        <a:buChar char="»"/>
        <a:defRPr kumimoji="1" sz="2000">
          <a:solidFill>
            <a:schemeClr val="tx1"/>
          </a:solidFill>
          <a:latin typeface="+mn-lt"/>
          <a:ea typeface="+mn-ea"/>
        </a:defRPr>
      </a:lvl7pPr>
      <a:lvl8pPr marL="3084513" indent="-317500" algn="l" rtl="0" fontAlgn="base">
        <a:lnSpc>
          <a:spcPct val="110000"/>
        </a:lnSpc>
        <a:spcBef>
          <a:spcPct val="20000"/>
        </a:spcBef>
        <a:spcAft>
          <a:spcPct val="0"/>
        </a:spcAft>
        <a:buChar char="»"/>
        <a:defRPr kumimoji="1" sz="2000">
          <a:solidFill>
            <a:schemeClr val="tx1"/>
          </a:solidFill>
          <a:latin typeface="+mn-lt"/>
          <a:ea typeface="+mn-ea"/>
        </a:defRPr>
      </a:lvl8pPr>
      <a:lvl9pPr marL="3541713" indent="-317500" algn="l" rtl="0" fontAlgn="base">
        <a:lnSpc>
          <a:spcPct val="110000"/>
        </a:lnSpc>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__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8669338" y="6496050"/>
            <a:ext cx="442912" cy="282575"/>
            <a:chOff x="5578" y="4234"/>
            <a:chExt cx="279" cy="178"/>
          </a:xfrm>
        </p:grpSpPr>
        <p:grpSp>
          <p:nvGrpSpPr>
            <p:cNvPr id="3076" name="Group 4"/>
            <p:cNvGrpSpPr>
              <a:grpSpLocks/>
            </p:cNvGrpSpPr>
            <p:nvPr/>
          </p:nvGrpSpPr>
          <p:grpSpPr bwMode="auto">
            <a:xfrm>
              <a:off x="5578" y="4250"/>
              <a:ext cx="279" cy="162"/>
              <a:chOff x="5896" y="4114"/>
              <a:chExt cx="302" cy="162"/>
            </a:xfrm>
          </p:grpSpPr>
          <p:sp>
            <p:nvSpPr>
              <p:cNvPr id="3078" name="Oval 5"/>
              <p:cNvSpPr>
                <a:spLocks noChangeArrowheads="1"/>
              </p:cNvSpPr>
              <p:nvPr/>
            </p:nvSpPr>
            <p:spPr bwMode="ltGray">
              <a:xfrm rot="-931870">
                <a:off x="5896" y="4114"/>
                <a:ext cx="302" cy="162"/>
              </a:xfrm>
              <a:prstGeom prst="ellipse">
                <a:avLst/>
              </a:prstGeom>
              <a:gradFill rotWithShape="1">
                <a:gsLst>
                  <a:gs pos="0">
                    <a:srgbClr val="0066CC"/>
                  </a:gs>
                  <a:gs pos="100000">
                    <a:srgbClr val="002E5D"/>
                  </a:gs>
                </a:gsLst>
                <a:lin ang="18900000" scaled="1"/>
              </a:gradFill>
              <a:ln w="9525">
                <a:noFill/>
                <a:round/>
                <a:headEnd/>
                <a:tailEnd/>
              </a:ln>
            </p:spPr>
            <p:txBody>
              <a:bodyPr wrap="none" anchor="ctr"/>
              <a:lstStyle/>
              <a:p>
                <a:endParaRPr lang="zh-TW" altLang="en-US"/>
              </a:p>
            </p:txBody>
          </p:sp>
          <p:sp>
            <p:nvSpPr>
              <p:cNvPr id="3079" name="Oval 6"/>
              <p:cNvSpPr>
                <a:spLocks noChangeArrowheads="1"/>
              </p:cNvSpPr>
              <p:nvPr/>
            </p:nvSpPr>
            <p:spPr bwMode="ltGray">
              <a:xfrm rot="-931870">
                <a:off x="5910" y="4126"/>
                <a:ext cx="268" cy="136"/>
              </a:xfrm>
              <a:prstGeom prst="ellipse">
                <a:avLst/>
              </a:prstGeom>
              <a:gradFill rotWithShape="1">
                <a:gsLst>
                  <a:gs pos="0">
                    <a:srgbClr val="002E5D"/>
                  </a:gs>
                  <a:gs pos="100000">
                    <a:srgbClr val="0066CC"/>
                  </a:gs>
                </a:gsLst>
                <a:lin ang="18900000" scaled="1"/>
              </a:gradFill>
              <a:ln w="9525">
                <a:noFill/>
                <a:round/>
                <a:headEnd/>
                <a:tailEnd/>
              </a:ln>
            </p:spPr>
            <p:txBody>
              <a:bodyPr wrap="none" anchor="ctr"/>
              <a:lstStyle/>
              <a:p>
                <a:endParaRPr lang="zh-TW" altLang="en-US"/>
              </a:p>
            </p:txBody>
          </p:sp>
        </p:grpSp>
        <p:sp>
          <p:nvSpPr>
            <p:cNvPr id="3077" name="Rectangle 7"/>
            <p:cNvSpPr>
              <a:spLocks noChangeArrowheads="1"/>
            </p:cNvSpPr>
            <p:nvPr/>
          </p:nvSpPr>
          <p:spPr bwMode="auto">
            <a:xfrm>
              <a:off x="5620" y="4234"/>
              <a:ext cx="196" cy="172"/>
            </a:xfrm>
            <a:prstGeom prst="rect">
              <a:avLst/>
            </a:prstGeom>
            <a:noFill/>
            <a:ln w="9525">
              <a:noFill/>
              <a:miter lim="800000"/>
              <a:headEnd/>
              <a:tailEnd/>
            </a:ln>
          </p:spPr>
          <p:txBody>
            <a:bodyPr lIns="0" tIns="0" rIns="0" bIns="0" anchor="ctr"/>
            <a:lstStyle/>
            <a:p>
              <a:fld id="{E94A908E-D9DC-4853-A5A1-A09EA9498E94}" type="slidenum">
                <a:rPr lang="en-US" altLang="zh-TW" sz="1200" b="0">
                  <a:solidFill>
                    <a:schemeClr val="bg1"/>
                  </a:solidFill>
                  <a:ea typeface="新細明體" charset="-120"/>
                </a:rPr>
                <a:pPr/>
                <a:t>1</a:t>
              </a:fld>
              <a:endParaRPr lang="en-US" altLang="zh-TW" sz="1200" b="0">
                <a:solidFill>
                  <a:schemeClr val="bg1"/>
                </a:solidFill>
                <a:ea typeface="新細明體" charset="-120"/>
              </a:endParaRPr>
            </a:p>
          </p:txBody>
        </p:sp>
      </p:grpSp>
      <p:sp>
        <p:nvSpPr>
          <p:cNvPr id="8" name="Rectangle 6"/>
          <p:cNvSpPr>
            <a:spLocks noChangeArrowheads="1"/>
          </p:cNvSpPr>
          <p:nvPr/>
        </p:nvSpPr>
        <p:spPr bwMode="auto">
          <a:xfrm>
            <a:off x="0" y="2814"/>
            <a:ext cx="9144000" cy="2958100"/>
          </a:xfrm>
          <a:prstGeom prst="rect">
            <a:avLst/>
          </a:prstGeom>
          <a:gradFill rotWithShape="1">
            <a:gsLst>
              <a:gs pos="0">
                <a:srgbClr val="00E7E2"/>
              </a:gs>
              <a:gs pos="100000">
                <a:srgbClr val="FFFFFF">
                  <a:alpha val="24001"/>
                </a:srgbClr>
              </a:gs>
            </a:gsLst>
            <a:lin ang="5400000" scaled="1"/>
          </a:gra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lvl="0" algn="ctr" eaLnBrk="1" fontAlgn="base" hangingPunct="1">
              <a:spcBef>
                <a:spcPct val="0"/>
              </a:spcBef>
              <a:spcAft>
                <a:spcPct val="0"/>
              </a:spcAft>
              <a:defRPr/>
            </a:pPr>
            <a:endParaRPr lang="en-US" altLang="zh-TW" sz="5000" b="1" spc="810" dirty="0" smtClean="0">
              <a:solidFill>
                <a:srgbClr val="0000FF"/>
              </a:solidFill>
              <a:latin typeface="標楷體" pitchFamily="65" charset="-120"/>
              <a:ea typeface="標楷體" pitchFamily="65" charset="-120"/>
            </a:endParaRPr>
          </a:p>
          <a:p>
            <a:pPr lvl="0" algn="ctr" eaLnBrk="1" fontAlgn="base" hangingPunct="1">
              <a:spcBef>
                <a:spcPct val="0"/>
              </a:spcBef>
              <a:spcAft>
                <a:spcPct val="0"/>
              </a:spcAft>
              <a:defRPr/>
            </a:pPr>
            <a:r>
              <a:rPr lang="zh-TW" altLang="en-US" sz="5000" b="1" spc="810" dirty="0" smtClean="0">
                <a:solidFill>
                  <a:srgbClr val="0000FF"/>
                </a:solidFill>
                <a:latin typeface="標楷體" pitchFamily="65" charset="-120"/>
                <a:ea typeface="標楷體" pitchFamily="65" charset="-120"/>
              </a:rPr>
              <a:t>「一例一休」對施工成本</a:t>
            </a:r>
            <a:endParaRPr lang="en-US" altLang="zh-TW" sz="5000" b="1" spc="810" dirty="0" smtClean="0">
              <a:solidFill>
                <a:srgbClr val="0000FF"/>
              </a:solidFill>
              <a:latin typeface="標楷體" pitchFamily="65" charset="-120"/>
              <a:ea typeface="標楷體" pitchFamily="65" charset="-120"/>
            </a:endParaRPr>
          </a:p>
          <a:p>
            <a:pPr lvl="0" algn="ctr" eaLnBrk="1" fontAlgn="base" hangingPunct="1">
              <a:spcBef>
                <a:spcPct val="0"/>
              </a:spcBef>
              <a:spcAft>
                <a:spcPct val="0"/>
              </a:spcAft>
              <a:defRPr/>
            </a:pPr>
            <a:r>
              <a:rPr lang="zh-TW" altLang="en-US" sz="5000" b="1" spc="810" dirty="0" smtClean="0">
                <a:solidFill>
                  <a:srgbClr val="0000FF"/>
                </a:solidFill>
                <a:latin typeface="標楷體" pitchFamily="65" charset="-120"/>
                <a:ea typeface="標楷體" pitchFamily="65" charset="-120"/>
              </a:rPr>
              <a:t>之衝擊分析與因應</a:t>
            </a:r>
            <a:endParaRPr lang="en-US" altLang="zh-TW" sz="5000" b="1" spc="810" dirty="0">
              <a:solidFill>
                <a:srgbClr val="0000FF"/>
              </a:solidFill>
              <a:latin typeface="標楷體" pitchFamily="65" charset="-120"/>
              <a:ea typeface="標楷體" pitchFamily="65" charset="-120"/>
            </a:endParaRPr>
          </a:p>
        </p:txBody>
      </p:sp>
      <p:sp>
        <p:nvSpPr>
          <p:cNvPr id="9" name="矩形 8"/>
          <p:cNvSpPr/>
          <p:nvPr/>
        </p:nvSpPr>
        <p:spPr>
          <a:xfrm>
            <a:off x="3801008" y="3858733"/>
            <a:ext cx="4572000" cy="2354491"/>
          </a:xfrm>
          <a:prstGeom prst="rect">
            <a:avLst/>
          </a:prstGeom>
        </p:spPr>
        <p:txBody>
          <a:bodyPr>
            <a:spAutoFit/>
          </a:bodyPr>
          <a:lstStyle/>
          <a:p>
            <a:pPr lvl="0" algn="ctr" fontAlgn="base">
              <a:lnSpc>
                <a:spcPct val="75000"/>
              </a:lnSpc>
              <a:spcBef>
                <a:spcPct val="0"/>
              </a:spcBef>
              <a:spcAft>
                <a:spcPct val="0"/>
              </a:spcAft>
            </a:pPr>
            <a:r>
              <a:rPr kumimoji="1" lang="zh-TW" altLang="en-US" sz="2800" dirty="0" smtClean="0">
                <a:latin typeface="Times New Roman" panose="02020603050405020304" pitchFamily="18" charset="0"/>
                <a:ea typeface="標楷體" pitchFamily="65" charset="-120"/>
                <a:cs typeface="Times New Roman" panose="02020603050405020304" pitchFamily="18" charset="0"/>
              </a:rPr>
              <a:t>楊登任</a:t>
            </a:r>
            <a:endParaRPr kumimoji="1" lang="en-US" altLang="zh-TW" sz="2800" dirty="0" smtClean="0">
              <a:latin typeface="Times New Roman" panose="02020603050405020304" pitchFamily="18" charset="0"/>
              <a:ea typeface="標楷體" pitchFamily="65" charset="-120"/>
              <a:cs typeface="Times New Roman" panose="02020603050405020304" pitchFamily="18" charset="0"/>
            </a:endParaRPr>
          </a:p>
          <a:p>
            <a:pPr lvl="0" algn="ctr" fontAlgn="base">
              <a:lnSpc>
                <a:spcPct val="75000"/>
              </a:lnSpc>
              <a:spcBef>
                <a:spcPct val="0"/>
              </a:spcBef>
              <a:spcAft>
                <a:spcPct val="0"/>
              </a:spcAft>
            </a:pPr>
            <a:endParaRPr kumimoji="1" lang="en-US" altLang="zh-TW" sz="2800" dirty="0" smtClean="0">
              <a:latin typeface="Times New Roman" panose="02020603050405020304" pitchFamily="18" charset="0"/>
              <a:ea typeface="標楷體" pitchFamily="65" charset="-120"/>
              <a:cs typeface="Times New Roman" panose="02020603050405020304" pitchFamily="18" charset="0"/>
            </a:endParaRPr>
          </a:p>
          <a:p>
            <a:pPr lvl="0" algn="ctr" fontAlgn="base">
              <a:lnSpc>
                <a:spcPct val="75000"/>
              </a:lnSpc>
              <a:spcBef>
                <a:spcPct val="0"/>
              </a:spcBef>
              <a:spcAft>
                <a:spcPct val="0"/>
              </a:spcAft>
            </a:pPr>
            <a:r>
              <a:rPr kumimoji="1" lang="zh-TW" altLang="en-US" sz="2800" dirty="0" smtClean="0">
                <a:latin typeface="Times New Roman" panose="02020603050405020304" pitchFamily="18" charset="0"/>
                <a:ea typeface="標楷體" pitchFamily="65" charset="-120"/>
                <a:cs typeface="Times New Roman" panose="02020603050405020304" pitchFamily="18" charset="0"/>
              </a:rPr>
              <a:t>中興工程顧問股份有限公司</a:t>
            </a:r>
            <a:endParaRPr kumimoji="1" lang="en-US" altLang="zh-TW" sz="2800" dirty="0" smtClean="0">
              <a:latin typeface="Times New Roman" panose="02020603050405020304" pitchFamily="18" charset="0"/>
              <a:ea typeface="標楷體" pitchFamily="65" charset="-120"/>
              <a:cs typeface="Times New Roman" panose="02020603050405020304" pitchFamily="18" charset="0"/>
            </a:endParaRPr>
          </a:p>
          <a:p>
            <a:pPr lvl="0" algn="ctr" fontAlgn="base">
              <a:lnSpc>
                <a:spcPct val="75000"/>
              </a:lnSpc>
              <a:spcBef>
                <a:spcPct val="0"/>
              </a:spcBef>
              <a:spcAft>
                <a:spcPct val="0"/>
              </a:spcAft>
            </a:pPr>
            <a:endParaRPr lang="en-US" altLang="zh-TW" sz="2800" dirty="0" smtClean="0">
              <a:latin typeface="Times New Roman" panose="02020603050405020304" pitchFamily="18" charset="0"/>
              <a:ea typeface="標楷體" pitchFamily="65" charset="-120"/>
              <a:cs typeface="Times New Roman" panose="02020603050405020304" pitchFamily="18" charset="0"/>
            </a:endParaRPr>
          </a:p>
          <a:p>
            <a:pPr lvl="0" algn="ctr" fontAlgn="base">
              <a:lnSpc>
                <a:spcPct val="75000"/>
              </a:lnSpc>
              <a:spcBef>
                <a:spcPct val="0"/>
              </a:spcBef>
              <a:spcAft>
                <a:spcPct val="0"/>
              </a:spcAft>
            </a:pPr>
            <a:r>
              <a:rPr lang="zh-TW" altLang="en-US" sz="2800" dirty="0" smtClean="0">
                <a:latin typeface="Times New Roman" panose="02020603050405020304" pitchFamily="18" charset="0"/>
                <a:ea typeface="標楷體" pitchFamily="65" charset="-120"/>
                <a:cs typeface="Times New Roman" panose="02020603050405020304" pitchFamily="18" charset="0"/>
              </a:rPr>
              <a:t>法務</a:t>
            </a:r>
            <a:r>
              <a:rPr lang="zh-TW" altLang="en-US" sz="2800" dirty="0">
                <a:latin typeface="Times New Roman" panose="02020603050405020304" pitchFamily="18" charset="0"/>
                <a:ea typeface="標楷體" pitchFamily="65" charset="-120"/>
                <a:cs typeface="Times New Roman" panose="02020603050405020304" pitchFamily="18" charset="0"/>
              </a:rPr>
              <a:t>室主任</a:t>
            </a:r>
            <a:endParaRPr kumimoji="1" lang="en-US" altLang="zh-TW" sz="2800" dirty="0">
              <a:latin typeface="Times New Roman" panose="02020603050405020304" pitchFamily="18" charset="0"/>
              <a:ea typeface="標楷體" pitchFamily="65" charset="-120"/>
              <a:cs typeface="Times New Roman" panose="02020603050405020304" pitchFamily="18" charset="0"/>
            </a:endParaRPr>
          </a:p>
          <a:p>
            <a:pPr lvl="0" algn="ctr" fontAlgn="base">
              <a:lnSpc>
                <a:spcPct val="75000"/>
              </a:lnSpc>
              <a:spcBef>
                <a:spcPct val="0"/>
              </a:spcBef>
              <a:spcAft>
                <a:spcPct val="0"/>
              </a:spcAft>
            </a:pPr>
            <a:endParaRPr kumimoji="1" lang="en-US" altLang="zh-TW" sz="2800" b="1" dirty="0">
              <a:latin typeface="Times New Roman" panose="02020603050405020304" pitchFamily="18" charset="0"/>
              <a:ea typeface="標楷體" panose="03000509000000000000" pitchFamily="65" charset="-120"/>
              <a:cs typeface="Times New Roman" panose="02020603050405020304" pitchFamily="18" charset="0"/>
            </a:endParaRPr>
          </a:p>
          <a:p>
            <a:pPr lvl="0" algn="ctr" fontAlgn="base">
              <a:lnSpc>
                <a:spcPct val="75000"/>
              </a:lnSpc>
              <a:spcBef>
                <a:spcPct val="0"/>
              </a:spcBef>
              <a:spcAft>
                <a:spcPct val="0"/>
              </a:spcAft>
            </a:pPr>
            <a:r>
              <a:rPr kumimoji="1"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106</a:t>
            </a:r>
            <a:r>
              <a:rPr kumimoji="1"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年</a:t>
            </a:r>
            <a:r>
              <a:rPr kumimoji="1"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4</a:t>
            </a:r>
            <a:r>
              <a:rPr kumimoji="1"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月</a:t>
            </a:r>
            <a:r>
              <a:rPr kumimoji="1" lang="en-US" altLang="zh-TW" sz="2800" dirty="0" smtClean="0">
                <a:latin typeface="Times New Roman" panose="02020603050405020304" pitchFamily="18" charset="0"/>
                <a:ea typeface="標楷體" panose="03000509000000000000" pitchFamily="65" charset="-120"/>
                <a:cs typeface="Times New Roman" panose="02020603050405020304" pitchFamily="18" charset="0"/>
              </a:rPr>
              <a:t>14</a:t>
            </a:r>
            <a:r>
              <a:rPr kumimoji="1" lang="zh-TW" altLang="en-US" sz="2800" dirty="0" smtClean="0">
                <a:latin typeface="Times New Roman" panose="02020603050405020304" pitchFamily="18" charset="0"/>
                <a:ea typeface="標楷體" panose="03000509000000000000" pitchFamily="65" charset="-120"/>
                <a:cs typeface="Times New Roman" panose="02020603050405020304" pitchFamily="18" charset="0"/>
              </a:rPr>
              <a:t>日</a:t>
            </a:r>
            <a:endParaRPr kumimoji="1" lang="en-US" altLang="zh-TW" sz="280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10" name="Group 10"/>
          <p:cNvGrpSpPr>
            <a:grpSpLocks/>
          </p:cNvGrpSpPr>
          <p:nvPr/>
        </p:nvGrpSpPr>
        <p:grpSpPr bwMode="auto">
          <a:xfrm>
            <a:off x="251520" y="259264"/>
            <a:ext cx="360040" cy="649456"/>
            <a:chOff x="-23" y="119"/>
            <a:chExt cx="363" cy="618"/>
          </a:xfrm>
        </p:grpSpPr>
        <p:sp>
          <p:nvSpPr>
            <p:cNvPr id="11" name="AutoShape 11"/>
            <p:cNvSpPr>
              <a:spLocks noChangeArrowheads="1"/>
            </p:cNvSpPr>
            <p:nvPr/>
          </p:nvSpPr>
          <p:spPr bwMode="auto">
            <a:xfrm>
              <a:off x="158" y="119"/>
              <a:ext cx="181" cy="317"/>
            </a:xfrm>
            <a:prstGeom prst="rtTriangle">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endParaRPr lang="en-US" altLang="zh-TW"/>
            </a:p>
          </p:txBody>
        </p:sp>
        <p:sp>
          <p:nvSpPr>
            <p:cNvPr id="12" name="AutoShape 12"/>
            <p:cNvSpPr>
              <a:spLocks noChangeArrowheads="1"/>
            </p:cNvSpPr>
            <p:nvPr/>
          </p:nvSpPr>
          <p:spPr bwMode="auto">
            <a:xfrm rot="10800000">
              <a:off x="-23" y="418"/>
              <a:ext cx="181" cy="318"/>
            </a:xfrm>
            <a:prstGeom prst="rtTriangle">
              <a:avLst/>
            </a:prstGeom>
            <a:solidFill>
              <a:schemeClr val="bg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endParaRPr lang="en-US" altLang="zh-TW"/>
            </a:p>
          </p:txBody>
        </p:sp>
        <p:sp>
          <p:nvSpPr>
            <p:cNvPr id="13" name="Oval 13"/>
            <p:cNvSpPr>
              <a:spLocks noChangeArrowheads="1"/>
            </p:cNvSpPr>
            <p:nvPr/>
          </p:nvSpPr>
          <p:spPr bwMode="auto">
            <a:xfrm>
              <a:off x="22" y="300"/>
              <a:ext cx="273" cy="273"/>
            </a:xfrm>
            <a:prstGeom prst="ellipse">
              <a:avLst/>
            </a:pr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endParaRPr lang="en-US" altLang="zh-TW"/>
            </a:p>
          </p:txBody>
        </p:sp>
        <p:pic>
          <p:nvPicPr>
            <p:cNvPr id="14" name="Picture 14" descr="CIE logo"/>
            <p:cNvPicPr>
              <a:picLocks noChangeAspect="1" noChangeArrowheads="1"/>
            </p:cNvPicPr>
            <p:nvPr/>
          </p:nvPicPr>
          <p:blipFill>
            <a:blip r:embed="rId2" cstate="print">
              <a:clrChange>
                <a:clrFrom>
                  <a:srgbClr val="FFFFFF"/>
                </a:clrFrom>
                <a:clrTo>
                  <a:srgbClr val="FFFFFF">
                    <a:alpha val="0"/>
                  </a:srgbClr>
                </a:clrTo>
              </a:clrChange>
              <a:lum bright="-6000" contrast="18000"/>
              <a:extLst>
                <a:ext uri="{28A0092B-C50C-407E-A947-70E740481C1C}">
                  <a14:useLocalDpi xmlns="" xmlns:a14="http://schemas.microsoft.com/office/drawing/2010/main" val="0"/>
                </a:ext>
              </a:extLst>
            </a:blip>
            <a:srcRect/>
            <a:stretch>
              <a:fillRect/>
            </a:stretch>
          </p:blipFill>
          <p:spPr bwMode="auto">
            <a:xfrm>
              <a:off x="-23" y="119"/>
              <a:ext cx="363" cy="6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5" name="Text Box 15"/>
          <p:cNvSpPr txBox="1">
            <a:spLocks noChangeArrowheads="1"/>
          </p:cNvSpPr>
          <p:nvPr/>
        </p:nvSpPr>
        <p:spPr bwMode="auto">
          <a:xfrm>
            <a:off x="431540" y="413504"/>
            <a:ext cx="2880320" cy="35779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pitchFamily="34" charset="0"/>
                <a:ea typeface="新細明體" pitchFamily="18" charset="-120"/>
              </a:defRPr>
            </a:lvl1pPr>
            <a:lvl2pPr marL="742950" indent="-285750"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algn="l" eaLnBrk="1" hangingPunct="1">
              <a:lnSpc>
                <a:spcPct val="75000"/>
              </a:lnSpc>
            </a:pPr>
            <a:r>
              <a:rPr lang="zh-TW" altLang="en-US" sz="1200" b="1" spc="1800" baseline="0" dirty="0" smtClean="0">
                <a:solidFill>
                  <a:srgbClr val="002060"/>
                </a:solidFill>
                <a:latin typeface="微軟正黑體" panose="020B0604030504040204" pitchFamily="34" charset="-120"/>
                <a:ea typeface="微軟正黑體" panose="020B0604030504040204" pitchFamily="34" charset="-120"/>
              </a:rPr>
              <a:t> </a:t>
            </a:r>
            <a:r>
              <a:rPr lang="zh-TW" altLang="en-US" sz="1200" b="1" spc="1500" baseline="0" dirty="0" smtClean="0">
                <a:solidFill>
                  <a:srgbClr val="00006C"/>
                </a:solidFill>
                <a:latin typeface="微軟正黑體" panose="020B0604030504040204" pitchFamily="34" charset="-120"/>
                <a:ea typeface="微軟正黑體" panose="020B0604030504040204" pitchFamily="34" charset="-120"/>
              </a:rPr>
              <a:t>中國工程師學會</a:t>
            </a:r>
            <a:endParaRPr lang="en-US" altLang="zh-TW" sz="1200" b="1" spc="1500" baseline="0" dirty="0" smtClean="0">
              <a:solidFill>
                <a:srgbClr val="00006C"/>
              </a:solidFill>
              <a:latin typeface="微軟正黑體" panose="020B0604030504040204" pitchFamily="34" charset="-120"/>
              <a:ea typeface="微軟正黑體" panose="020B0604030504040204" pitchFamily="34" charset="-120"/>
            </a:endParaRPr>
          </a:p>
          <a:p>
            <a:pPr algn="l" eaLnBrk="1" hangingPunct="1">
              <a:lnSpc>
                <a:spcPct val="75000"/>
              </a:lnSpc>
            </a:pPr>
            <a:r>
              <a:rPr lang="zh-TW" altLang="en-US" sz="1100" b="1" kern="600" spc="0" baseline="0" dirty="0" smtClean="0">
                <a:solidFill>
                  <a:srgbClr val="00006C"/>
                </a:solidFill>
              </a:rPr>
              <a:t>     </a:t>
            </a:r>
            <a:r>
              <a:rPr lang="en-US" altLang="zh-TW" sz="1100" b="1" kern="600" spc="0" baseline="0" dirty="0" smtClean="0">
                <a:solidFill>
                  <a:srgbClr val="00006C"/>
                </a:solidFill>
              </a:rPr>
              <a:t>Chinese </a:t>
            </a:r>
            <a:r>
              <a:rPr lang="en-US" altLang="zh-TW" sz="1100" b="1" kern="600" spc="0" baseline="0" dirty="0">
                <a:solidFill>
                  <a:srgbClr val="00006C"/>
                </a:solidFill>
              </a:rPr>
              <a:t>Institute of Engineers (CIE)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參、業界反應</a:t>
            </a:r>
            <a:endParaRPr lang="zh-TW" altLang="en-US" dirty="0"/>
          </a:p>
        </p:txBody>
      </p:sp>
      <p:sp>
        <p:nvSpPr>
          <p:cNvPr id="3" name="內容版面配置區 2"/>
          <p:cNvSpPr>
            <a:spLocks noGrp="1"/>
          </p:cNvSpPr>
          <p:nvPr>
            <p:ph idx="1"/>
          </p:nvPr>
        </p:nvSpPr>
        <p:spPr/>
        <p:txBody>
          <a:bodyPr/>
          <a:lstStyle/>
          <a:p>
            <a:pPr>
              <a:buNone/>
            </a:pPr>
            <a:r>
              <a:rPr lang="zh-TW" altLang="en-US" dirty="0" smtClean="0"/>
              <a:t>一、營造業：</a:t>
            </a:r>
            <a:endParaRPr lang="en-US" altLang="zh-TW" dirty="0" smtClean="0"/>
          </a:p>
          <a:p>
            <a:pPr lvl="1"/>
            <a:r>
              <a:rPr lang="zh-TW" altLang="en-US" dirty="0" smtClean="0"/>
              <a:t>營造公會認為之增加成本</a:t>
            </a:r>
            <a:r>
              <a:rPr lang="en-US" altLang="zh-TW" dirty="0" smtClean="0"/>
              <a:t>(1/3)</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10</a:t>
            </a:fld>
            <a:endParaRPr lang="en-US" altLang="zh-TW"/>
          </a:p>
        </p:txBody>
      </p:sp>
      <p:graphicFrame>
        <p:nvGraphicFramePr>
          <p:cNvPr id="6" name="物件 5"/>
          <p:cNvGraphicFramePr>
            <a:graphicFrameLocks noChangeAspect="1"/>
          </p:cNvGraphicFramePr>
          <p:nvPr/>
        </p:nvGraphicFramePr>
        <p:xfrm>
          <a:off x="635000" y="2312988"/>
          <a:ext cx="7985125" cy="4127500"/>
        </p:xfrm>
        <a:graphic>
          <a:graphicData uri="http://schemas.openxmlformats.org/presentationml/2006/ole">
            <p:oleObj spid="_x0000_s2049" name="文件" r:id="rId3" imgW="5547960" imgH="2961720"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參、業界反應</a:t>
            </a:r>
            <a:endParaRPr lang="zh-TW" altLang="en-US" dirty="0"/>
          </a:p>
        </p:txBody>
      </p:sp>
      <p:sp>
        <p:nvSpPr>
          <p:cNvPr id="3" name="內容版面配置區 2"/>
          <p:cNvSpPr>
            <a:spLocks noGrp="1"/>
          </p:cNvSpPr>
          <p:nvPr>
            <p:ph idx="1"/>
          </p:nvPr>
        </p:nvSpPr>
        <p:spPr/>
        <p:txBody>
          <a:bodyPr/>
          <a:lstStyle/>
          <a:p>
            <a:pPr lvl="1"/>
            <a:r>
              <a:rPr lang="zh-TW" altLang="en-US" dirty="0" smtClean="0"/>
              <a:t>營造公會認為之增加成本</a:t>
            </a:r>
            <a:r>
              <a:rPr lang="en-US" altLang="zh-TW" dirty="0" smtClean="0"/>
              <a:t>(2/3)</a:t>
            </a:r>
          </a:p>
          <a:p>
            <a:pPr lvl="2"/>
            <a:r>
              <a:rPr lang="zh-TW" altLang="zh-TW" dirty="0" smtClean="0"/>
              <a:t>按勞動部標準，人力成本佔發包工程費之</a:t>
            </a:r>
            <a:r>
              <a:rPr lang="en-US" altLang="zh-TW" dirty="0" smtClean="0"/>
              <a:t>25%</a:t>
            </a:r>
            <a:endParaRPr lang="zh-TW" altLang="zh-TW" dirty="0" smtClean="0"/>
          </a:p>
          <a:p>
            <a:pPr lvl="2"/>
            <a:r>
              <a:rPr lang="zh-TW" altLang="zh-TW" dirty="0" smtClean="0"/>
              <a:t>人力成本增加率：</a:t>
            </a:r>
          </a:p>
          <a:p>
            <a:pPr lvl="3">
              <a:buNone/>
            </a:pPr>
            <a:r>
              <a:rPr lang="en-US" altLang="zh-TW" dirty="0" smtClean="0"/>
              <a:t>1.</a:t>
            </a:r>
            <a:r>
              <a:rPr lang="zh-TW" altLang="zh-TW" dirty="0" smtClean="0"/>
              <a:t>修法前：正常工時二週</a:t>
            </a:r>
            <a:r>
              <a:rPr lang="en-US" altLang="zh-TW" dirty="0" smtClean="0">
                <a:solidFill>
                  <a:srgbClr val="FF0000"/>
                </a:solidFill>
              </a:rPr>
              <a:t>84</a:t>
            </a:r>
            <a:r>
              <a:rPr lang="zh-TW" altLang="zh-TW" dirty="0" smtClean="0">
                <a:solidFill>
                  <a:srgbClr val="FF0000"/>
                </a:solidFill>
              </a:rPr>
              <a:t>小時</a:t>
            </a:r>
            <a:r>
              <a:rPr lang="zh-TW" altLang="zh-TW" dirty="0" smtClean="0"/>
              <a:t>，另為趕工需要其餘</a:t>
            </a:r>
            <a:r>
              <a:rPr lang="en-US" altLang="zh-TW" dirty="0" smtClean="0"/>
              <a:t>1.5</a:t>
            </a:r>
            <a:r>
              <a:rPr lang="zh-TW" altLang="zh-TW" dirty="0" smtClean="0"/>
              <a:t>日之週六以加班費支付勞工實際支付之薪資與加班費合計：</a:t>
            </a:r>
            <a:r>
              <a:rPr lang="en-US" altLang="zh-TW" dirty="0" smtClean="0"/>
              <a:t>14</a:t>
            </a:r>
            <a:r>
              <a:rPr lang="zh-TW" altLang="zh-TW" dirty="0" smtClean="0"/>
              <a:t>日＋</a:t>
            </a:r>
            <a:r>
              <a:rPr lang="en-US" altLang="zh-TW" dirty="0" smtClean="0"/>
              <a:t>1.5</a:t>
            </a:r>
            <a:r>
              <a:rPr lang="zh-TW" altLang="zh-TW" dirty="0" smtClean="0"/>
              <a:t>日＝</a:t>
            </a:r>
            <a:r>
              <a:rPr lang="en-US" altLang="zh-TW" dirty="0" smtClean="0"/>
              <a:t>15.5</a:t>
            </a:r>
            <a:r>
              <a:rPr lang="zh-TW" altLang="zh-TW" dirty="0" smtClean="0"/>
              <a:t>日。</a:t>
            </a:r>
            <a:endParaRPr lang="en-US" altLang="zh-TW" dirty="0" smtClean="0"/>
          </a:p>
          <a:p>
            <a:pPr lvl="3">
              <a:buNone/>
            </a:pPr>
            <a:r>
              <a:rPr lang="en-US" altLang="zh-TW" dirty="0" smtClean="0"/>
              <a:t>2.</a:t>
            </a:r>
            <a:r>
              <a:rPr lang="zh-TW" altLang="zh-TW" dirty="0" smtClean="0"/>
              <a:t>修法後：正常工時二週</a:t>
            </a:r>
            <a:r>
              <a:rPr lang="en-US" altLang="zh-TW" dirty="0" smtClean="0"/>
              <a:t>80</a:t>
            </a:r>
            <a:r>
              <a:rPr lang="zh-TW" altLang="zh-TW" dirty="0" smtClean="0"/>
              <a:t>小時，另為趕工需要其餘</a:t>
            </a:r>
            <a:r>
              <a:rPr lang="en-US" altLang="zh-TW" dirty="0" smtClean="0"/>
              <a:t>2.0</a:t>
            </a:r>
            <a:r>
              <a:rPr lang="zh-TW" altLang="zh-TW" dirty="0" smtClean="0"/>
              <a:t>日之週六以加班費支付勞工實際支付之薪資與加班費合計：</a:t>
            </a:r>
            <a:r>
              <a:rPr lang="en-US" altLang="zh-TW" dirty="0" smtClean="0"/>
              <a:t>14</a:t>
            </a:r>
            <a:r>
              <a:rPr lang="zh-TW" altLang="zh-TW" dirty="0" smtClean="0"/>
              <a:t>日＋</a:t>
            </a:r>
            <a:r>
              <a:rPr lang="en-US" altLang="zh-TW" dirty="0" smtClean="0"/>
              <a:t>1.583</a:t>
            </a:r>
            <a:r>
              <a:rPr lang="zh-TW" altLang="zh-TW" dirty="0" smtClean="0"/>
              <a:t>日×</a:t>
            </a:r>
            <a:r>
              <a:rPr lang="en-US" altLang="zh-TW" dirty="0" smtClean="0"/>
              <a:t>2</a:t>
            </a:r>
            <a:r>
              <a:rPr lang="zh-TW" altLang="zh-TW" dirty="0" smtClean="0"/>
              <a:t>＝</a:t>
            </a:r>
            <a:r>
              <a:rPr lang="en-US" altLang="zh-TW" dirty="0" smtClean="0"/>
              <a:t>17.167</a:t>
            </a:r>
            <a:r>
              <a:rPr lang="zh-TW" altLang="zh-TW" dirty="0" smtClean="0"/>
              <a:t>日。</a:t>
            </a:r>
            <a:endParaRPr lang="en-US" altLang="zh-TW" dirty="0" smtClean="0"/>
          </a:p>
          <a:p>
            <a:pPr lvl="3">
              <a:buNone/>
            </a:pPr>
            <a:r>
              <a:rPr lang="en-US" altLang="zh-TW" dirty="0" smtClean="0"/>
              <a:t>3.</a:t>
            </a:r>
            <a:r>
              <a:rPr lang="zh-TW" altLang="zh-TW" dirty="0" smtClean="0"/>
              <a:t>基本工資：自</a:t>
            </a:r>
            <a:r>
              <a:rPr lang="en-US" altLang="zh-TW" dirty="0" smtClean="0"/>
              <a:t>106</a:t>
            </a:r>
            <a:r>
              <a:rPr lang="zh-TW" altLang="zh-TW" dirty="0" smtClean="0"/>
              <a:t>年</a:t>
            </a:r>
            <a:r>
              <a:rPr lang="en-US" altLang="zh-TW" dirty="0" smtClean="0"/>
              <a:t>1</a:t>
            </a:r>
            <a:r>
              <a:rPr lang="zh-TW" altLang="zh-TW" dirty="0" smtClean="0"/>
              <a:t>月</a:t>
            </a:r>
            <a:r>
              <a:rPr lang="en-US" altLang="zh-TW" dirty="0" smtClean="0"/>
              <a:t>1</a:t>
            </a:r>
            <a:r>
              <a:rPr lang="zh-TW" altLang="zh-TW" dirty="0" smtClean="0"/>
              <a:t>日由每月</a:t>
            </a:r>
            <a:r>
              <a:rPr lang="en-US" altLang="zh-TW" dirty="0" smtClean="0"/>
              <a:t>20008</a:t>
            </a:r>
            <a:r>
              <a:rPr lang="zh-TW" altLang="zh-TW" dirty="0" smtClean="0"/>
              <a:t>元調升為每月</a:t>
            </a:r>
            <a:r>
              <a:rPr lang="en-US" altLang="zh-TW" dirty="0" smtClean="0"/>
              <a:t>21009</a:t>
            </a:r>
            <a:r>
              <a:rPr lang="zh-TW" altLang="zh-TW" dirty="0" smtClean="0"/>
              <a:t>元合併計算機本工資之調漲與勞基法修法所致工時縮短及加班費率調整人力成本增加率為：（</a:t>
            </a:r>
            <a:r>
              <a:rPr lang="en-US" altLang="zh-TW" dirty="0" smtClean="0"/>
              <a:t>21009</a:t>
            </a:r>
            <a:r>
              <a:rPr lang="zh-TW" altLang="zh-TW" dirty="0" smtClean="0"/>
              <a:t>元÷</a:t>
            </a:r>
            <a:r>
              <a:rPr lang="en-US" altLang="zh-TW" dirty="0" smtClean="0"/>
              <a:t>2008</a:t>
            </a:r>
            <a:r>
              <a:rPr lang="zh-TW" altLang="zh-TW" dirty="0" smtClean="0"/>
              <a:t>元）×（</a:t>
            </a:r>
            <a:r>
              <a:rPr lang="en-US" altLang="zh-TW" dirty="0" smtClean="0"/>
              <a:t>17.167</a:t>
            </a:r>
            <a:r>
              <a:rPr lang="zh-TW" altLang="zh-TW" dirty="0" smtClean="0"/>
              <a:t>日÷</a:t>
            </a:r>
            <a:r>
              <a:rPr lang="en-US" altLang="zh-TW" dirty="0" smtClean="0"/>
              <a:t>15.5</a:t>
            </a:r>
            <a:r>
              <a:rPr lang="zh-TW" altLang="zh-TW" dirty="0" smtClean="0"/>
              <a:t>日）＝</a:t>
            </a:r>
            <a:r>
              <a:rPr lang="en-US" altLang="zh-TW" dirty="0" smtClean="0"/>
              <a:t>1.1629</a:t>
            </a:r>
            <a:r>
              <a:rPr lang="zh-TW" altLang="zh-TW" dirty="0" smtClean="0"/>
              <a:t>（即人力成本增加率為</a:t>
            </a:r>
            <a:r>
              <a:rPr lang="en-US" altLang="zh-TW" dirty="0" smtClean="0"/>
              <a:t>16.29%</a:t>
            </a:r>
            <a:endParaRPr lang="zh-TW" altLang="en-US" dirty="0" smtClean="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11</a:t>
            </a:fld>
            <a:endParaRPr lang="en-US" altLang="zh-TW"/>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參、業界反應</a:t>
            </a:r>
            <a:endParaRPr lang="zh-TW" altLang="en-US" dirty="0"/>
          </a:p>
        </p:txBody>
      </p:sp>
      <p:sp>
        <p:nvSpPr>
          <p:cNvPr id="3" name="內容版面配置區 2"/>
          <p:cNvSpPr>
            <a:spLocks noGrp="1"/>
          </p:cNvSpPr>
          <p:nvPr>
            <p:ph idx="1"/>
          </p:nvPr>
        </p:nvSpPr>
        <p:spPr/>
        <p:txBody>
          <a:bodyPr/>
          <a:lstStyle/>
          <a:p>
            <a:pPr lvl="1"/>
            <a:r>
              <a:rPr lang="zh-TW" altLang="en-US" sz="3200" dirty="0" smtClean="0"/>
              <a:t>營造公會認為之增加成本</a:t>
            </a:r>
            <a:r>
              <a:rPr lang="en-US" altLang="zh-TW" sz="3200" dirty="0" smtClean="0"/>
              <a:t>(2/3)</a:t>
            </a:r>
          </a:p>
          <a:p>
            <a:pPr lvl="2"/>
            <a:r>
              <a:rPr lang="zh-TW" altLang="zh-TW" sz="2800" b="1" dirty="0" smtClean="0"/>
              <a:t>建請補償各工程增加成本金額之統一公式</a:t>
            </a:r>
            <a:endParaRPr lang="en-US" altLang="zh-TW" sz="2800" dirty="0" smtClean="0"/>
          </a:p>
          <a:p>
            <a:pPr lvl="3">
              <a:buNone/>
            </a:pPr>
            <a:r>
              <a:rPr lang="en-US" altLang="zh-TW" sz="2800" b="1" dirty="0" smtClean="0"/>
              <a:t>1.</a:t>
            </a:r>
            <a:r>
              <a:rPr lang="zh-TW" altLang="zh-TW" sz="2800" b="1" dirty="0" smtClean="0"/>
              <a:t>總工程費中人力成本比例：</a:t>
            </a:r>
            <a:r>
              <a:rPr lang="en-US" altLang="zh-TW" sz="2800" b="1" dirty="0" smtClean="0"/>
              <a:t>25%</a:t>
            </a:r>
            <a:r>
              <a:rPr lang="zh-TW" altLang="zh-TW" sz="2800" b="1" dirty="0" smtClean="0"/>
              <a:t>（按勞動部標準）</a:t>
            </a:r>
            <a:endParaRPr lang="en-US" altLang="zh-TW" sz="2800" b="1" dirty="0" smtClean="0"/>
          </a:p>
          <a:p>
            <a:pPr lvl="3">
              <a:buNone/>
            </a:pPr>
            <a:r>
              <a:rPr lang="en-US" altLang="zh-TW" sz="2800" b="1" dirty="0" smtClean="0"/>
              <a:t>2.</a:t>
            </a:r>
            <a:r>
              <a:rPr lang="zh-TW" altLang="zh-TW" sz="2800" b="1" dirty="0" smtClean="0"/>
              <a:t>總工程費增加率：</a:t>
            </a:r>
            <a:endParaRPr lang="en-US" altLang="zh-TW" sz="2800" b="1" dirty="0" smtClean="0"/>
          </a:p>
          <a:p>
            <a:pPr lvl="3">
              <a:buNone/>
            </a:pPr>
            <a:r>
              <a:rPr lang="en-US" altLang="zh-TW" sz="2800" b="1" dirty="0" smtClean="0"/>
              <a:t> 25%</a:t>
            </a:r>
            <a:r>
              <a:rPr lang="zh-TW" altLang="zh-TW" sz="2800" b="1" dirty="0" smtClean="0"/>
              <a:t>（總工程費中人力成本比例）</a:t>
            </a:r>
            <a:r>
              <a:rPr lang="en-US" altLang="zh-TW" sz="2800" b="1" dirty="0" smtClean="0"/>
              <a:t>*16.29%</a:t>
            </a:r>
            <a:r>
              <a:rPr lang="zh-TW" altLang="zh-TW" sz="2800" b="1" dirty="0" smtClean="0"/>
              <a:t>（人力成本增加率）＝</a:t>
            </a:r>
            <a:r>
              <a:rPr lang="en-US" altLang="zh-TW" sz="2800" b="1" dirty="0" smtClean="0"/>
              <a:t>4.07%</a:t>
            </a:r>
            <a:endParaRPr lang="zh-TW" altLang="zh-TW" sz="2800" b="1" dirty="0" smtClean="0"/>
          </a:p>
          <a:p>
            <a:endParaRPr lang="zh-TW" altLang="en-US" sz="3600"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12</a:t>
            </a:fld>
            <a:endParaRPr lang="en-US" altLang="zh-TW"/>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參、業界反應</a:t>
            </a:r>
            <a:endParaRPr lang="zh-TW" altLang="en-US" dirty="0"/>
          </a:p>
        </p:txBody>
      </p:sp>
      <p:sp>
        <p:nvSpPr>
          <p:cNvPr id="3" name="內容版面配置區 2"/>
          <p:cNvSpPr>
            <a:spLocks noGrp="1"/>
          </p:cNvSpPr>
          <p:nvPr>
            <p:ph idx="1"/>
          </p:nvPr>
        </p:nvSpPr>
        <p:spPr/>
        <p:txBody>
          <a:bodyPr/>
          <a:lstStyle/>
          <a:p>
            <a:pPr>
              <a:buNone/>
            </a:pPr>
            <a:r>
              <a:rPr lang="zh-TW" altLang="en-US" dirty="0" smtClean="0"/>
              <a:t>二、工程技術顧問業</a:t>
            </a:r>
            <a:r>
              <a:rPr lang="en-US" altLang="zh-TW" dirty="0" smtClean="0"/>
              <a:t>(</a:t>
            </a:r>
            <a:r>
              <a:rPr lang="zh-TW" altLang="en-US" dirty="0" smtClean="0"/>
              <a:t>資料來源：臺灣世曦</a:t>
            </a:r>
            <a:r>
              <a:rPr lang="en-US" altLang="zh-TW" dirty="0" smtClean="0"/>
              <a:t>)</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13</a:t>
            </a:fld>
            <a:endParaRPr lang="en-US" altLang="zh-TW"/>
          </a:p>
        </p:txBody>
      </p:sp>
      <p:sp>
        <p:nvSpPr>
          <p:cNvPr id="5" name="文字方塊 4"/>
          <p:cNvSpPr txBox="1"/>
          <p:nvPr/>
        </p:nvSpPr>
        <p:spPr>
          <a:xfrm>
            <a:off x="258763" y="1527175"/>
            <a:ext cx="8885237" cy="4862870"/>
          </a:xfrm>
          <a:prstGeom prst="rect">
            <a:avLst/>
          </a:prstGeom>
          <a:noFill/>
        </p:spPr>
        <p:txBody>
          <a:bodyPr wrap="square">
            <a:spAutoFit/>
          </a:bodyPr>
          <a:lstStyle/>
          <a:p>
            <a:pPr marL="1609725" indent="-1514475" algn="just">
              <a:lnSpc>
                <a:spcPts val="3600"/>
              </a:lnSpc>
              <a:defRPr/>
            </a:pPr>
            <a:r>
              <a:rPr lang="zh-TW" altLang="en-US" sz="1600" dirty="0">
                <a:latin typeface="微軟正黑體" panose="020B0604030504040204" pitchFamily="34" charset="-120"/>
                <a:ea typeface="微軟正黑體" panose="020B0604030504040204" pitchFamily="34" charset="-120"/>
              </a:rPr>
              <a:t>假日人力：工期為日曆天，休假日配合承包商輪值執行監造業務。</a:t>
            </a: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defRPr/>
            </a:pPr>
            <a:r>
              <a:rPr lang="zh-TW" altLang="en-US" sz="1600" dirty="0">
                <a:latin typeface="微軟正黑體" panose="020B0604030504040204" pitchFamily="34" charset="-120"/>
                <a:ea typeface="微軟正黑體" panose="020B0604030504040204" pitchFamily="34" charset="-120"/>
              </a:rPr>
              <a:t>成本分析：計算每增加</a:t>
            </a:r>
            <a:r>
              <a:rPr lang="en-US" altLang="zh-TW" sz="1600" dirty="0">
                <a:latin typeface="微軟正黑體" panose="020B0604030504040204" pitchFamily="34" charset="-120"/>
                <a:ea typeface="微軟正黑體" panose="020B0604030504040204" pitchFamily="34" charset="-120"/>
              </a:rPr>
              <a:t>1</a:t>
            </a:r>
            <a:r>
              <a:rPr lang="zh-TW" altLang="en-US" sz="1600" dirty="0">
                <a:latin typeface="微軟正黑體" panose="020B0604030504040204" pitchFamily="34" charset="-120"/>
                <a:ea typeface="微軟正黑體" panose="020B0604030504040204" pitchFamily="34" charset="-120"/>
              </a:rPr>
              <a:t>個人值班</a:t>
            </a:r>
            <a:r>
              <a:rPr lang="en-US" altLang="zh-TW" sz="1600" dirty="0">
                <a:latin typeface="微軟正黑體" panose="020B0604030504040204" pitchFamily="34" charset="-120"/>
                <a:ea typeface="微軟正黑體" panose="020B0604030504040204" pitchFamily="34" charset="-120"/>
              </a:rPr>
              <a:t>4</a:t>
            </a:r>
            <a:r>
              <a:rPr lang="zh-TW" altLang="en-US" sz="1600" dirty="0">
                <a:latin typeface="微軟正黑體" panose="020B0604030504040204" pitchFamily="34" charset="-120"/>
                <a:ea typeface="微軟正黑體" panose="020B0604030504040204" pitchFamily="34" charset="-120"/>
              </a:rPr>
              <a:t>、</a:t>
            </a:r>
            <a:r>
              <a:rPr lang="en-US" altLang="zh-TW" sz="1600" dirty="0">
                <a:latin typeface="微軟正黑體" panose="020B0604030504040204" pitchFamily="34" charset="-120"/>
                <a:ea typeface="微軟正黑體" panose="020B0604030504040204" pitchFamily="34" charset="-120"/>
              </a:rPr>
              <a:t>8</a:t>
            </a:r>
            <a:r>
              <a:rPr lang="zh-TW" altLang="en-US" sz="1600" dirty="0">
                <a:latin typeface="微軟正黑體" panose="020B0604030504040204" pitchFamily="34" charset="-120"/>
                <a:ea typeface="微軟正黑體" panose="020B0604030504040204" pitchFamily="34" charset="-120"/>
              </a:rPr>
              <a:t>及</a:t>
            </a:r>
            <a:r>
              <a:rPr lang="en-US" altLang="zh-TW" sz="1600" dirty="0">
                <a:latin typeface="微軟正黑體" panose="020B0604030504040204" pitchFamily="34" charset="-120"/>
                <a:ea typeface="微軟正黑體" panose="020B0604030504040204" pitchFamily="34" charset="-120"/>
              </a:rPr>
              <a:t>12</a:t>
            </a:r>
            <a:r>
              <a:rPr lang="zh-TW" altLang="en-US" sz="1600" dirty="0">
                <a:latin typeface="微軟正黑體" panose="020B0604030504040204" pitchFamily="34" charset="-120"/>
                <a:ea typeface="微軟正黑體" panose="020B0604030504040204" pitchFamily="34" charset="-120"/>
              </a:rPr>
              <a:t>小時所增加成本費用</a:t>
            </a: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defRPr/>
            </a:pP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defRPr/>
            </a:pP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defRPr/>
            </a:pP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defRPr/>
            </a:pPr>
            <a:endParaRPr lang="en-US" altLang="zh-TW" sz="1600" dirty="0">
              <a:latin typeface="微軟正黑體" panose="020B0604030504040204" pitchFamily="34" charset="-120"/>
              <a:ea typeface="微軟正黑體" panose="020B0604030504040204" pitchFamily="34" charset="-120"/>
            </a:endParaRPr>
          </a:p>
          <a:p>
            <a:pPr marL="1609725" indent="-1514475" algn="just">
              <a:lnSpc>
                <a:spcPts val="3600"/>
              </a:lnSpc>
              <a:spcBef>
                <a:spcPts val="1200"/>
              </a:spcBef>
              <a:defRPr/>
            </a:pPr>
            <a:r>
              <a:rPr lang="zh-TW" altLang="en-US" sz="1600" dirty="0" smtClean="0">
                <a:latin typeface="微軟正黑體" panose="020B0604030504040204" pitchFamily="34" charset="-120"/>
                <a:ea typeface="微軟正黑體" panose="020B0604030504040204" pitchFamily="34" charset="-120"/>
              </a:rPr>
              <a:t>說明</a:t>
            </a:r>
            <a:r>
              <a:rPr lang="zh-TW" altLang="en-US" sz="1600" dirty="0">
                <a:latin typeface="微軟正黑體" panose="020B0604030504040204" pitchFamily="34" charset="-120"/>
                <a:ea typeface="微軟正黑體" panose="020B0604030504040204" pitchFamily="34" charset="-120"/>
              </a:rPr>
              <a:t>：</a:t>
            </a:r>
            <a:endParaRPr lang="en-US" altLang="zh-TW" sz="1600" dirty="0">
              <a:latin typeface="微軟正黑體" panose="020B0604030504040204" pitchFamily="34" charset="-120"/>
              <a:ea typeface="微軟正黑體" panose="020B0604030504040204" pitchFamily="34" charset="-120"/>
            </a:endParaRPr>
          </a:p>
          <a:p>
            <a:pPr marL="95250" algn="just">
              <a:lnSpc>
                <a:spcPts val="3600"/>
              </a:lnSpc>
              <a:spcBef>
                <a:spcPts val="0"/>
              </a:spcBef>
              <a:defRPr/>
            </a:pPr>
            <a:r>
              <a:rPr lang="zh-TW" altLang="en-US" sz="1600" dirty="0">
                <a:latin typeface="微軟正黑體" panose="020B0604030504040204" pitchFamily="34" charset="-120"/>
                <a:ea typeface="微軟正黑體" panose="020B0604030504040204" pitchFamily="34" charset="-120"/>
              </a:rPr>
              <a:t>監造人力若配合承包商休假日</a:t>
            </a:r>
            <a:r>
              <a:rPr lang="zh-TW" altLang="en-US" sz="1600" dirty="0" smtClean="0">
                <a:latin typeface="微軟正黑體" panose="020B0604030504040204" pitchFamily="34" charset="-120"/>
                <a:ea typeface="微軟正黑體" panose="020B0604030504040204" pitchFamily="34" charset="-120"/>
              </a:rPr>
              <a:t>輪值，</a:t>
            </a:r>
            <a:r>
              <a:rPr lang="zh-TW" altLang="en-US" sz="1600" dirty="0">
                <a:latin typeface="微軟正黑體" panose="020B0604030504040204" pitchFamily="34" charset="-120"/>
                <a:ea typeface="微軟正黑體" panose="020B0604030504040204" pitchFamily="34" charset="-120"/>
              </a:rPr>
              <a:t>每留守</a:t>
            </a:r>
            <a:r>
              <a:rPr lang="en-US" altLang="zh-TW" sz="1600" dirty="0">
                <a:latin typeface="微軟正黑體" panose="020B0604030504040204" pitchFamily="34" charset="-120"/>
                <a:ea typeface="微軟正黑體" panose="020B0604030504040204" pitchFamily="34" charset="-120"/>
              </a:rPr>
              <a:t>1</a:t>
            </a:r>
            <a:r>
              <a:rPr lang="zh-TW" altLang="en-US" sz="1600" dirty="0">
                <a:latin typeface="微軟正黑體" panose="020B0604030504040204" pitchFamily="34" charset="-120"/>
                <a:ea typeface="微軟正黑體" panose="020B0604030504040204" pitchFamily="34" charset="-120"/>
              </a:rPr>
              <a:t>人工作</a:t>
            </a:r>
            <a:r>
              <a:rPr lang="en-US" altLang="zh-TW" sz="1600" dirty="0">
                <a:latin typeface="微軟正黑體" panose="020B0604030504040204" pitchFamily="34" charset="-120"/>
                <a:ea typeface="微軟正黑體" panose="020B0604030504040204" pitchFamily="34" charset="-120"/>
              </a:rPr>
              <a:t>8</a:t>
            </a:r>
            <a:r>
              <a:rPr lang="zh-TW" altLang="en-US" sz="1600" dirty="0">
                <a:latin typeface="微軟正黑體" panose="020B0604030504040204" pitchFamily="34" charset="-120"/>
                <a:ea typeface="微軟正黑體" panose="020B0604030504040204" pitchFamily="34" charset="-120"/>
              </a:rPr>
              <a:t>小時計算</a:t>
            </a:r>
            <a:r>
              <a:rPr lang="zh-TW" altLang="en-US" sz="1600" dirty="0" smtClean="0">
                <a:latin typeface="微軟正黑體" panose="020B0604030504040204" pitchFamily="34" charset="-120"/>
                <a:ea typeface="微軟正黑體" panose="020B0604030504040204" pitchFamily="34" charset="-120"/>
              </a:rPr>
              <a:t>，相當</a:t>
            </a:r>
            <a:r>
              <a:rPr lang="zh-TW" altLang="en-US" sz="1600" dirty="0">
                <a:solidFill>
                  <a:srgbClr val="FF0000"/>
                </a:solidFill>
                <a:latin typeface="微軟正黑體" panose="020B0604030504040204" pitchFamily="34" charset="-120"/>
                <a:ea typeface="微軟正黑體" panose="020B0604030504040204" pitchFamily="34" charset="-120"/>
              </a:rPr>
              <a:t>每年需增加</a:t>
            </a:r>
            <a:r>
              <a:rPr lang="en-US" altLang="zh-TW" sz="1600" dirty="0">
                <a:solidFill>
                  <a:srgbClr val="FF0000"/>
                </a:solidFill>
                <a:latin typeface="微軟正黑體" panose="020B0604030504040204" pitchFamily="34" charset="-120"/>
                <a:ea typeface="微軟正黑體" panose="020B0604030504040204" pitchFamily="34" charset="-120"/>
              </a:rPr>
              <a:t>1.73</a:t>
            </a:r>
            <a:r>
              <a:rPr lang="zh-TW" altLang="en-US" sz="1600" dirty="0">
                <a:solidFill>
                  <a:srgbClr val="FF0000"/>
                </a:solidFill>
                <a:latin typeface="微軟正黑體" panose="020B0604030504040204" pitchFamily="34" charset="-120"/>
                <a:ea typeface="微軟正黑體" panose="020B0604030504040204" pitchFamily="34" charset="-120"/>
              </a:rPr>
              <a:t>人</a:t>
            </a:r>
            <a:r>
              <a:rPr lang="zh-TW" altLang="en-US" sz="1600" dirty="0" smtClean="0">
                <a:solidFill>
                  <a:srgbClr val="FF0000"/>
                </a:solidFill>
                <a:latin typeface="微軟正黑體" panose="020B0604030504040204" pitchFamily="34" charset="-120"/>
                <a:ea typeface="微軟正黑體" panose="020B0604030504040204" pitchFamily="34" charset="-120"/>
              </a:rPr>
              <a:t>月</a:t>
            </a:r>
            <a:endParaRPr lang="en-US" altLang="zh-TW" sz="1600" dirty="0" smtClean="0">
              <a:latin typeface="微軟正黑體" panose="020B0604030504040204" pitchFamily="34" charset="-120"/>
              <a:ea typeface="微軟正黑體" panose="020B0604030504040204" pitchFamily="34" charset="-120"/>
            </a:endParaRPr>
          </a:p>
          <a:p>
            <a:pPr marL="95250" algn="just">
              <a:lnSpc>
                <a:spcPts val="3600"/>
              </a:lnSpc>
              <a:spcBef>
                <a:spcPts val="0"/>
              </a:spcBef>
              <a:defRPr/>
            </a:pPr>
            <a:endParaRPr lang="en-US" altLang="zh-TW" sz="2800" dirty="0" smtClean="0">
              <a:latin typeface="微軟正黑體" panose="020B0604030504040204" pitchFamily="34" charset="-120"/>
              <a:ea typeface="微軟正黑體" panose="020B0604030504040204" pitchFamily="34" charset="-120"/>
            </a:endParaRPr>
          </a:p>
          <a:p>
            <a:pPr marL="95250" algn="just">
              <a:lnSpc>
                <a:spcPts val="3600"/>
              </a:lnSpc>
              <a:spcBef>
                <a:spcPts val="0"/>
              </a:spcBef>
              <a:defRPr/>
            </a:pPr>
            <a:r>
              <a:rPr lang="zh-TW" altLang="en-US" sz="2800" dirty="0" smtClean="0">
                <a:latin typeface="微軟正黑體" panose="020B0604030504040204" pitchFamily="34" charset="-120"/>
                <a:ea typeface="微軟正黑體" panose="020B0604030504040204" pitchFamily="34" charset="-120"/>
              </a:rPr>
              <a:t>約為</a:t>
            </a:r>
            <a:r>
              <a:rPr lang="en-US" altLang="zh-TW" sz="2800" dirty="0" smtClean="0">
                <a:latin typeface="微軟正黑體" panose="020B0604030504040204" pitchFamily="34" charset="-120"/>
                <a:ea typeface="微軟正黑體" panose="020B0604030504040204" pitchFamily="34" charset="-120"/>
              </a:rPr>
              <a:t>14%</a:t>
            </a:r>
            <a:endParaRPr lang="zh-TW" altLang="en-US" sz="2800" dirty="0">
              <a:latin typeface="微軟正黑體" panose="020B0604030504040204" pitchFamily="34" charset="-120"/>
              <a:ea typeface="微軟正黑體" panose="020B0604030504040204" pitchFamily="34" charset="-120"/>
            </a:endParaRPr>
          </a:p>
        </p:txBody>
      </p:sp>
      <p:graphicFrame>
        <p:nvGraphicFramePr>
          <p:cNvPr id="6" name="表格 5"/>
          <p:cNvGraphicFramePr>
            <a:graphicFrameLocks noGrp="1"/>
          </p:cNvGraphicFramePr>
          <p:nvPr/>
        </p:nvGraphicFramePr>
        <p:xfrm>
          <a:off x="352425" y="2652713"/>
          <a:ext cx="8515349" cy="1903720"/>
        </p:xfrm>
        <a:graphic>
          <a:graphicData uri="http://schemas.openxmlformats.org/drawingml/2006/table">
            <a:tbl>
              <a:tblPr/>
              <a:tblGrid>
                <a:gridCol w="807380"/>
                <a:gridCol w="1707642"/>
                <a:gridCol w="1707642"/>
                <a:gridCol w="1430418"/>
                <a:gridCol w="1431848"/>
                <a:gridCol w="1430419"/>
              </a:tblGrid>
              <a:tr h="342502">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工作</a:t>
                      </a:r>
                      <a:endParaRPr kumimoji="0" lang="en-US" altLang="zh-TW" sz="2000" b="1" i="0" u="none" strike="noStrike" cap="none" normalizeH="0" baseline="0" dirty="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時數</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修法前</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修法後</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修法前後</a:t>
                      </a:r>
                      <a:endParaRPr kumimoji="0" lang="en-US" altLang="zh-TW" sz="2000" b="1" i="0" u="none" strike="noStrike" cap="none" normalizeH="0" baseline="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價差</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1" i="0" u="none" strike="noStrike" cap="none" normalizeH="0" baseline="0" dirty="0" smtClean="0">
                          <a:ln>
                            <a:noFill/>
                          </a:ln>
                          <a:solidFill>
                            <a:schemeClr val="bg1"/>
                          </a:solidFill>
                          <a:effectLst/>
                          <a:latin typeface="微軟正黑體" pitchFamily="34" charset="-120"/>
                          <a:ea typeface="微軟正黑體" pitchFamily="34" charset="-120"/>
                        </a:rPr>
                        <a:t>1</a:t>
                      </a: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人每月</a:t>
                      </a:r>
                      <a:endParaRPr kumimoji="0" lang="en-US" altLang="zh-TW" sz="2000" b="1" i="0" u="none" strike="noStrike" cap="none" normalizeH="0" baseline="0" dirty="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增加成本</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1" i="0" u="none" strike="noStrike" cap="none" normalizeH="0" baseline="0" smtClean="0">
                          <a:ln>
                            <a:noFill/>
                          </a:ln>
                          <a:solidFill>
                            <a:schemeClr val="bg1"/>
                          </a:solidFill>
                          <a:effectLst/>
                          <a:latin typeface="微軟正黑體" pitchFamily="34" charset="-120"/>
                          <a:ea typeface="微軟正黑體" pitchFamily="34" charset="-120"/>
                        </a:rPr>
                        <a:t>1</a:t>
                      </a: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人每年</a:t>
                      </a:r>
                      <a:endParaRPr kumimoji="0" lang="en-US" altLang="zh-TW" sz="2000" b="1" i="0" u="none" strike="noStrike" cap="none" normalizeH="0" baseline="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增加成本</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r>
              <a:tr h="579133">
                <a:tc vMerge="1">
                  <a:txBody>
                    <a:bodyPr/>
                    <a:lstStyle/>
                    <a:p>
                      <a:endParaRPr lang="zh-TW" altLang="en-US"/>
                    </a:p>
                  </a:txBody>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休假日本薪</a:t>
                      </a:r>
                      <a:endParaRPr kumimoji="0" lang="en-US" altLang="zh-TW" sz="2000" b="1" i="0" u="none" strike="noStrike" cap="none" normalizeH="0" baseline="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smtClean="0">
                          <a:ln>
                            <a:noFill/>
                          </a:ln>
                          <a:solidFill>
                            <a:schemeClr val="bg1"/>
                          </a:solidFill>
                          <a:effectLst/>
                          <a:latin typeface="微軟正黑體" pitchFamily="34" charset="-120"/>
                          <a:ea typeface="微軟正黑體" pitchFamily="34" charset="-120"/>
                        </a:rPr>
                        <a:t>額外工資</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休假日本薪</a:t>
                      </a:r>
                      <a:endParaRPr kumimoji="0" lang="en-US" altLang="zh-TW" sz="2000" b="1" i="0" u="none" strike="noStrike" cap="none" normalizeH="0" baseline="0" dirty="0" smtClean="0">
                        <a:ln>
                          <a:noFill/>
                        </a:ln>
                        <a:solidFill>
                          <a:schemeClr val="bg1"/>
                        </a:solidFill>
                        <a:effectLst/>
                        <a:latin typeface="微軟正黑體" pitchFamily="34" charset="-120"/>
                        <a:ea typeface="微軟正黑體" pitchFamily="34" charset="-120"/>
                      </a:endParaRPr>
                    </a:p>
                    <a:p>
                      <a:pPr marL="0" marR="0" lvl="0" indent="0" algn="ctr" defTabSz="914400" rtl="0" eaLnBrk="1" fontAlgn="ctr" latinLnBrk="0" hangingPunct="1">
                        <a:lnSpc>
                          <a:spcPct val="100000"/>
                        </a:lnSpc>
                        <a:spcBef>
                          <a:spcPct val="0"/>
                        </a:spcBef>
                        <a:spcAft>
                          <a:spcPct val="0"/>
                        </a:spcAft>
                        <a:buClrTx/>
                        <a:buSzTx/>
                        <a:buFontTx/>
                        <a:buNone/>
                        <a:tabLst/>
                      </a:pPr>
                      <a:r>
                        <a:rPr kumimoji="0" lang="zh-TW" altLang="en-US" sz="2000" b="1" i="0" u="none" strike="noStrike" cap="none" normalizeH="0" baseline="0" dirty="0" smtClean="0">
                          <a:ln>
                            <a:noFill/>
                          </a:ln>
                          <a:solidFill>
                            <a:schemeClr val="bg1"/>
                          </a:solidFill>
                          <a:effectLst/>
                          <a:latin typeface="微軟正黑體" pitchFamily="34" charset="-120"/>
                          <a:ea typeface="微軟正黑體" pitchFamily="34" charset="-120"/>
                        </a:rPr>
                        <a:t>額外工資</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r>
              <a:tr h="2944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4</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516</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1548</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1032</a:t>
                      </a:r>
                    </a:p>
                  </a:txBody>
                  <a:tcPr marL="9526" marR="9526" marT="952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rgbClr val="000000"/>
                          </a:solidFill>
                          <a:effectLst/>
                          <a:latin typeface="微軟正黑體" pitchFamily="34" charset="-120"/>
                          <a:ea typeface="微軟正黑體" pitchFamily="34" charset="-120"/>
                        </a:rPr>
                        <a:t>4,128</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rgbClr val="000000"/>
                          </a:solidFill>
                          <a:effectLst/>
                          <a:latin typeface="微軟正黑體" pitchFamily="34" charset="-120"/>
                          <a:ea typeface="微軟正黑體" pitchFamily="34" charset="-120"/>
                        </a:rPr>
                        <a:t>53,664</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2944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8</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1204</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3268</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2064</a:t>
                      </a:r>
                    </a:p>
                  </a:txBody>
                  <a:tcPr marL="9526" marR="9526" marT="952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8,256</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107,328</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9445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12</a:t>
                      </a:r>
                    </a:p>
                  </a:txBody>
                  <a:tcPr marL="8629" marR="8629" marT="8631"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2924</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6020</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3096</a:t>
                      </a:r>
                    </a:p>
                  </a:txBody>
                  <a:tcPr marL="9526" marR="9526" marT="9529"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smtClean="0">
                          <a:ln>
                            <a:noFill/>
                          </a:ln>
                          <a:solidFill>
                            <a:srgbClr val="000000"/>
                          </a:solidFill>
                          <a:effectLst/>
                          <a:latin typeface="微軟正黑體" pitchFamily="34" charset="-120"/>
                          <a:ea typeface="微軟正黑體" pitchFamily="34" charset="-120"/>
                        </a:rPr>
                        <a:t>12,384</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r" defTabSz="914400" rtl="0" eaLnBrk="1" fontAlgn="ctr" latinLnBrk="0" hangingPunct="1">
                        <a:lnSpc>
                          <a:spcPct val="100000"/>
                        </a:lnSpc>
                        <a:spcBef>
                          <a:spcPct val="0"/>
                        </a:spcBef>
                        <a:spcAft>
                          <a:spcPct val="0"/>
                        </a:spcAft>
                        <a:buClrTx/>
                        <a:buSzTx/>
                        <a:buFontTx/>
                        <a:buNone/>
                        <a:tabLst/>
                      </a:pPr>
                      <a:r>
                        <a:rPr kumimoji="0" lang="en-US" altLang="zh-TW" sz="2000" b="0" i="0" u="none" strike="noStrike" cap="none" normalizeH="0" baseline="0" dirty="0" smtClean="0">
                          <a:ln>
                            <a:noFill/>
                          </a:ln>
                          <a:solidFill>
                            <a:srgbClr val="000000"/>
                          </a:solidFill>
                          <a:effectLst/>
                          <a:latin typeface="微軟正黑體" pitchFamily="34" charset="-120"/>
                          <a:ea typeface="微軟正黑體" pitchFamily="34" charset="-120"/>
                        </a:rPr>
                        <a:t>160,992</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參、業界反應</a:t>
            </a:r>
            <a:endParaRPr lang="zh-TW" altLang="en-US" dirty="0"/>
          </a:p>
        </p:txBody>
      </p:sp>
      <p:sp>
        <p:nvSpPr>
          <p:cNvPr id="3" name="內容版面配置區 2"/>
          <p:cNvSpPr>
            <a:spLocks noGrp="1"/>
          </p:cNvSpPr>
          <p:nvPr>
            <p:ph idx="1"/>
          </p:nvPr>
        </p:nvSpPr>
        <p:spPr/>
        <p:txBody>
          <a:bodyPr/>
          <a:lstStyle/>
          <a:p>
            <a:pPr>
              <a:buNone/>
            </a:pPr>
            <a:r>
              <a:rPr lang="zh-TW" altLang="en-US" dirty="0" smtClean="0"/>
              <a:t>二、工程技術顧問業</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14</a:t>
            </a:fld>
            <a:endParaRPr lang="en-US" altLang="zh-TW"/>
          </a:p>
        </p:txBody>
      </p:sp>
      <p:graphicFrame>
        <p:nvGraphicFramePr>
          <p:cNvPr id="5" name="表格 4"/>
          <p:cNvGraphicFramePr>
            <a:graphicFrameLocks noGrp="1"/>
          </p:cNvGraphicFramePr>
          <p:nvPr/>
        </p:nvGraphicFramePr>
        <p:xfrm>
          <a:off x="1162049" y="2143126"/>
          <a:ext cx="7286625" cy="3590923"/>
        </p:xfrm>
        <a:graphic>
          <a:graphicData uri="http://schemas.openxmlformats.org/drawingml/2006/table">
            <a:tbl>
              <a:tblPr/>
              <a:tblGrid>
                <a:gridCol w="757579"/>
                <a:gridCol w="4444858"/>
                <a:gridCol w="2084188"/>
              </a:tblGrid>
              <a:tr h="584569">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項次</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gn="ctr">
                        <a:lnSpc>
                          <a:spcPts val="2100"/>
                        </a:lnSpc>
                        <a:spcAft>
                          <a:spcPts val="0"/>
                        </a:spcAft>
                      </a:pPr>
                      <a:r>
                        <a:rPr lang="zh-TW" sz="1600" b="1" kern="0" dirty="0">
                          <a:solidFill>
                            <a:srgbClr val="000000"/>
                          </a:solidFill>
                          <a:latin typeface="Times New Roman"/>
                          <a:ea typeface="標楷體"/>
                          <a:cs typeface="Times New Roman"/>
                        </a:rPr>
                        <a:t>項</a:t>
                      </a:r>
                      <a:r>
                        <a:rPr lang="en-US" sz="1600" b="1" kern="0" dirty="0">
                          <a:solidFill>
                            <a:srgbClr val="000000"/>
                          </a:solidFill>
                          <a:latin typeface="Times New Roman"/>
                          <a:ea typeface="標楷體"/>
                          <a:cs typeface="Times New Roman"/>
                        </a:rPr>
                        <a:t>    </a:t>
                      </a:r>
                      <a:r>
                        <a:rPr lang="zh-TW" sz="1600" b="1" kern="0" dirty="0">
                          <a:solidFill>
                            <a:srgbClr val="000000"/>
                          </a:solidFill>
                          <a:latin typeface="Times New Roman"/>
                          <a:ea typeface="標楷體"/>
                          <a:cs typeface="Times New Roman"/>
                        </a:rPr>
                        <a:t>目</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c>
                  <a:txBody>
                    <a:bodyPr/>
                    <a:lstStyle/>
                    <a:p>
                      <a:pPr algn="ctr">
                        <a:lnSpc>
                          <a:spcPts val="2100"/>
                        </a:lnSpc>
                        <a:spcAft>
                          <a:spcPts val="0"/>
                        </a:spcAft>
                      </a:pPr>
                      <a:r>
                        <a:rPr lang="zh-TW" sz="1600" b="1" kern="0" dirty="0">
                          <a:latin typeface="Times New Roman"/>
                          <a:ea typeface="標楷體"/>
                          <a:cs typeface="Times New Roman"/>
                        </a:rPr>
                        <a:t>概估增加比率</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CC"/>
                    </a:solidFill>
                  </a:tcPr>
                </a:tc>
              </a:tr>
              <a:tr h="501059">
                <a:tc>
                  <a:txBody>
                    <a:bodyPr/>
                    <a:lstStyle/>
                    <a:p>
                      <a:pPr algn="ctr">
                        <a:lnSpc>
                          <a:spcPts val="2100"/>
                        </a:lnSpc>
                        <a:spcAft>
                          <a:spcPts val="0"/>
                        </a:spcAft>
                      </a:pPr>
                      <a:r>
                        <a:rPr lang="en-US" sz="1600" b="1" kern="0" dirty="0">
                          <a:solidFill>
                            <a:srgbClr val="000000"/>
                          </a:solidFill>
                          <a:latin typeface="Times New Roman"/>
                          <a:ea typeface="標楷體"/>
                          <a:cs typeface="Times New Roman"/>
                        </a:rPr>
                        <a:t>1</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休息日加班費增加</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ts val="2100"/>
                        </a:lnSpc>
                        <a:spcAft>
                          <a:spcPts val="0"/>
                        </a:spcAft>
                      </a:pPr>
                      <a:r>
                        <a:rPr lang="en-US" sz="1600" b="1" u="sng" kern="0" dirty="0">
                          <a:solidFill>
                            <a:srgbClr val="000000"/>
                          </a:solidFill>
                          <a:latin typeface="Times New Roman"/>
                          <a:ea typeface="標楷體"/>
                          <a:cs typeface="Times New Roman"/>
                        </a:rPr>
                        <a:t> 3.5 </a:t>
                      </a:r>
                      <a:r>
                        <a:rPr lang="en-US" sz="1600" b="1" kern="0" dirty="0">
                          <a:solidFill>
                            <a:srgbClr val="000000"/>
                          </a:solidFill>
                          <a:latin typeface="Times New Roman"/>
                          <a:ea typeface="標楷體"/>
                          <a:cs typeface="Times New Roman"/>
                        </a:rPr>
                        <a:t>%</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01059">
                <a:tc>
                  <a:txBody>
                    <a:bodyPr/>
                    <a:lstStyle/>
                    <a:p>
                      <a:pPr algn="ctr">
                        <a:lnSpc>
                          <a:spcPts val="2100"/>
                        </a:lnSpc>
                        <a:spcAft>
                          <a:spcPts val="0"/>
                        </a:spcAft>
                      </a:pPr>
                      <a:r>
                        <a:rPr lang="en-US" sz="1600" b="1" kern="0" dirty="0">
                          <a:solidFill>
                            <a:srgbClr val="000000"/>
                          </a:solidFill>
                          <a:latin typeface="Times New Roman"/>
                          <a:ea typeface="標楷體"/>
                          <a:cs typeface="Times New Roman"/>
                        </a:rPr>
                        <a:t>2</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因例假日不得加班所新增人力需求</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ts val="2100"/>
                        </a:lnSpc>
                        <a:spcAft>
                          <a:spcPts val="0"/>
                        </a:spcAft>
                      </a:pPr>
                      <a:r>
                        <a:rPr lang="en-US" sz="1600" b="1" u="sng" kern="0" dirty="0">
                          <a:solidFill>
                            <a:srgbClr val="000000"/>
                          </a:solidFill>
                          <a:latin typeface="Times New Roman"/>
                          <a:ea typeface="標楷體"/>
                          <a:cs typeface="Times New Roman"/>
                        </a:rPr>
                        <a:t> 2.2 </a:t>
                      </a:r>
                      <a:r>
                        <a:rPr lang="en-US" sz="1600" b="1" kern="0" dirty="0">
                          <a:solidFill>
                            <a:srgbClr val="000000"/>
                          </a:solidFill>
                          <a:latin typeface="Times New Roman"/>
                          <a:ea typeface="標楷體"/>
                          <a:cs typeface="Times New Roman"/>
                        </a:rPr>
                        <a:t>%</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r>
              <a:tr h="501059">
                <a:tc>
                  <a:txBody>
                    <a:bodyPr/>
                    <a:lstStyle/>
                    <a:p>
                      <a:pPr algn="ctr">
                        <a:lnSpc>
                          <a:spcPts val="2100"/>
                        </a:lnSpc>
                        <a:spcAft>
                          <a:spcPts val="0"/>
                        </a:spcAft>
                      </a:pPr>
                      <a:r>
                        <a:rPr lang="en-US" sz="1600" b="1" kern="0" dirty="0">
                          <a:solidFill>
                            <a:srgbClr val="000000"/>
                          </a:solidFill>
                          <a:latin typeface="Times New Roman"/>
                          <a:ea typeface="標楷體"/>
                          <a:cs typeface="Times New Roman"/>
                        </a:rPr>
                        <a:t>3</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特別休假時數增加</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rowSpan="2">
                  <a:txBody>
                    <a:bodyPr/>
                    <a:lstStyle/>
                    <a:p>
                      <a:pPr algn="ctr">
                        <a:lnSpc>
                          <a:spcPts val="2100"/>
                        </a:lnSpc>
                        <a:spcAft>
                          <a:spcPts val="0"/>
                        </a:spcAft>
                      </a:pPr>
                      <a:r>
                        <a:rPr lang="en-US" sz="1600" b="1" u="sng" kern="0">
                          <a:solidFill>
                            <a:srgbClr val="000000"/>
                          </a:solidFill>
                          <a:latin typeface="Times New Roman"/>
                          <a:ea typeface="標楷體"/>
                          <a:cs typeface="Times New Roman"/>
                        </a:rPr>
                        <a:t> 4.2 </a:t>
                      </a:r>
                      <a:r>
                        <a:rPr lang="en-US" sz="1600" b="1" kern="0">
                          <a:solidFill>
                            <a:srgbClr val="000000"/>
                          </a:solidFill>
                          <a:latin typeface="Times New Roman"/>
                          <a:ea typeface="標楷體"/>
                          <a:cs typeface="Times New Roman"/>
                        </a:rPr>
                        <a:t>%</a:t>
                      </a:r>
                      <a:endParaRPr lang="zh-TW" sz="1200" kern="10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501059">
                <a:tc>
                  <a:txBody>
                    <a:bodyPr/>
                    <a:lstStyle/>
                    <a:p>
                      <a:pPr algn="ctr">
                        <a:lnSpc>
                          <a:spcPts val="2100"/>
                        </a:lnSpc>
                        <a:spcAft>
                          <a:spcPts val="0"/>
                        </a:spcAft>
                      </a:pPr>
                      <a:r>
                        <a:rPr lang="en-US" sz="1600" b="1" kern="0" dirty="0">
                          <a:solidFill>
                            <a:srgbClr val="000000"/>
                          </a:solidFill>
                          <a:latin typeface="Times New Roman"/>
                          <a:ea typeface="標楷體"/>
                          <a:cs typeface="Times New Roman"/>
                        </a:rPr>
                        <a:t>4</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特別休假未休畢折算工資</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vMerge="1">
                  <a:txBody>
                    <a:bodyPr/>
                    <a:lstStyle/>
                    <a:p>
                      <a:endParaRPr lang="zh-TW" altLang="en-US"/>
                    </a:p>
                  </a:txBody>
                  <a:tcPr/>
                </a:tc>
              </a:tr>
              <a:tr h="501059">
                <a:tc>
                  <a:txBody>
                    <a:bodyPr/>
                    <a:lstStyle/>
                    <a:p>
                      <a:pPr algn="ctr">
                        <a:lnSpc>
                          <a:spcPts val="2100"/>
                        </a:lnSpc>
                        <a:spcAft>
                          <a:spcPts val="0"/>
                        </a:spcAft>
                      </a:pPr>
                      <a:r>
                        <a:rPr lang="en-US" sz="1600" b="1" kern="0" dirty="0">
                          <a:solidFill>
                            <a:srgbClr val="000000"/>
                          </a:solidFill>
                          <a:latin typeface="Times New Roman"/>
                          <a:ea typeface="標楷體"/>
                          <a:cs typeface="Times New Roman"/>
                        </a:rPr>
                        <a:t>5</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just">
                        <a:lnSpc>
                          <a:spcPts val="2100"/>
                        </a:lnSpc>
                        <a:spcAft>
                          <a:spcPts val="0"/>
                        </a:spcAft>
                      </a:pPr>
                      <a:r>
                        <a:rPr lang="zh-TW" sz="1600" b="1" kern="0" dirty="0">
                          <a:solidFill>
                            <a:srgbClr val="000000"/>
                          </a:solidFill>
                          <a:latin typeface="Times New Roman"/>
                          <a:ea typeface="標楷體"/>
                          <a:cs typeface="Times New Roman"/>
                        </a:rPr>
                        <a:t>勞</a:t>
                      </a:r>
                      <a:r>
                        <a:rPr lang="en-US" sz="1600" b="1" kern="0" dirty="0">
                          <a:solidFill>
                            <a:srgbClr val="000000"/>
                          </a:solidFill>
                          <a:latin typeface="Times New Roman"/>
                          <a:ea typeface="標楷體"/>
                          <a:cs typeface="Times New Roman"/>
                        </a:rPr>
                        <a:t>/</a:t>
                      </a:r>
                      <a:r>
                        <a:rPr lang="zh-TW" sz="1600" b="1" kern="0" dirty="0">
                          <a:solidFill>
                            <a:srgbClr val="000000"/>
                          </a:solidFill>
                          <a:latin typeface="Times New Roman"/>
                          <a:ea typeface="標楷體"/>
                          <a:cs typeface="Times New Roman"/>
                        </a:rPr>
                        <a:t>健</a:t>
                      </a:r>
                      <a:r>
                        <a:rPr lang="en-US" sz="1600" b="1" kern="0" dirty="0">
                          <a:solidFill>
                            <a:srgbClr val="000000"/>
                          </a:solidFill>
                          <a:latin typeface="Times New Roman"/>
                          <a:ea typeface="標楷體"/>
                          <a:cs typeface="Times New Roman"/>
                        </a:rPr>
                        <a:t>/</a:t>
                      </a:r>
                      <a:r>
                        <a:rPr lang="zh-TW" sz="1600" b="1" kern="0" dirty="0">
                          <a:solidFill>
                            <a:srgbClr val="000000"/>
                          </a:solidFill>
                          <a:latin typeface="Times New Roman"/>
                          <a:ea typeface="標楷體"/>
                          <a:cs typeface="Times New Roman"/>
                        </a:rPr>
                        <a:t>退</a:t>
                      </a:r>
                      <a:r>
                        <a:rPr lang="en-US" sz="1600" b="1" kern="0" dirty="0">
                          <a:solidFill>
                            <a:srgbClr val="000000"/>
                          </a:solidFill>
                          <a:latin typeface="Times New Roman"/>
                          <a:ea typeface="標楷體"/>
                          <a:cs typeface="Times New Roman"/>
                        </a:rPr>
                        <a:t>(</a:t>
                      </a:r>
                      <a:r>
                        <a:rPr lang="zh-TW" sz="1600" b="1" kern="0" dirty="0">
                          <a:solidFill>
                            <a:srgbClr val="000000"/>
                          </a:solidFill>
                          <a:latin typeface="Times New Roman"/>
                          <a:ea typeface="標楷體"/>
                          <a:cs typeface="Times New Roman"/>
                        </a:rPr>
                        <a:t>級距調整</a:t>
                      </a:r>
                      <a:r>
                        <a:rPr lang="en-US" sz="1600" b="1" kern="0" dirty="0">
                          <a:solidFill>
                            <a:srgbClr val="000000"/>
                          </a:solidFill>
                          <a:latin typeface="Times New Roman"/>
                          <a:ea typeface="標楷體"/>
                          <a:cs typeface="Times New Roman"/>
                        </a:rPr>
                        <a:t>)</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c>
                  <a:txBody>
                    <a:bodyPr/>
                    <a:lstStyle/>
                    <a:p>
                      <a:pPr algn="ctr">
                        <a:lnSpc>
                          <a:spcPts val="2100"/>
                        </a:lnSpc>
                        <a:spcAft>
                          <a:spcPts val="0"/>
                        </a:spcAft>
                      </a:pPr>
                      <a:r>
                        <a:rPr lang="en-US" sz="1600" b="1" u="sng" kern="0" dirty="0">
                          <a:solidFill>
                            <a:srgbClr val="000000"/>
                          </a:solidFill>
                          <a:latin typeface="Times New Roman"/>
                          <a:ea typeface="標楷體"/>
                          <a:cs typeface="Times New Roman"/>
                        </a:rPr>
                        <a:t> 0.7 </a:t>
                      </a:r>
                      <a:r>
                        <a:rPr lang="en-US" sz="1600" b="1" kern="0" dirty="0">
                          <a:solidFill>
                            <a:srgbClr val="000000"/>
                          </a:solidFill>
                          <a:latin typeface="Times New Roman"/>
                          <a:ea typeface="標楷體"/>
                          <a:cs typeface="Times New Roman"/>
                        </a:rPr>
                        <a:t>%</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solidFill>
                  </a:tcPr>
                </a:tc>
              </a:tr>
              <a:tr h="501059">
                <a:tc gridSpan="2">
                  <a:txBody>
                    <a:bodyPr/>
                    <a:lstStyle/>
                    <a:p>
                      <a:pPr algn="ctr">
                        <a:lnSpc>
                          <a:spcPts val="2100"/>
                        </a:lnSpc>
                        <a:spcAft>
                          <a:spcPts val="0"/>
                        </a:spcAft>
                      </a:pPr>
                      <a:r>
                        <a:rPr lang="zh-TW" sz="1600" b="1" kern="0" dirty="0">
                          <a:solidFill>
                            <a:srgbClr val="000000"/>
                          </a:solidFill>
                          <a:latin typeface="Times New Roman"/>
                          <a:ea typeface="標楷體"/>
                          <a:cs typeface="Times New Roman"/>
                        </a:rPr>
                        <a:t>合</a:t>
                      </a:r>
                      <a:r>
                        <a:rPr lang="en-US" sz="1600" b="1" kern="0" dirty="0">
                          <a:solidFill>
                            <a:srgbClr val="000000"/>
                          </a:solidFill>
                          <a:latin typeface="Times New Roman"/>
                          <a:ea typeface="標楷體"/>
                          <a:cs typeface="Times New Roman"/>
                        </a:rPr>
                        <a:t>   </a:t>
                      </a:r>
                      <a:r>
                        <a:rPr lang="zh-TW" sz="1600" b="1" kern="0" dirty="0">
                          <a:solidFill>
                            <a:srgbClr val="000000"/>
                          </a:solidFill>
                          <a:latin typeface="Times New Roman"/>
                          <a:ea typeface="標楷體"/>
                          <a:cs typeface="Times New Roman"/>
                        </a:rPr>
                        <a:t>計</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zh-TW" altLang="en-US"/>
                    </a:p>
                  </a:txBody>
                  <a:tcPr/>
                </a:tc>
                <a:tc>
                  <a:txBody>
                    <a:bodyPr/>
                    <a:lstStyle/>
                    <a:p>
                      <a:pPr algn="ctr">
                        <a:lnSpc>
                          <a:spcPts val="2100"/>
                        </a:lnSpc>
                        <a:spcAft>
                          <a:spcPts val="0"/>
                        </a:spcAft>
                      </a:pPr>
                      <a:r>
                        <a:rPr lang="en-US" sz="1600" b="1" u="sng" kern="0" dirty="0">
                          <a:solidFill>
                            <a:srgbClr val="000000"/>
                          </a:solidFill>
                          <a:latin typeface="Times New Roman"/>
                          <a:ea typeface="標楷體"/>
                          <a:cs typeface="Times New Roman"/>
                        </a:rPr>
                        <a:t> 10.6 </a:t>
                      </a:r>
                      <a:r>
                        <a:rPr lang="en-US" sz="1600" b="1" kern="0" dirty="0">
                          <a:solidFill>
                            <a:srgbClr val="000000"/>
                          </a:solidFill>
                          <a:latin typeface="Times New Roman"/>
                          <a:ea typeface="標楷體"/>
                          <a:cs typeface="Times New Roman"/>
                        </a:rPr>
                        <a:t>%</a:t>
                      </a:r>
                      <a:endParaRPr lang="zh-TW" sz="1200" kern="100" dirty="0">
                        <a:latin typeface="Times New Roman"/>
                        <a:ea typeface="標楷體"/>
                        <a:cs typeface="Times New Roman"/>
                      </a:endParaRPr>
                    </a:p>
                  </a:txBody>
                  <a:tcPr marL="36195" marR="36195" marT="36195" marB="3619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dirty="0" smtClean="0"/>
              <a:t>一、機關履約中工程因應一百零五年十二月勞動基準法部分條文修正法案之處理原則</a:t>
            </a:r>
            <a:endParaRPr lang="en-US" altLang="zh-TW" dirty="0" smtClean="0"/>
          </a:p>
          <a:p>
            <a:pPr lvl="1"/>
            <a:r>
              <a:rPr lang="zh-TW" altLang="en-US" dirty="0" smtClean="0"/>
              <a:t>主要內容：</a:t>
            </a:r>
            <a:endParaRPr lang="en-US" altLang="zh-TW" dirty="0" smtClean="0"/>
          </a:p>
          <a:p>
            <a:pPr lvl="2"/>
            <a:r>
              <a:rPr lang="zh-TW" altLang="en-US" dirty="0" smtClean="0">
                <a:solidFill>
                  <a:srgbClr val="336600"/>
                </a:solidFill>
              </a:rPr>
              <a:t>適用範圍：</a:t>
            </a:r>
            <a:r>
              <a:rPr lang="en-US" altLang="zh-TW" b="1" u="sng" dirty="0" smtClean="0">
                <a:solidFill>
                  <a:srgbClr val="FF0000"/>
                </a:solidFill>
              </a:rPr>
              <a:t>105</a:t>
            </a:r>
            <a:r>
              <a:rPr lang="zh-TW" altLang="en-US" b="1" u="sng" dirty="0" smtClean="0">
                <a:solidFill>
                  <a:srgbClr val="FF0000"/>
                </a:solidFill>
              </a:rPr>
              <a:t>年</a:t>
            </a:r>
            <a:r>
              <a:rPr lang="en-US" altLang="zh-TW" b="1" u="sng" dirty="0" smtClean="0">
                <a:solidFill>
                  <a:srgbClr val="FF0000"/>
                </a:solidFill>
              </a:rPr>
              <a:t>12</a:t>
            </a:r>
            <a:r>
              <a:rPr lang="zh-TW" altLang="en-US" b="1" u="sng" dirty="0" smtClean="0">
                <a:solidFill>
                  <a:srgbClr val="FF0000"/>
                </a:solidFill>
              </a:rPr>
              <a:t>月</a:t>
            </a:r>
            <a:r>
              <a:rPr lang="en-US" altLang="zh-TW" b="1" u="sng" dirty="0" smtClean="0">
                <a:solidFill>
                  <a:srgbClr val="FF0000"/>
                </a:solidFill>
              </a:rPr>
              <a:t>20</a:t>
            </a:r>
            <a:r>
              <a:rPr lang="zh-TW" altLang="en-US" b="1" u="sng" dirty="0" smtClean="0">
                <a:solidFill>
                  <a:srgbClr val="FF0000"/>
                </a:solidFill>
              </a:rPr>
              <a:t>日以前廠商投標之工程，</a:t>
            </a:r>
            <a:r>
              <a:rPr lang="en-US" altLang="zh-TW" b="1" u="sng" dirty="0" smtClean="0">
                <a:solidFill>
                  <a:srgbClr val="FF0000"/>
                </a:solidFill>
              </a:rPr>
              <a:t>105</a:t>
            </a:r>
            <a:r>
              <a:rPr lang="zh-TW" altLang="en-US" b="1" u="sng" dirty="0" smtClean="0">
                <a:solidFill>
                  <a:srgbClr val="FF0000"/>
                </a:solidFill>
              </a:rPr>
              <a:t>年</a:t>
            </a:r>
            <a:r>
              <a:rPr lang="en-US" altLang="zh-TW" b="1" u="sng" dirty="0" smtClean="0">
                <a:solidFill>
                  <a:srgbClr val="FF0000"/>
                </a:solidFill>
              </a:rPr>
              <a:t>12</a:t>
            </a:r>
            <a:r>
              <a:rPr lang="zh-TW" altLang="en-US" b="1" u="sng" dirty="0" smtClean="0">
                <a:solidFill>
                  <a:srgbClr val="FF0000"/>
                </a:solidFill>
              </a:rPr>
              <a:t>月</a:t>
            </a:r>
            <a:r>
              <a:rPr lang="en-US" altLang="zh-TW" b="1" u="sng" dirty="0" smtClean="0">
                <a:solidFill>
                  <a:srgbClr val="FF0000"/>
                </a:solidFill>
              </a:rPr>
              <a:t>23</a:t>
            </a:r>
            <a:r>
              <a:rPr lang="zh-TW" altLang="en-US" b="1" u="sng" dirty="0" smtClean="0">
                <a:solidFill>
                  <a:srgbClr val="FF0000"/>
                </a:solidFill>
              </a:rPr>
              <a:t>日以後仍在施工尚未竣工者</a:t>
            </a:r>
            <a:r>
              <a:rPr lang="zh-TW" altLang="en-US" dirty="0" smtClean="0">
                <a:solidFill>
                  <a:srgbClr val="336600"/>
                </a:solidFill>
              </a:rPr>
              <a:t>，不包括因可歸責於廠商之原因而延期致尚未竣工之情形。</a:t>
            </a:r>
          </a:p>
          <a:p>
            <a:pPr lvl="2"/>
            <a:r>
              <a:rPr lang="zh-TW" altLang="en-US" dirty="0" smtClean="0">
                <a:solidFill>
                  <a:srgbClr val="336600"/>
                </a:solidFill>
              </a:rPr>
              <a:t>展延工期：為避免勞工於休息日出勤致增加雇主成本及落實週休二日政策，</a:t>
            </a:r>
            <a:r>
              <a:rPr lang="zh-TW" altLang="en-US" b="1" u="sng" dirty="0" smtClean="0">
                <a:solidFill>
                  <a:srgbClr val="FF0000"/>
                </a:solidFill>
              </a:rPr>
              <a:t>明定</a:t>
            </a:r>
            <a:r>
              <a:rPr lang="en-US" altLang="zh-TW" b="1" u="sng" dirty="0" smtClean="0">
                <a:solidFill>
                  <a:srgbClr val="FF0000"/>
                </a:solidFill>
              </a:rPr>
              <a:t>105</a:t>
            </a:r>
            <a:r>
              <a:rPr lang="zh-TW" altLang="en-US" b="1" u="sng" dirty="0" smtClean="0">
                <a:solidFill>
                  <a:srgbClr val="FF0000"/>
                </a:solidFill>
              </a:rPr>
              <a:t>年</a:t>
            </a:r>
            <a:r>
              <a:rPr lang="en-US" altLang="zh-TW" b="1" u="sng" dirty="0" smtClean="0">
                <a:solidFill>
                  <a:srgbClr val="FF0000"/>
                </a:solidFill>
              </a:rPr>
              <a:t>12</a:t>
            </a:r>
            <a:r>
              <a:rPr lang="zh-TW" altLang="en-US" b="1" u="sng" dirty="0" smtClean="0">
                <a:solidFill>
                  <a:srgbClr val="FF0000"/>
                </a:solidFill>
              </a:rPr>
              <a:t>月</a:t>
            </a:r>
            <a:r>
              <a:rPr lang="en-US" altLang="zh-TW" b="1" u="sng" dirty="0" smtClean="0">
                <a:solidFill>
                  <a:srgbClr val="FF0000"/>
                </a:solidFill>
              </a:rPr>
              <a:t>23</a:t>
            </a:r>
            <a:r>
              <a:rPr lang="zh-TW" altLang="en-US" b="1" u="sng" dirty="0" smtClean="0">
                <a:solidFill>
                  <a:srgbClr val="FF0000"/>
                </a:solidFill>
              </a:rPr>
              <a:t>日以後之剩餘工期，每</a:t>
            </a:r>
            <a:r>
              <a:rPr lang="en-US" altLang="zh-TW" b="1" u="sng" dirty="0" smtClean="0">
                <a:solidFill>
                  <a:srgbClr val="FF0000"/>
                </a:solidFill>
              </a:rPr>
              <a:t>14</a:t>
            </a:r>
            <a:r>
              <a:rPr lang="zh-TW" altLang="en-US" b="1" u="sng" dirty="0" smtClean="0">
                <a:solidFill>
                  <a:srgbClr val="FF0000"/>
                </a:solidFill>
              </a:rPr>
              <a:t>日展延</a:t>
            </a:r>
            <a:r>
              <a:rPr lang="en-US" altLang="zh-TW" b="1" u="sng" dirty="0" smtClean="0">
                <a:solidFill>
                  <a:srgbClr val="FF0000"/>
                </a:solidFill>
              </a:rPr>
              <a:t>1</a:t>
            </a:r>
            <a:r>
              <a:rPr lang="zh-TW" altLang="en-US" b="1" u="sng" dirty="0" smtClean="0">
                <a:solidFill>
                  <a:srgbClr val="FF0000"/>
                </a:solidFill>
              </a:rPr>
              <a:t>日。</a:t>
            </a:r>
          </a:p>
          <a:p>
            <a:pPr lvl="2"/>
            <a:r>
              <a:rPr lang="zh-TW" altLang="en-US" dirty="0" smtClean="0">
                <a:solidFill>
                  <a:srgbClr val="336600"/>
                </a:solidFill>
              </a:rPr>
              <a:t>補償管理費：</a:t>
            </a:r>
            <a:r>
              <a:rPr lang="zh-TW" altLang="en-US" b="1" u="sng" dirty="0" smtClean="0">
                <a:solidFill>
                  <a:srgbClr val="FF0000"/>
                </a:solidFill>
              </a:rPr>
              <a:t>展延工期後，營造廠商管理工地之費用隨之增加，以原契約總價</a:t>
            </a:r>
            <a:r>
              <a:rPr lang="en-US" altLang="zh-TW" b="1" u="sng" dirty="0" smtClean="0">
                <a:solidFill>
                  <a:srgbClr val="FF0000"/>
                </a:solidFill>
              </a:rPr>
              <a:t>2.5%</a:t>
            </a:r>
            <a:r>
              <a:rPr lang="zh-TW" altLang="en-US" b="1" u="sng" dirty="0" smtClean="0">
                <a:solidFill>
                  <a:srgbClr val="FF0000"/>
                </a:solidFill>
              </a:rPr>
              <a:t>及展延日數占原工期比率計算，</a:t>
            </a:r>
            <a:r>
              <a:rPr lang="zh-TW" altLang="en-US" dirty="0" smtClean="0">
                <a:solidFill>
                  <a:srgbClr val="336600"/>
                </a:solidFill>
              </a:rPr>
              <a:t>補償廠商管理費用。</a:t>
            </a:r>
          </a:p>
          <a:p>
            <a:pPr>
              <a:buNone/>
            </a:pP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15</a:t>
            </a:fld>
            <a:endParaRPr lang="en-US" altLang="zh-TW"/>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lvl="1"/>
            <a:r>
              <a:rPr lang="zh-TW" altLang="en-US" dirty="0" smtClean="0"/>
              <a:t>主要內容：</a:t>
            </a:r>
            <a:endParaRPr lang="en-US" altLang="zh-TW" dirty="0" smtClean="0"/>
          </a:p>
          <a:p>
            <a:pPr lvl="2"/>
            <a:r>
              <a:rPr lang="zh-TW" altLang="en-US" dirty="0" smtClean="0">
                <a:solidFill>
                  <a:srgbClr val="336600"/>
                </a:solidFill>
              </a:rPr>
              <a:t>工期未展延之工程核實給付增加之費用：</a:t>
            </a:r>
            <a:r>
              <a:rPr lang="zh-TW" altLang="en-US" b="1" u="sng" dirty="0" smtClean="0">
                <a:solidFill>
                  <a:srgbClr val="FF0000"/>
                </a:solidFill>
              </a:rPr>
              <a:t>未辦理展延工期之契約</a:t>
            </a:r>
            <a:r>
              <a:rPr lang="zh-TW" altLang="en-US" dirty="0" smtClean="0">
                <a:solidFill>
                  <a:srgbClr val="336600"/>
                </a:solidFill>
              </a:rPr>
              <a:t>（例如機關必須依原訂期程使用採購標的，無法辦理展延），由廠商提出因一例一休新制影響致須增加之費用及計算方式，由機關</a:t>
            </a:r>
            <a:r>
              <a:rPr lang="zh-TW" altLang="en-US" b="1" u="sng" dirty="0" smtClean="0">
                <a:solidFill>
                  <a:srgbClr val="FF0000"/>
                </a:solidFill>
              </a:rPr>
              <a:t>核實給付。</a:t>
            </a:r>
          </a:p>
          <a:p>
            <a:pPr lvl="2"/>
            <a:r>
              <a:rPr lang="zh-TW" altLang="en-US" dirty="0" smtClean="0">
                <a:solidFill>
                  <a:srgbClr val="336600"/>
                </a:solidFill>
              </a:rPr>
              <a:t>契約雙方得另行協議處理方式：雙方</a:t>
            </a:r>
            <a:r>
              <a:rPr lang="zh-TW" altLang="en-US" b="1" u="sng" dirty="0" smtClean="0">
                <a:solidFill>
                  <a:srgbClr val="FF0000"/>
                </a:solidFill>
              </a:rPr>
              <a:t>依個案特性認為不適宜依本處理原則辦理者，得另行協議之</a:t>
            </a:r>
            <a:r>
              <a:rPr lang="zh-TW" altLang="en-US" dirty="0" smtClean="0">
                <a:solidFill>
                  <a:srgbClr val="336600"/>
                </a:solidFill>
              </a:rPr>
              <a:t>。</a:t>
            </a:r>
          </a:p>
          <a:p>
            <a:pPr lvl="2"/>
            <a:r>
              <a:rPr lang="zh-TW" altLang="en-US" dirty="0" smtClean="0">
                <a:solidFill>
                  <a:srgbClr val="336600"/>
                </a:solidFill>
              </a:rPr>
              <a:t>物價調整約定：契約未訂物價調整約定或已約定不隨物價調整工程款者，雙方得協議增訂。</a:t>
            </a:r>
          </a:p>
          <a:p>
            <a:pPr lvl="2"/>
            <a:r>
              <a:rPr lang="zh-TW" altLang="en-US" dirty="0" smtClean="0">
                <a:solidFill>
                  <a:srgbClr val="336600"/>
                </a:solidFill>
              </a:rPr>
              <a:t>採購審查小組機制：機關可成立採購審查小組，加速協助審查展延工期及增加給付費用事項。</a:t>
            </a:r>
          </a:p>
          <a:p>
            <a:pPr>
              <a:buNone/>
            </a:pP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16</a:t>
            </a:fld>
            <a:endParaRPr lang="en-US" altLang="zh-TW"/>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lvl="1"/>
            <a:r>
              <a:rPr lang="zh-TW" altLang="en-US" dirty="0" smtClean="0"/>
              <a:t>主要內容：</a:t>
            </a:r>
            <a:endParaRPr lang="en-US" altLang="zh-TW" dirty="0" smtClean="0"/>
          </a:p>
          <a:p>
            <a:pPr lvl="2"/>
            <a:r>
              <a:rPr lang="zh-TW" altLang="en-US" dirty="0" smtClean="0">
                <a:solidFill>
                  <a:srgbClr val="336600"/>
                </a:solidFill>
              </a:rPr>
              <a:t>協處平台：各部會、直轄市及縣</a:t>
            </a:r>
            <a:r>
              <a:rPr lang="en-US" altLang="zh-TW" dirty="0" smtClean="0">
                <a:solidFill>
                  <a:srgbClr val="336600"/>
                </a:solidFill>
              </a:rPr>
              <a:t>(</a:t>
            </a:r>
            <a:r>
              <a:rPr lang="zh-TW" altLang="en-US" dirty="0" smtClean="0">
                <a:solidFill>
                  <a:srgbClr val="336600"/>
                </a:solidFill>
              </a:rPr>
              <a:t>市</a:t>
            </a:r>
            <a:r>
              <a:rPr lang="en-US" altLang="zh-TW" dirty="0" smtClean="0">
                <a:solidFill>
                  <a:srgbClr val="336600"/>
                </a:solidFill>
              </a:rPr>
              <a:t>)</a:t>
            </a:r>
            <a:r>
              <a:rPr lang="zh-TW" altLang="en-US" dirty="0" smtClean="0">
                <a:solidFill>
                  <a:srgbClr val="336600"/>
                </a:solidFill>
              </a:rPr>
              <a:t>政府得成立協處平台，協助處理本機關及所屬</a:t>
            </a:r>
            <a:r>
              <a:rPr lang="en-US" altLang="zh-TW" dirty="0" smtClean="0">
                <a:solidFill>
                  <a:srgbClr val="336600"/>
                </a:solidFill>
              </a:rPr>
              <a:t>(</a:t>
            </a:r>
            <a:r>
              <a:rPr lang="zh-TW" altLang="en-US" dirty="0" smtClean="0">
                <a:solidFill>
                  <a:srgbClr val="336600"/>
                </a:solidFill>
              </a:rPr>
              <a:t>轄</a:t>
            </a:r>
            <a:r>
              <a:rPr lang="en-US" altLang="zh-TW" dirty="0" smtClean="0">
                <a:solidFill>
                  <a:srgbClr val="336600"/>
                </a:solidFill>
              </a:rPr>
              <a:t>)</a:t>
            </a:r>
            <a:r>
              <a:rPr lang="zh-TW" altLang="en-US" dirty="0" smtClean="0">
                <a:solidFill>
                  <a:srgbClr val="336600"/>
                </a:solidFill>
              </a:rPr>
              <a:t>機關採購審查小組無法解決之爭議。</a:t>
            </a:r>
          </a:p>
          <a:p>
            <a:pPr lvl="2"/>
            <a:r>
              <a:rPr lang="zh-TW" altLang="en-US" b="1" u="sng" dirty="0" smtClean="0">
                <a:solidFill>
                  <a:srgbClr val="FF0000"/>
                </a:solidFill>
              </a:rPr>
              <a:t>工程技術服務契約準用本處理原則</a:t>
            </a:r>
            <a:r>
              <a:rPr lang="zh-TW" altLang="en-US" dirty="0" smtClean="0">
                <a:solidFill>
                  <a:srgbClr val="336600"/>
                </a:solidFill>
              </a:rPr>
              <a:t>：與工程契約特性相近部分，比照辦理；與工程案件特性不同部分，得另行協議。</a:t>
            </a:r>
          </a:p>
          <a:p>
            <a:pPr lvl="2"/>
            <a:r>
              <a:rPr lang="zh-TW" altLang="en-US" dirty="0" smtClean="0">
                <a:solidFill>
                  <a:srgbClr val="336600"/>
                </a:solidFill>
              </a:rPr>
              <a:t>機關仍應督促廠商儘速完成履約，以利國家公共建設之順利推動。</a:t>
            </a:r>
            <a:endParaRPr lang="en-US" altLang="zh-TW" dirty="0" smtClean="0">
              <a:solidFill>
                <a:srgbClr val="336600"/>
              </a:solidFill>
            </a:endParaRPr>
          </a:p>
          <a:p>
            <a:pPr>
              <a:buNone/>
            </a:pP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17</a:t>
            </a:fld>
            <a:endParaRPr lang="en-US" altLang="zh-TW"/>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dirty="0" smtClean="0"/>
              <a:t>二、案例</a:t>
            </a:r>
            <a:r>
              <a:rPr lang="en-US" altLang="zh-TW" dirty="0" smtClean="0"/>
              <a:t>(</a:t>
            </a:r>
            <a:r>
              <a:rPr lang="zh-TW" altLang="en-US" dirty="0" smtClean="0"/>
              <a:t>一</a:t>
            </a:r>
            <a:r>
              <a:rPr lang="en-US" altLang="zh-TW" dirty="0" smtClean="0"/>
              <a:t>)</a:t>
            </a:r>
            <a:r>
              <a:rPr lang="zh-TW" altLang="en-US" dirty="0" smtClean="0"/>
              <a:t>展延工期</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18</a:t>
            </a:fld>
            <a:endParaRPr lang="en-US" altLang="zh-TW"/>
          </a:p>
        </p:txBody>
      </p:sp>
      <p:pic>
        <p:nvPicPr>
          <p:cNvPr id="6145" name="Picture 1"/>
          <p:cNvPicPr>
            <a:picLocks noChangeAspect="1" noChangeArrowheads="1"/>
          </p:cNvPicPr>
          <p:nvPr/>
        </p:nvPicPr>
        <p:blipFill>
          <a:blip r:embed="rId2" cstate="print"/>
          <a:srcRect/>
          <a:stretch>
            <a:fillRect/>
          </a:stretch>
        </p:blipFill>
        <p:spPr bwMode="auto">
          <a:xfrm>
            <a:off x="709613" y="1733550"/>
            <a:ext cx="7896225" cy="4705350"/>
          </a:xfrm>
          <a:prstGeom prst="rect">
            <a:avLst/>
          </a:prstGeom>
          <a:noFill/>
          <a:ln w="9525">
            <a:noFill/>
            <a:miter lim="800000"/>
            <a:headEnd/>
            <a:tailEnd/>
          </a:ln>
        </p:spPr>
      </p:pic>
      <p:sp>
        <p:nvSpPr>
          <p:cNvPr id="6" name="向右箭號 5"/>
          <p:cNvSpPr/>
          <p:nvPr/>
        </p:nvSpPr>
        <p:spPr bwMode="auto">
          <a:xfrm>
            <a:off x="552450" y="4029075"/>
            <a:ext cx="647700" cy="638175"/>
          </a:xfrm>
          <a:prstGeom prst="rightArrow">
            <a:avLst/>
          </a:prstGeom>
          <a:noFill/>
          <a:ln w="9525" cap="flat" cmpd="sng" algn="ctr">
            <a:solidFill>
              <a:srgbClr val="006699"/>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zh-TW" altLang="en-US" sz="1800" b="1" i="0" u="none" strike="noStrike" cap="none" normalizeH="0" baseline="0" smtClean="0">
              <a:ln>
                <a:noFill/>
              </a:ln>
              <a:solidFill>
                <a:schemeClr val="tx1"/>
              </a:solidFill>
              <a:effectLst/>
              <a:latin typeface="Arial" charset="0"/>
              <a:ea typeface="華康中黑體" pitchFamily="49" charset="-12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dirty="0" smtClean="0"/>
              <a:t>二、案例</a:t>
            </a:r>
            <a:r>
              <a:rPr lang="en-US" altLang="zh-TW" dirty="0" smtClean="0"/>
              <a:t>(</a:t>
            </a:r>
            <a:r>
              <a:rPr lang="zh-TW" altLang="en-US" dirty="0" smtClean="0"/>
              <a:t>二</a:t>
            </a:r>
            <a:r>
              <a:rPr lang="en-US" altLang="zh-TW" dirty="0" smtClean="0"/>
              <a:t>)</a:t>
            </a:r>
            <a:r>
              <a:rPr lang="zh-TW" altLang="en-US" dirty="0" smtClean="0"/>
              <a:t>工程費用</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19</a:t>
            </a:fld>
            <a:endParaRPr lang="en-US" altLang="zh-TW"/>
          </a:p>
        </p:txBody>
      </p:sp>
      <p:pic>
        <p:nvPicPr>
          <p:cNvPr id="5121" name="Picture 1"/>
          <p:cNvPicPr>
            <a:picLocks noChangeAspect="1" noChangeArrowheads="1"/>
          </p:cNvPicPr>
          <p:nvPr/>
        </p:nvPicPr>
        <p:blipFill>
          <a:blip r:embed="rId2" cstate="print"/>
          <a:srcRect/>
          <a:stretch>
            <a:fillRect/>
          </a:stretch>
        </p:blipFill>
        <p:spPr bwMode="auto">
          <a:xfrm>
            <a:off x="1719264" y="1643064"/>
            <a:ext cx="5443536" cy="4546036"/>
          </a:xfrm>
          <a:prstGeom prst="rect">
            <a:avLst/>
          </a:prstGeom>
          <a:noFill/>
          <a:ln w="9525">
            <a:noFill/>
            <a:miter lim="800000"/>
            <a:headEnd/>
            <a:tailEnd/>
          </a:ln>
        </p:spPr>
      </p:pic>
      <p:pic>
        <p:nvPicPr>
          <p:cNvPr id="5122" name="Picture 2"/>
          <p:cNvPicPr>
            <a:picLocks noChangeAspect="1" noChangeArrowheads="1"/>
          </p:cNvPicPr>
          <p:nvPr/>
        </p:nvPicPr>
        <p:blipFill>
          <a:blip r:embed="rId3" cstate="print"/>
          <a:srcRect/>
          <a:stretch>
            <a:fillRect/>
          </a:stretch>
        </p:blipFill>
        <p:spPr bwMode="auto">
          <a:xfrm>
            <a:off x="1714500" y="6143625"/>
            <a:ext cx="5448300" cy="504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投影片編號版面配置區 4"/>
          <p:cNvSpPr>
            <a:spLocks noGrp="1"/>
          </p:cNvSpPr>
          <p:nvPr>
            <p:ph type="sldNum" sz="quarter" idx="11"/>
          </p:nvPr>
        </p:nvSpPr>
        <p:spPr>
          <a:noFill/>
        </p:spPr>
        <p:txBody>
          <a:bodyPr/>
          <a:lstStyle/>
          <a:p>
            <a:fld id="{E06F0E21-C7E2-48F4-BC4E-8FCE71375DEA}" type="slidenum">
              <a:rPr lang="en-US" altLang="zh-TW">
                <a:ea typeface="新細明體" charset="-120"/>
              </a:rPr>
              <a:pPr/>
              <a:t>2</a:t>
            </a:fld>
            <a:endParaRPr lang="en-US" altLang="zh-TW">
              <a:ea typeface="新細明體" charset="-120"/>
            </a:endParaRPr>
          </a:p>
        </p:txBody>
      </p:sp>
      <p:sp>
        <p:nvSpPr>
          <p:cNvPr id="4099" name="Rectangle 2"/>
          <p:cNvSpPr>
            <a:spLocks noGrp="1" noChangeArrowheads="1"/>
          </p:cNvSpPr>
          <p:nvPr>
            <p:ph type="title"/>
          </p:nvPr>
        </p:nvSpPr>
        <p:spPr/>
        <p:txBody>
          <a:bodyPr/>
          <a:lstStyle/>
          <a:p>
            <a:pPr eaLnBrk="1" hangingPunct="1"/>
            <a:r>
              <a:rPr lang="zh-TW" altLang="en-US" dirty="0" smtClean="0"/>
              <a:t>簡報大綱</a:t>
            </a:r>
          </a:p>
        </p:txBody>
      </p:sp>
      <p:sp>
        <p:nvSpPr>
          <p:cNvPr id="4100" name="Rectangle 3"/>
          <p:cNvSpPr>
            <a:spLocks noGrp="1" noChangeArrowheads="1"/>
          </p:cNvSpPr>
          <p:nvPr>
            <p:ph type="body" idx="1"/>
          </p:nvPr>
        </p:nvSpPr>
        <p:spPr>
          <a:xfrm>
            <a:off x="828675" y="1109663"/>
            <a:ext cx="7858125" cy="5205412"/>
          </a:xfrm>
        </p:spPr>
        <p:txBody>
          <a:bodyPr/>
          <a:lstStyle/>
          <a:p>
            <a:pPr eaLnBrk="1" hangingPunct="1">
              <a:buNone/>
            </a:pPr>
            <a:r>
              <a:rPr lang="zh-TW" altLang="en-US" sz="3600" dirty="0" smtClean="0"/>
              <a:t>壹、勞基法修正概要</a:t>
            </a:r>
          </a:p>
          <a:p>
            <a:pPr eaLnBrk="1" hangingPunct="1">
              <a:buNone/>
            </a:pPr>
            <a:r>
              <a:rPr lang="zh-TW" altLang="en-US" sz="3600" dirty="0" smtClean="0"/>
              <a:t>貳、可能影響 </a:t>
            </a:r>
          </a:p>
          <a:p>
            <a:pPr eaLnBrk="1" hangingPunct="1">
              <a:buNone/>
            </a:pPr>
            <a:r>
              <a:rPr lang="zh-TW" altLang="en-US" sz="3600" dirty="0" smtClean="0"/>
              <a:t>參、業界反應</a:t>
            </a:r>
          </a:p>
          <a:p>
            <a:pPr eaLnBrk="1" hangingPunct="1">
              <a:buNone/>
            </a:pPr>
            <a:r>
              <a:rPr lang="zh-TW" altLang="en-US" sz="3600" dirty="0" smtClean="0"/>
              <a:t>肆、主管機關發布原則</a:t>
            </a:r>
          </a:p>
          <a:p>
            <a:pPr eaLnBrk="1" hangingPunct="1">
              <a:buNone/>
            </a:pPr>
            <a:r>
              <a:rPr lang="zh-TW" altLang="en-US" sz="3600" dirty="0" smtClean="0"/>
              <a:t>伍、建議</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dirty="0" smtClean="0"/>
              <a:t>二、案例</a:t>
            </a:r>
            <a:r>
              <a:rPr lang="en-US" altLang="zh-TW" dirty="0" smtClean="0"/>
              <a:t>(</a:t>
            </a:r>
            <a:r>
              <a:rPr lang="zh-TW" altLang="en-US" dirty="0" smtClean="0"/>
              <a:t>三</a:t>
            </a:r>
            <a:r>
              <a:rPr lang="en-US" altLang="zh-TW" dirty="0" smtClean="0"/>
              <a:t>)</a:t>
            </a:r>
            <a:r>
              <a:rPr lang="zh-TW" altLang="en-US" dirty="0" smtClean="0"/>
              <a:t>技術服務</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20</a:t>
            </a:fld>
            <a:endParaRPr lang="en-US" altLang="zh-TW"/>
          </a:p>
        </p:txBody>
      </p:sp>
      <p:pic>
        <p:nvPicPr>
          <p:cNvPr id="4098" name="Picture 2"/>
          <p:cNvPicPr>
            <a:picLocks noChangeAspect="1" noChangeArrowheads="1"/>
          </p:cNvPicPr>
          <p:nvPr/>
        </p:nvPicPr>
        <p:blipFill>
          <a:blip r:embed="rId2" cstate="print"/>
          <a:srcRect/>
          <a:stretch>
            <a:fillRect/>
          </a:stretch>
        </p:blipFill>
        <p:spPr bwMode="auto">
          <a:xfrm>
            <a:off x="1028700" y="1638210"/>
            <a:ext cx="7467600" cy="506474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dirty="0" smtClean="0"/>
              <a:t>三、與想像差距之原因</a:t>
            </a:r>
            <a:endParaRPr lang="en-US" altLang="zh-TW" dirty="0" smtClean="0"/>
          </a:p>
          <a:p>
            <a:pPr lvl="1"/>
            <a:r>
              <a:rPr lang="zh-TW" altLang="en-US" dirty="0" smtClean="0"/>
              <a:t>工程會理由：</a:t>
            </a:r>
            <a:endParaRPr lang="en-US" altLang="zh-TW" dirty="0" smtClean="0"/>
          </a:p>
          <a:p>
            <a:pPr lvl="2"/>
            <a:r>
              <a:rPr lang="zh-TW" altLang="en-US" dirty="0" smtClean="0"/>
              <a:t>營造業工種繁多，並非所有工種人員均長期於工地施工；</a:t>
            </a:r>
            <a:r>
              <a:rPr lang="zh-TW" altLang="en-US" b="1" u="sng" dirty="0" smtClean="0">
                <a:solidFill>
                  <a:srgbClr val="FF0000"/>
                </a:solidFill>
              </a:rPr>
              <a:t>由不同工班輪流施作或運用彈性工時制度</a:t>
            </a:r>
            <a:r>
              <a:rPr lang="zh-TW" altLang="en-US" dirty="0" smtClean="0"/>
              <a:t>，尚非契約或法令不許；其從業人員包括分包廠商負責人、部分工時或無固定雇主勞工等因素，</a:t>
            </a:r>
            <a:r>
              <a:rPr lang="zh-TW" altLang="en-US" b="1" u="sng" dirty="0" smtClean="0">
                <a:solidFill>
                  <a:srgbClr val="FF0000"/>
                </a:solidFill>
              </a:rPr>
              <a:t>訂約廠商未必每七天均會增加一天之人力成本</a:t>
            </a:r>
            <a:r>
              <a:rPr lang="zh-TW" altLang="en-US" dirty="0" smtClean="0"/>
              <a:t>。</a:t>
            </a:r>
            <a:endParaRPr lang="en-US" altLang="zh-TW" dirty="0" smtClean="0"/>
          </a:p>
          <a:p>
            <a:pPr lvl="2"/>
            <a:r>
              <a:rPr lang="zh-TW" altLang="en-US" dirty="0" smtClean="0"/>
              <a:t>依行政院主計總處「薪資及生產力統計資料查詢系統」查詢結果計算，</a:t>
            </a:r>
            <a:r>
              <a:rPr lang="en-US" altLang="zh-TW" dirty="0" smtClean="0"/>
              <a:t>105</a:t>
            </a:r>
            <a:r>
              <a:rPr lang="zh-TW" altLang="en-US" dirty="0" smtClean="0"/>
              <a:t>年「營造業」受僱員工每月平均加班工時為</a:t>
            </a:r>
            <a:r>
              <a:rPr lang="en-US" altLang="zh-TW" dirty="0" smtClean="0"/>
              <a:t>4.8</a:t>
            </a:r>
            <a:r>
              <a:rPr lang="zh-TW" altLang="en-US" dirty="0" smtClean="0"/>
              <a:t>小時</a:t>
            </a:r>
            <a:r>
              <a:rPr lang="en-US" altLang="zh-TW" dirty="0" smtClean="0"/>
              <a:t>(0.6</a:t>
            </a:r>
            <a:r>
              <a:rPr lang="zh-TW" altLang="en-US" dirty="0" smtClean="0"/>
              <a:t>日</a:t>
            </a:r>
            <a:r>
              <a:rPr lang="en-US" altLang="zh-TW" dirty="0" smtClean="0"/>
              <a:t>)</a:t>
            </a:r>
            <a:r>
              <a:rPr lang="zh-TW" altLang="en-US" dirty="0" smtClean="0"/>
              <a:t>、「建築、工程服務及技術檢測、分析服務業」受僱員工每月平均加班工時為</a:t>
            </a:r>
            <a:r>
              <a:rPr lang="en-US" altLang="zh-TW" dirty="0" smtClean="0"/>
              <a:t>5.8</a:t>
            </a:r>
            <a:r>
              <a:rPr lang="zh-TW" altLang="en-US" dirty="0" smtClean="0"/>
              <a:t>小時</a:t>
            </a:r>
            <a:r>
              <a:rPr lang="en-US" altLang="zh-TW" dirty="0" smtClean="0"/>
              <a:t>(</a:t>
            </a:r>
            <a:r>
              <a:rPr lang="zh-TW" altLang="en-US" dirty="0" smtClean="0"/>
              <a:t>約</a:t>
            </a:r>
            <a:r>
              <a:rPr lang="en-US" altLang="zh-TW" dirty="0" smtClean="0"/>
              <a:t>0.73</a:t>
            </a:r>
            <a:r>
              <a:rPr lang="zh-TW" altLang="en-US" dirty="0" smtClean="0"/>
              <a:t>日</a:t>
            </a:r>
            <a:r>
              <a:rPr lang="en-US" altLang="zh-TW" dirty="0" smtClean="0"/>
              <a:t>)</a:t>
            </a:r>
            <a:r>
              <a:rPr lang="zh-TW" altLang="en-US" dirty="0" smtClean="0"/>
              <a:t>，惟加班工時無法區分平常日及休息日加班之比率。如每月展延工期一天，每展延逾五天工期須再加給二天，爰平均而言，每月展延</a:t>
            </a:r>
            <a:r>
              <a:rPr lang="en-US" altLang="zh-TW" dirty="0" smtClean="0"/>
              <a:t>1.4</a:t>
            </a:r>
            <a:r>
              <a:rPr lang="zh-TW" altLang="en-US" dirty="0" smtClean="0"/>
              <a:t>日工期尚屬合理。</a:t>
            </a:r>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21</a:t>
            </a:fld>
            <a:endParaRPr lang="en-US" altLang="zh-TW"/>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肆、主管機關發布原則</a:t>
            </a:r>
            <a:endParaRPr lang="zh-TW" altLang="en-US" dirty="0"/>
          </a:p>
        </p:txBody>
      </p:sp>
      <p:sp>
        <p:nvSpPr>
          <p:cNvPr id="3" name="內容版面配置區 2"/>
          <p:cNvSpPr>
            <a:spLocks noGrp="1"/>
          </p:cNvSpPr>
          <p:nvPr>
            <p:ph idx="1"/>
          </p:nvPr>
        </p:nvSpPr>
        <p:spPr/>
        <p:txBody>
          <a:bodyPr/>
          <a:lstStyle/>
          <a:p>
            <a:pPr>
              <a:buNone/>
            </a:pPr>
            <a:r>
              <a:rPr lang="zh-TW" altLang="en-US" sz="3200" dirty="0" smtClean="0"/>
              <a:t>三、與想像差距之原因</a:t>
            </a:r>
            <a:endParaRPr lang="en-US" altLang="zh-TW" sz="3200" dirty="0" smtClean="0"/>
          </a:p>
          <a:p>
            <a:pPr lvl="1"/>
            <a:r>
              <a:rPr lang="zh-TW" altLang="en-US" sz="2800" dirty="0" smtClean="0"/>
              <a:t>工程會理由：</a:t>
            </a:r>
            <a:endParaRPr lang="en-US" altLang="zh-TW" sz="2800" dirty="0" smtClean="0"/>
          </a:p>
          <a:p>
            <a:pPr lvl="2"/>
            <a:r>
              <a:rPr lang="zh-TW" altLang="en-US" sz="2400" dirty="0" smtClean="0"/>
              <a:t>勞基法修正後，勞工每年應放假之假日（俗稱國定假日）減少七天，而勞工特休假增加一至四天（例如年資半年以上未滿一年及二年以上未滿三年者增加三天、三年以上未滿五年者增加四天、五年以上未滿十年者增加一天），且未休完特休須結算工資。但勞工增加之特休日少於減少之國定假日，雇主未因此增加給付工資。</a:t>
            </a:r>
            <a:endParaRPr lang="zh-TW" altLang="en-US" sz="2400"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22</a:t>
            </a:fld>
            <a:endParaRPr lang="en-US" altLang="zh-TW"/>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伍、建議</a:t>
            </a:r>
            <a:endParaRPr lang="zh-TW" altLang="en-US" dirty="0"/>
          </a:p>
        </p:txBody>
      </p:sp>
      <p:sp>
        <p:nvSpPr>
          <p:cNvPr id="3" name="內容版面配置區 2"/>
          <p:cNvSpPr>
            <a:spLocks noGrp="1"/>
          </p:cNvSpPr>
          <p:nvPr>
            <p:ph idx="1"/>
          </p:nvPr>
        </p:nvSpPr>
        <p:spPr/>
        <p:txBody>
          <a:bodyPr/>
          <a:lstStyle/>
          <a:p>
            <a:r>
              <a:rPr lang="zh-TW" altLang="en-US" dirty="0" smtClean="0"/>
              <a:t>依循處理原則第八點，契約雙方依在建工程個案特性認為不適宜依前三點辦理者，得自行協議處理方式。</a:t>
            </a:r>
            <a:endParaRPr lang="en-US" altLang="zh-TW" dirty="0" smtClean="0"/>
          </a:p>
          <a:p>
            <a:r>
              <a:rPr lang="zh-TW" altLang="en-US" dirty="0" smtClean="0"/>
              <a:t>方向：工程會處理原則未考慮事項</a:t>
            </a:r>
            <a:endParaRPr lang="en-US" altLang="zh-TW" dirty="0" smtClean="0"/>
          </a:p>
          <a:p>
            <a:pPr lvl="1"/>
            <a:r>
              <a:rPr lang="zh-TW" altLang="en-US" dirty="0" smtClean="0"/>
              <a:t>保留休息日加班費證據</a:t>
            </a:r>
            <a:r>
              <a:rPr lang="en-US" altLang="zh-TW" dirty="0" smtClean="0"/>
              <a:t>(</a:t>
            </a:r>
            <a:r>
              <a:rPr lang="zh-TW" altLang="en-US" dirty="0" smtClean="0"/>
              <a:t>雇用證明、出勤證明、加班費給付證明</a:t>
            </a:r>
            <a:r>
              <a:rPr lang="en-US" altLang="zh-TW" dirty="0" smtClean="0"/>
              <a:t>)</a:t>
            </a:r>
          </a:p>
          <a:p>
            <a:pPr lvl="1"/>
            <a:r>
              <a:rPr lang="zh-TW" altLang="en-US" dirty="0" smtClean="0"/>
              <a:t>特休假增加之人力增加計算說明</a:t>
            </a:r>
            <a:endParaRPr lang="en-US" altLang="zh-TW" dirty="0" smtClean="0"/>
          </a:p>
          <a:p>
            <a:pPr lvl="1"/>
            <a:r>
              <a:rPr lang="zh-TW" altLang="en-US" dirty="0" smtClean="0"/>
              <a:t>未修畢特休假給付費用證明</a:t>
            </a:r>
            <a:endParaRPr lang="en-US" altLang="zh-TW" dirty="0" smtClean="0"/>
          </a:p>
          <a:p>
            <a:pPr lvl="1"/>
            <a:r>
              <a:rPr lang="zh-TW" altLang="en-US" dirty="0" smtClean="0"/>
              <a:t>雙週</a:t>
            </a:r>
            <a:r>
              <a:rPr lang="en-US" altLang="zh-TW" dirty="0" smtClean="0"/>
              <a:t>84</a:t>
            </a:r>
            <a:r>
              <a:rPr lang="zh-TW" altLang="en-US" dirty="0" smtClean="0"/>
              <a:t>小時之計算說明</a:t>
            </a:r>
            <a:r>
              <a:rPr lang="en-US" altLang="zh-TW" dirty="0" smtClean="0"/>
              <a:t>(</a:t>
            </a:r>
            <a:r>
              <a:rPr lang="zh-TW" altLang="en-US" dirty="0" smtClean="0"/>
              <a:t>非本次修正範圍</a:t>
            </a:r>
            <a:r>
              <a:rPr lang="en-US" altLang="zh-TW" dirty="0" smtClean="0"/>
              <a:t>)</a:t>
            </a:r>
          </a:p>
          <a:p>
            <a:r>
              <a:rPr lang="zh-TW" altLang="en-US" dirty="0" smtClean="0"/>
              <a:t>注意爭取費用與爭議處理成本之平衡</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23</a:t>
            </a:fld>
            <a:endParaRPr lang="en-US" altLang="zh-TW"/>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壹、勞基法修正概要</a:t>
            </a:r>
            <a:r>
              <a:rPr lang="en-US" altLang="zh-TW" dirty="0" smtClean="0"/>
              <a:t>(1/5)</a:t>
            </a:r>
            <a:endParaRPr lang="zh-TW" altLang="en-US" dirty="0"/>
          </a:p>
        </p:txBody>
      </p:sp>
      <p:sp>
        <p:nvSpPr>
          <p:cNvPr id="3" name="內容版面配置區 2"/>
          <p:cNvSpPr>
            <a:spLocks noGrp="1"/>
          </p:cNvSpPr>
          <p:nvPr>
            <p:ph idx="1"/>
          </p:nvPr>
        </p:nvSpPr>
        <p:spPr/>
        <p:txBody>
          <a:bodyPr/>
          <a:lstStyle/>
          <a:p>
            <a:pPr>
              <a:buNone/>
            </a:pPr>
            <a:r>
              <a:rPr lang="zh-TW" altLang="en-US" sz="3200" dirty="0" smtClean="0"/>
              <a:t>一、平日加班費：</a:t>
            </a:r>
            <a:r>
              <a:rPr lang="en-US" altLang="zh-TW" sz="3200" dirty="0" smtClean="0"/>
              <a:t>(</a:t>
            </a:r>
            <a:r>
              <a:rPr lang="zh-TW" altLang="en-US" sz="3200" dirty="0" smtClean="0"/>
              <a:t>未修正</a:t>
            </a:r>
            <a:r>
              <a:rPr lang="en-US" altLang="zh-TW" sz="3200" dirty="0" smtClean="0"/>
              <a:t>)</a:t>
            </a:r>
          </a:p>
          <a:p>
            <a:pPr lvl="1"/>
            <a:r>
              <a:rPr lang="zh-TW" altLang="en-US" sz="2800" dirty="0" smtClean="0"/>
              <a:t>勞基法第</a:t>
            </a:r>
            <a:r>
              <a:rPr lang="en-US" altLang="zh-TW" sz="2800" dirty="0" smtClean="0"/>
              <a:t>24</a:t>
            </a:r>
            <a:r>
              <a:rPr lang="zh-TW" altLang="en-US" sz="2800" dirty="0" smtClean="0"/>
              <a:t>條：如雇主有使勞工每日工作時間超過</a:t>
            </a:r>
            <a:r>
              <a:rPr lang="en-US" altLang="zh-TW" sz="2800" dirty="0" smtClean="0"/>
              <a:t>8</a:t>
            </a:r>
            <a:r>
              <a:rPr lang="zh-TW" altLang="en-US" sz="2800" dirty="0" smtClean="0"/>
              <a:t>小時者，或每週工作超過</a:t>
            </a:r>
            <a:r>
              <a:rPr lang="en-US" altLang="zh-TW" sz="2800" dirty="0" smtClean="0"/>
              <a:t>40</a:t>
            </a:r>
            <a:r>
              <a:rPr lang="zh-TW" altLang="en-US" sz="2800" dirty="0" smtClean="0"/>
              <a:t>小時者，應依法給付加班費，其標準為：</a:t>
            </a:r>
          </a:p>
          <a:p>
            <a:pPr lvl="2"/>
            <a:r>
              <a:rPr lang="zh-TW" altLang="en-US" sz="2400" dirty="0" smtClean="0"/>
              <a:t>延長工作時間在</a:t>
            </a:r>
            <a:r>
              <a:rPr lang="en-US" altLang="zh-TW" sz="2400" dirty="0" smtClean="0"/>
              <a:t>2</a:t>
            </a:r>
            <a:r>
              <a:rPr lang="zh-TW" altLang="en-US" sz="2400" dirty="0" smtClean="0"/>
              <a:t>小時以內者，按平日每小時工資額加給</a:t>
            </a:r>
            <a:r>
              <a:rPr lang="en-US" altLang="zh-TW" sz="2400" dirty="0" smtClean="0"/>
              <a:t>3</a:t>
            </a:r>
            <a:r>
              <a:rPr lang="zh-TW" altLang="en-US" sz="2400" dirty="0" smtClean="0"/>
              <a:t>分之</a:t>
            </a:r>
            <a:r>
              <a:rPr lang="en-US" altLang="zh-TW" sz="2400" dirty="0" smtClean="0"/>
              <a:t>1</a:t>
            </a:r>
            <a:r>
              <a:rPr lang="zh-TW" altLang="en-US" sz="2400" dirty="0" smtClean="0"/>
              <a:t>以上。</a:t>
            </a:r>
          </a:p>
          <a:p>
            <a:pPr lvl="2"/>
            <a:r>
              <a:rPr lang="zh-TW" altLang="en-US" sz="2400" dirty="0" smtClean="0"/>
              <a:t>再延長工作時間在</a:t>
            </a:r>
            <a:r>
              <a:rPr lang="en-US" altLang="zh-TW" sz="2400" dirty="0" smtClean="0"/>
              <a:t>2</a:t>
            </a:r>
            <a:r>
              <a:rPr lang="zh-TW" altLang="en-US" sz="2400" dirty="0" smtClean="0"/>
              <a:t>小時以內者，按平日每小時工資額加給</a:t>
            </a:r>
            <a:r>
              <a:rPr lang="en-US" altLang="zh-TW" sz="2400" dirty="0" smtClean="0"/>
              <a:t>3</a:t>
            </a:r>
            <a:r>
              <a:rPr lang="zh-TW" altLang="en-US" sz="2400" dirty="0" smtClean="0"/>
              <a:t>分之</a:t>
            </a:r>
            <a:r>
              <a:rPr lang="en-US" altLang="zh-TW" sz="2400" dirty="0" smtClean="0"/>
              <a:t>2</a:t>
            </a:r>
            <a:r>
              <a:rPr lang="zh-TW" altLang="en-US" sz="2400" dirty="0" smtClean="0"/>
              <a:t>以上。</a:t>
            </a:r>
          </a:p>
          <a:p>
            <a:endParaRPr lang="zh-TW" altLang="en-US" sz="3200"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3</a:t>
            </a:fld>
            <a:endParaRPr lang="en-US" altLang="zh-TW"/>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壹、勞基法修正概要</a:t>
            </a:r>
            <a:r>
              <a:rPr lang="en-US" altLang="zh-TW" dirty="0" smtClean="0"/>
              <a:t>(2/5)</a:t>
            </a:r>
            <a:endParaRPr lang="zh-TW" altLang="en-US" dirty="0"/>
          </a:p>
        </p:txBody>
      </p:sp>
      <p:sp>
        <p:nvSpPr>
          <p:cNvPr id="3" name="內容版面配置區 2"/>
          <p:cNvSpPr>
            <a:spLocks noGrp="1"/>
          </p:cNvSpPr>
          <p:nvPr>
            <p:ph idx="1"/>
          </p:nvPr>
        </p:nvSpPr>
        <p:spPr/>
        <p:txBody>
          <a:bodyPr/>
          <a:lstStyle/>
          <a:p>
            <a:pPr>
              <a:buNone/>
            </a:pPr>
            <a:r>
              <a:rPr lang="zh-TW" altLang="en-US" sz="3200" dirty="0" smtClean="0"/>
              <a:t>二、休息日加班費：</a:t>
            </a:r>
            <a:r>
              <a:rPr lang="en-US" altLang="zh-TW" sz="3200" dirty="0" smtClean="0"/>
              <a:t>(</a:t>
            </a:r>
            <a:r>
              <a:rPr lang="zh-TW" altLang="en-US" sz="3200" dirty="0" smtClean="0"/>
              <a:t>修正</a:t>
            </a:r>
            <a:r>
              <a:rPr lang="en-US" altLang="zh-TW" sz="3200" dirty="0" smtClean="0"/>
              <a:t>)</a:t>
            </a:r>
          </a:p>
          <a:p>
            <a:pPr lvl="1"/>
            <a:r>
              <a:rPr lang="zh-TW" altLang="en-US" sz="2800" dirty="0" smtClean="0"/>
              <a:t>勞基法第</a:t>
            </a:r>
            <a:r>
              <a:rPr lang="en-US" altLang="zh-TW" sz="2800" dirty="0" smtClean="0"/>
              <a:t>24</a:t>
            </a:r>
            <a:r>
              <a:rPr lang="zh-TW" altLang="en-US" sz="2800" dirty="0" smtClean="0"/>
              <a:t>條第</a:t>
            </a:r>
            <a:r>
              <a:rPr lang="en-US" altLang="zh-TW" sz="2800" dirty="0" smtClean="0"/>
              <a:t>2</a:t>
            </a:r>
            <a:r>
              <a:rPr lang="zh-TW" altLang="en-US" sz="2800" dirty="0" smtClean="0"/>
              <a:t>項、第</a:t>
            </a:r>
            <a:r>
              <a:rPr lang="en-US" altLang="zh-TW" sz="2800" dirty="0" smtClean="0"/>
              <a:t>3</a:t>
            </a:r>
            <a:r>
              <a:rPr lang="zh-TW" altLang="en-US" sz="2800" dirty="0" smtClean="0"/>
              <a:t>項：雇主使勞工於第</a:t>
            </a:r>
            <a:r>
              <a:rPr lang="en-US" altLang="zh-TW" sz="2800" dirty="0" smtClean="0"/>
              <a:t>36</a:t>
            </a:r>
            <a:r>
              <a:rPr lang="zh-TW" altLang="en-US" sz="2800" dirty="0" smtClean="0"/>
              <a:t>條所定休息日工作時，應依法給付加班費，其標準為：</a:t>
            </a:r>
          </a:p>
          <a:p>
            <a:pPr lvl="2"/>
            <a:r>
              <a:rPr lang="zh-TW" altLang="en-US" sz="2400" dirty="0" smtClean="0"/>
              <a:t>工作時間在</a:t>
            </a:r>
            <a:r>
              <a:rPr lang="en-US" altLang="zh-TW" sz="2400" dirty="0" smtClean="0"/>
              <a:t>2</a:t>
            </a:r>
            <a:r>
              <a:rPr lang="zh-TW" altLang="en-US" sz="2400" dirty="0" smtClean="0"/>
              <a:t>小時以內者，按平日每小時工資額另再加給</a:t>
            </a:r>
            <a:r>
              <a:rPr lang="en-US" altLang="zh-TW" sz="2400" dirty="0" smtClean="0"/>
              <a:t>1</a:t>
            </a:r>
            <a:r>
              <a:rPr lang="zh-TW" altLang="en-US" sz="2400" dirty="0" smtClean="0"/>
              <a:t>又</a:t>
            </a:r>
            <a:r>
              <a:rPr lang="en-US" altLang="zh-TW" sz="2400" dirty="0" smtClean="0"/>
              <a:t>1/3</a:t>
            </a:r>
            <a:r>
              <a:rPr lang="zh-TW" altLang="en-US" sz="2400" dirty="0" smtClean="0"/>
              <a:t>以上。</a:t>
            </a:r>
          </a:p>
          <a:p>
            <a:pPr lvl="2"/>
            <a:r>
              <a:rPr lang="zh-TW" altLang="en-US" sz="2400" dirty="0" smtClean="0"/>
              <a:t>工作</a:t>
            </a:r>
            <a:r>
              <a:rPr lang="en-US" altLang="zh-TW" sz="2400" dirty="0" smtClean="0"/>
              <a:t>2</a:t>
            </a:r>
            <a:r>
              <a:rPr lang="zh-TW" altLang="en-US" sz="2400" dirty="0" smtClean="0"/>
              <a:t>小時後再繼續工作者，按平日每小時工資額另再加給</a:t>
            </a:r>
            <a:r>
              <a:rPr lang="en-US" altLang="zh-TW" sz="2400" dirty="0" smtClean="0"/>
              <a:t>1</a:t>
            </a:r>
            <a:r>
              <a:rPr lang="zh-TW" altLang="en-US" sz="2400" dirty="0" smtClean="0"/>
              <a:t>又</a:t>
            </a:r>
            <a:r>
              <a:rPr lang="en-US" altLang="zh-TW" sz="2400" dirty="0" smtClean="0"/>
              <a:t>2/3</a:t>
            </a:r>
            <a:r>
              <a:rPr lang="zh-TW" altLang="en-US" sz="2400" dirty="0" smtClean="0"/>
              <a:t>以上。</a:t>
            </a:r>
          </a:p>
          <a:p>
            <a:pPr lvl="2"/>
            <a:r>
              <a:rPr lang="zh-TW" altLang="en-US" sz="2400" dirty="0" smtClean="0"/>
              <a:t>休息日之工作時間及工資之計算，</a:t>
            </a:r>
            <a:r>
              <a:rPr lang="en-US" altLang="zh-TW" sz="2400" dirty="0" smtClean="0"/>
              <a:t>4</a:t>
            </a:r>
            <a:r>
              <a:rPr lang="zh-TW" altLang="en-US" sz="2400" dirty="0" smtClean="0"/>
              <a:t>小時以內者，以</a:t>
            </a:r>
            <a:r>
              <a:rPr lang="en-US" altLang="zh-TW" sz="2400" dirty="0" smtClean="0"/>
              <a:t>4</a:t>
            </a:r>
            <a:r>
              <a:rPr lang="zh-TW" altLang="en-US" sz="2400" dirty="0" smtClean="0"/>
              <a:t>小時計；逾</a:t>
            </a:r>
            <a:r>
              <a:rPr lang="en-US" altLang="zh-TW" sz="2400" dirty="0" smtClean="0"/>
              <a:t>4</a:t>
            </a:r>
            <a:r>
              <a:rPr lang="zh-TW" altLang="en-US" sz="2400" dirty="0" smtClean="0"/>
              <a:t>小時至</a:t>
            </a:r>
            <a:r>
              <a:rPr lang="en-US" altLang="zh-TW" sz="2400" dirty="0" smtClean="0"/>
              <a:t>8</a:t>
            </a:r>
            <a:r>
              <a:rPr lang="zh-TW" altLang="en-US" sz="2400" dirty="0" smtClean="0"/>
              <a:t>小時以內者，以</a:t>
            </a:r>
            <a:r>
              <a:rPr lang="en-US" altLang="zh-TW" sz="2400" dirty="0" smtClean="0"/>
              <a:t>8</a:t>
            </a:r>
            <a:r>
              <a:rPr lang="zh-TW" altLang="en-US" sz="2400" dirty="0" smtClean="0"/>
              <a:t>小時計；逾</a:t>
            </a:r>
            <a:r>
              <a:rPr lang="en-US" altLang="zh-TW" sz="2400" dirty="0" smtClean="0"/>
              <a:t>8</a:t>
            </a:r>
            <a:r>
              <a:rPr lang="zh-TW" altLang="en-US" sz="2400" dirty="0" smtClean="0"/>
              <a:t>小時至</a:t>
            </a:r>
            <a:r>
              <a:rPr lang="en-US" altLang="zh-TW" sz="2400" dirty="0" smtClean="0"/>
              <a:t>12</a:t>
            </a:r>
            <a:r>
              <a:rPr lang="zh-TW" altLang="en-US" sz="2400" dirty="0" smtClean="0"/>
              <a:t>小時以內者，以</a:t>
            </a:r>
            <a:r>
              <a:rPr lang="en-US" altLang="zh-TW" sz="2400" dirty="0" smtClean="0"/>
              <a:t>12</a:t>
            </a:r>
            <a:r>
              <a:rPr lang="zh-TW" altLang="en-US" sz="2400" dirty="0" smtClean="0"/>
              <a:t>小時計。</a:t>
            </a:r>
          </a:p>
          <a:p>
            <a:endParaRPr lang="zh-TW" altLang="en-US" sz="3200"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4</a:t>
            </a:fld>
            <a:endParaRPr lang="en-US" altLang="zh-TW"/>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壹、勞基法修正概要</a:t>
            </a:r>
            <a:r>
              <a:rPr lang="en-US" altLang="zh-TW" dirty="0" smtClean="0"/>
              <a:t>(3/5)</a:t>
            </a:r>
            <a:endParaRPr lang="zh-TW" altLang="en-US" dirty="0"/>
          </a:p>
        </p:txBody>
      </p:sp>
      <p:sp>
        <p:nvSpPr>
          <p:cNvPr id="3" name="內容版面配置區 2"/>
          <p:cNvSpPr>
            <a:spLocks noGrp="1"/>
          </p:cNvSpPr>
          <p:nvPr>
            <p:ph idx="1"/>
          </p:nvPr>
        </p:nvSpPr>
        <p:spPr>
          <a:xfrm>
            <a:off x="457200" y="1051607"/>
            <a:ext cx="8229600" cy="5205412"/>
          </a:xfrm>
        </p:spPr>
        <p:txBody>
          <a:bodyPr/>
          <a:lstStyle/>
          <a:p>
            <a:pPr>
              <a:buNone/>
            </a:pPr>
            <a:r>
              <a:rPr lang="zh-TW" altLang="en-US" sz="3200" dirty="0" smtClean="0"/>
              <a:t>三、一例一休</a:t>
            </a:r>
            <a:r>
              <a:rPr lang="en-US" altLang="zh-TW" sz="3200" dirty="0" smtClean="0"/>
              <a:t>(</a:t>
            </a:r>
            <a:r>
              <a:rPr lang="zh-TW" altLang="en-US" sz="3200" dirty="0" smtClean="0"/>
              <a:t>修正</a:t>
            </a:r>
            <a:r>
              <a:rPr lang="en-US" altLang="zh-TW" sz="3200" dirty="0" smtClean="0"/>
              <a:t>)</a:t>
            </a:r>
          </a:p>
          <a:p>
            <a:pPr lvl="1"/>
            <a:r>
              <a:rPr lang="zh-TW" altLang="en-US" sz="2800" dirty="0" smtClean="0"/>
              <a:t>勞基法第</a:t>
            </a:r>
            <a:r>
              <a:rPr lang="en-US" altLang="zh-TW" sz="2800" dirty="0" smtClean="0"/>
              <a:t>36</a:t>
            </a:r>
            <a:r>
              <a:rPr lang="zh-TW" altLang="en-US" sz="2800" dirty="0" smtClean="0"/>
              <a:t>條：勞工每</a:t>
            </a:r>
            <a:r>
              <a:rPr lang="en-US" altLang="zh-TW" sz="2800" dirty="0" smtClean="0"/>
              <a:t>7</a:t>
            </a:r>
            <a:r>
              <a:rPr lang="zh-TW" altLang="en-US" sz="2800" dirty="0" smtClean="0"/>
              <a:t>日中應有</a:t>
            </a:r>
            <a:r>
              <a:rPr lang="en-US" altLang="zh-TW" sz="2800" dirty="0" smtClean="0"/>
              <a:t>2</a:t>
            </a:r>
            <a:r>
              <a:rPr lang="zh-TW" altLang="en-US" sz="2800" dirty="0" smtClean="0"/>
              <a:t>日之休息，其中</a:t>
            </a:r>
            <a:r>
              <a:rPr lang="en-US" altLang="zh-TW" sz="2800" dirty="0" smtClean="0"/>
              <a:t>1</a:t>
            </a:r>
            <a:r>
              <a:rPr lang="zh-TW" altLang="en-US" sz="2800" dirty="0" smtClean="0"/>
              <a:t>日為例假，</a:t>
            </a:r>
            <a:r>
              <a:rPr lang="en-US" altLang="zh-TW" sz="2800" dirty="0" smtClean="0"/>
              <a:t>1</a:t>
            </a:r>
            <a:r>
              <a:rPr lang="zh-TW" altLang="en-US" sz="2800" dirty="0" smtClean="0"/>
              <a:t>日為休息日。</a:t>
            </a:r>
            <a:endParaRPr lang="en-US" altLang="zh-TW" dirty="0" smtClean="0"/>
          </a:p>
          <a:p>
            <a:pPr>
              <a:buNone/>
            </a:pPr>
            <a:r>
              <a:rPr lang="zh-TW" altLang="en-US" sz="3200" dirty="0" smtClean="0"/>
              <a:t>四、特別休假未修畢</a:t>
            </a:r>
            <a:r>
              <a:rPr lang="en-US" altLang="zh-TW" sz="3200" dirty="0" smtClean="0">
                <a:sym typeface="Wingdings" pitchFamily="2" charset="2"/>
              </a:rPr>
              <a:t>(</a:t>
            </a:r>
            <a:r>
              <a:rPr lang="zh-TW" altLang="en-US" sz="3200" dirty="0" smtClean="0">
                <a:sym typeface="Wingdings" pitchFamily="2" charset="2"/>
              </a:rPr>
              <a:t>修正</a:t>
            </a:r>
            <a:r>
              <a:rPr lang="en-US" altLang="zh-TW" sz="3200" dirty="0" smtClean="0">
                <a:sym typeface="Wingdings" pitchFamily="2" charset="2"/>
              </a:rPr>
              <a:t>)</a:t>
            </a:r>
          </a:p>
          <a:p>
            <a:pPr lvl="1"/>
            <a:r>
              <a:rPr lang="zh-TW" altLang="en-US" sz="2800" dirty="0" smtClean="0">
                <a:sym typeface="Wingdings" pitchFamily="2" charset="2"/>
              </a:rPr>
              <a:t>勞基法第</a:t>
            </a:r>
            <a:r>
              <a:rPr lang="en-US" altLang="zh-TW" sz="2800" dirty="0" smtClean="0">
                <a:sym typeface="Wingdings" pitchFamily="2" charset="2"/>
              </a:rPr>
              <a:t>38</a:t>
            </a:r>
            <a:r>
              <a:rPr lang="zh-TW" altLang="en-US" sz="2800" dirty="0" smtClean="0">
                <a:sym typeface="Wingdings" pitchFamily="2" charset="2"/>
              </a:rPr>
              <a:t>條第</a:t>
            </a:r>
            <a:r>
              <a:rPr lang="en-US" altLang="zh-TW" sz="2800" dirty="0" smtClean="0">
                <a:sym typeface="Wingdings" pitchFamily="2" charset="2"/>
              </a:rPr>
              <a:t>4</a:t>
            </a:r>
            <a:r>
              <a:rPr lang="zh-TW" altLang="en-US" sz="2800" dirty="0" smtClean="0">
                <a:sym typeface="Wingdings" pitchFamily="2" charset="2"/>
              </a:rPr>
              <a:t>項：</a:t>
            </a:r>
            <a:r>
              <a:rPr lang="zh-TW" altLang="en-US" sz="2800" dirty="0" smtClean="0"/>
              <a:t>勞工之特別休假，因年度終結或契約終止而未休之日數，雇主應發給工資 。</a:t>
            </a:r>
            <a:endParaRPr lang="en-US" altLang="zh-TW" sz="2800" dirty="0" smtClean="0"/>
          </a:p>
          <a:p>
            <a:pPr>
              <a:buNone/>
            </a:pPr>
            <a:endParaRPr lang="zh-TW" altLang="en-US" sz="3200"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5</a:t>
            </a:fld>
            <a:endParaRPr lang="en-US" altLang="zh-TW"/>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壹、勞基法修正概要</a:t>
            </a:r>
            <a:r>
              <a:rPr lang="en-US" altLang="zh-TW" dirty="0" smtClean="0"/>
              <a:t>(4/5)</a:t>
            </a:r>
            <a:endParaRPr lang="zh-TW" altLang="en-US" dirty="0"/>
          </a:p>
        </p:txBody>
      </p:sp>
      <p:graphicFrame>
        <p:nvGraphicFramePr>
          <p:cNvPr id="7" name="內容版面配置區 6"/>
          <p:cNvGraphicFramePr>
            <a:graphicFrameLocks noGrp="1"/>
          </p:cNvGraphicFramePr>
          <p:nvPr>
            <p:ph idx="1"/>
          </p:nvPr>
        </p:nvGraphicFramePr>
        <p:xfrm>
          <a:off x="643164" y="1837191"/>
          <a:ext cx="7975599" cy="4480560"/>
        </p:xfrm>
        <a:graphic>
          <a:graphicData uri="http://schemas.openxmlformats.org/drawingml/2006/table">
            <a:tbl>
              <a:tblPr firstRow="1" bandRow="1">
                <a:tableStyleId>{5C22544A-7EE6-4342-B048-85BDC9FD1C3A}</a:tableStyleId>
              </a:tblPr>
              <a:tblGrid>
                <a:gridCol w="2738211"/>
                <a:gridCol w="2647950"/>
                <a:gridCol w="2589438"/>
              </a:tblGrid>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zh-TW" altLang="en-US" sz="2400" b="1" dirty="0" smtClean="0">
                          <a:solidFill>
                            <a:srgbClr val="333399"/>
                          </a:solidFill>
                        </a:rPr>
                        <a:t>特休日數</a:t>
                      </a:r>
                      <a:endParaRPr lang="en-US" altLang="zh-TW" sz="2400" b="1" dirty="0" smtClean="0">
                        <a:solidFill>
                          <a:srgbClr val="333399"/>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b="1" dirty="0" smtClean="0">
                          <a:solidFill>
                            <a:srgbClr val="333399"/>
                          </a:solidFill>
                        </a:rPr>
                        <a:t>年資</a:t>
                      </a:r>
                    </a:p>
                  </a:txBody>
                  <a:tcPr>
                    <a:lnTlToBr w="28575" cap="flat" cmpd="sng" algn="ctr">
                      <a:solidFill>
                        <a:schemeClr val="bg1"/>
                      </a:solidFill>
                      <a:prstDash val="solid"/>
                      <a:round/>
                      <a:headEnd type="none" w="med" len="med"/>
                      <a:tailEnd type="none" w="med" len="med"/>
                    </a:lnTlToBr>
                  </a:tcPr>
                </a:tc>
                <a:tc>
                  <a:txBody>
                    <a:bodyPr/>
                    <a:lstStyle/>
                    <a:p>
                      <a:r>
                        <a:rPr lang="zh-TW" altLang="en-US" sz="2400" b="1" dirty="0" smtClean="0">
                          <a:solidFill>
                            <a:srgbClr val="333399"/>
                          </a:solidFill>
                        </a:rPr>
                        <a:t>修法前 </a:t>
                      </a:r>
                      <a:endParaRPr lang="zh-TW" altLang="en-US" sz="2400" b="1" dirty="0">
                        <a:solidFill>
                          <a:srgbClr val="333399"/>
                        </a:solidFill>
                      </a:endParaRPr>
                    </a:p>
                  </a:txBody>
                  <a:tcPr/>
                </a:tc>
                <a:tc>
                  <a:txBody>
                    <a:bodyPr/>
                    <a:lstStyle/>
                    <a:p>
                      <a:r>
                        <a:rPr lang="zh-TW" altLang="en-US" sz="2400" b="1" dirty="0" smtClean="0">
                          <a:solidFill>
                            <a:srgbClr val="333399"/>
                          </a:solidFill>
                        </a:rPr>
                        <a:t>修法後 </a:t>
                      </a:r>
                      <a:endParaRPr lang="zh-TW" altLang="en-US" sz="2400" b="1" dirty="0">
                        <a:solidFill>
                          <a:srgbClr val="333399"/>
                        </a:solidFill>
                      </a:endParaRPr>
                    </a:p>
                  </a:txBody>
                  <a:tcPr/>
                </a:tc>
              </a:tr>
              <a:tr h="370840">
                <a:tc>
                  <a:txBody>
                    <a:bodyPr/>
                    <a:lstStyle/>
                    <a:p>
                      <a:r>
                        <a:rPr lang="en-US" altLang="zh-TW" sz="2400" b="1" dirty="0" smtClean="0">
                          <a:solidFill>
                            <a:srgbClr val="FF0000"/>
                          </a:solidFill>
                        </a:rPr>
                        <a:t>6 </a:t>
                      </a:r>
                      <a:r>
                        <a:rPr lang="zh-TW" altLang="en-US" sz="2400" b="1" dirty="0" smtClean="0">
                          <a:solidFill>
                            <a:srgbClr val="FF0000"/>
                          </a:solidFill>
                        </a:rPr>
                        <a:t>個月至未滿 </a:t>
                      </a:r>
                      <a:r>
                        <a:rPr lang="en-US" altLang="zh-TW" sz="2400" b="1" dirty="0" smtClean="0">
                          <a:solidFill>
                            <a:srgbClr val="FF0000"/>
                          </a:solidFill>
                        </a:rPr>
                        <a:t>1 </a:t>
                      </a:r>
                      <a:r>
                        <a:rPr lang="zh-TW" altLang="en-US" sz="2400" b="1" dirty="0" smtClean="0">
                          <a:solidFill>
                            <a:srgbClr val="FF0000"/>
                          </a:solidFill>
                        </a:rPr>
                        <a:t>年 </a:t>
                      </a:r>
                      <a:endParaRPr lang="zh-TW" altLang="en-US" sz="2400" b="1" dirty="0">
                        <a:solidFill>
                          <a:srgbClr val="FF0000"/>
                        </a:solidFill>
                      </a:endParaRPr>
                    </a:p>
                  </a:txBody>
                  <a:tcPr/>
                </a:tc>
                <a:tc>
                  <a:txBody>
                    <a:bodyPr/>
                    <a:lstStyle/>
                    <a:p>
                      <a:r>
                        <a:rPr lang="en-US" altLang="zh-TW" sz="2400" b="1" dirty="0" smtClean="0">
                          <a:solidFill>
                            <a:srgbClr val="FF0000"/>
                          </a:solidFill>
                        </a:rPr>
                        <a:t>0</a:t>
                      </a:r>
                      <a:endParaRPr lang="zh-TW" altLang="en-US" sz="2400" b="1" dirty="0">
                        <a:solidFill>
                          <a:srgbClr val="FF0000"/>
                        </a:solidFill>
                      </a:endParaRPr>
                    </a:p>
                  </a:txBody>
                  <a:tcPr/>
                </a:tc>
                <a:tc>
                  <a:txBody>
                    <a:bodyPr/>
                    <a:lstStyle/>
                    <a:p>
                      <a:r>
                        <a:rPr lang="en-US" altLang="zh-TW" sz="2400" b="1" dirty="0" smtClean="0">
                          <a:solidFill>
                            <a:srgbClr val="FF0000"/>
                          </a:solidFill>
                        </a:rPr>
                        <a:t>3</a:t>
                      </a:r>
                      <a:endParaRPr lang="zh-TW" altLang="en-US" sz="2400" b="1" dirty="0">
                        <a:solidFill>
                          <a:srgbClr val="FF0000"/>
                        </a:solidFill>
                      </a:endParaRPr>
                    </a:p>
                  </a:txBody>
                  <a:tcPr/>
                </a:tc>
              </a:tr>
              <a:tr h="370840">
                <a:tc>
                  <a:txBody>
                    <a:bodyPr/>
                    <a:lstStyle/>
                    <a:p>
                      <a:r>
                        <a:rPr lang="en-US" altLang="zh-TW" sz="2400" b="1" dirty="0" smtClean="0"/>
                        <a:t>1 </a:t>
                      </a:r>
                      <a:r>
                        <a:rPr lang="zh-TW" altLang="en-US" sz="2400" b="1" dirty="0" smtClean="0"/>
                        <a:t>年</a:t>
                      </a:r>
                      <a:endParaRPr lang="zh-TW" altLang="en-US" sz="2400" b="1" dirty="0"/>
                    </a:p>
                  </a:txBody>
                  <a:tcPr/>
                </a:tc>
                <a:tc>
                  <a:txBody>
                    <a:bodyPr/>
                    <a:lstStyle/>
                    <a:p>
                      <a:r>
                        <a:rPr lang="en-US" altLang="zh-TW" sz="2400" b="1" dirty="0" smtClean="0"/>
                        <a:t>7</a:t>
                      </a:r>
                      <a:endParaRPr lang="zh-TW" altLang="en-US" sz="2400" b="1" dirty="0"/>
                    </a:p>
                  </a:txBody>
                  <a:tcPr/>
                </a:tc>
                <a:tc>
                  <a:txBody>
                    <a:bodyPr/>
                    <a:lstStyle/>
                    <a:p>
                      <a:r>
                        <a:rPr lang="en-US" altLang="zh-TW" sz="2400" b="1" dirty="0" smtClean="0"/>
                        <a:t>7</a:t>
                      </a:r>
                      <a:endParaRPr lang="zh-TW" altLang="en-US" sz="2400" b="1" dirty="0"/>
                    </a:p>
                  </a:txBody>
                  <a:tcPr/>
                </a:tc>
              </a:tr>
              <a:tr h="370840">
                <a:tc>
                  <a:txBody>
                    <a:bodyPr/>
                    <a:lstStyle/>
                    <a:p>
                      <a:r>
                        <a:rPr lang="en-US" altLang="zh-TW" sz="2400" b="1" dirty="0" smtClean="0">
                          <a:solidFill>
                            <a:srgbClr val="FF0000"/>
                          </a:solidFill>
                        </a:rPr>
                        <a:t>2 </a:t>
                      </a:r>
                      <a:r>
                        <a:rPr lang="zh-TW" altLang="en-US" sz="2400" b="1" dirty="0" smtClean="0">
                          <a:solidFill>
                            <a:srgbClr val="FF0000"/>
                          </a:solidFill>
                        </a:rPr>
                        <a:t>年</a:t>
                      </a:r>
                      <a:endParaRPr lang="zh-TW" altLang="en-US" sz="2400" b="1" dirty="0">
                        <a:solidFill>
                          <a:srgbClr val="FF0000"/>
                        </a:solidFill>
                      </a:endParaRPr>
                    </a:p>
                  </a:txBody>
                  <a:tcPr/>
                </a:tc>
                <a:tc>
                  <a:txBody>
                    <a:bodyPr/>
                    <a:lstStyle/>
                    <a:p>
                      <a:r>
                        <a:rPr lang="en-US" altLang="zh-TW" sz="2400" b="1" dirty="0" smtClean="0">
                          <a:solidFill>
                            <a:srgbClr val="FF0000"/>
                          </a:solidFill>
                        </a:rPr>
                        <a:t>7</a:t>
                      </a:r>
                      <a:endParaRPr lang="zh-TW" altLang="en-US" sz="2400" b="1" dirty="0">
                        <a:solidFill>
                          <a:srgbClr val="FF0000"/>
                        </a:solidFill>
                      </a:endParaRPr>
                    </a:p>
                  </a:txBody>
                  <a:tcPr/>
                </a:tc>
                <a:tc>
                  <a:txBody>
                    <a:bodyPr/>
                    <a:lstStyle/>
                    <a:p>
                      <a:r>
                        <a:rPr lang="en-US" altLang="zh-TW" sz="2400" b="1" dirty="0" smtClean="0">
                          <a:solidFill>
                            <a:srgbClr val="FF0000"/>
                          </a:solidFill>
                        </a:rPr>
                        <a:t>10</a:t>
                      </a:r>
                      <a:endParaRPr lang="zh-TW" altLang="en-US" sz="2400" b="1" dirty="0">
                        <a:solidFill>
                          <a:srgbClr val="FF0000"/>
                        </a:solidFill>
                      </a:endParaRPr>
                    </a:p>
                  </a:txBody>
                  <a:tcPr/>
                </a:tc>
              </a:tr>
              <a:tr h="370840">
                <a:tc>
                  <a:txBody>
                    <a:bodyPr/>
                    <a:lstStyle/>
                    <a:p>
                      <a:r>
                        <a:rPr lang="en-US" altLang="zh-TW" sz="2400" b="1" dirty="0" smtClean="0">
                          <a:solidFill>
                            <a:srgbClr val="FF0000"/>
                          </a:solidFill>
                        </a:rPr>
                        <a:t>3 </a:t>
                      </a:r>
                      <a:r>
                        <a:rPr lang="zh-TW" altLang="en-US" sz="2400" b="1" dirty="0" smtClean="0">
                          <a:solidFill>
                            <a:srgbClr val="FF0000"/>
                          </a:solidFill>
                        </a:rPr>
                        <a:t>年</a:t>
                      </a:r>
                      <a:endParaRPr lang="zh-TW" altLang="en-US" sz="2400" b="1" dirty="0">
                        <a:solidFill>
                          <a:srgbClr val="FF0000"/>
                        </a:solidFill>
                      </a:endParaRPr>
                    </a:p>
                  </a:txBody>
                  <a:tcPr/>
                </a:tc>
                <a:tc>
                  <a:txBody>
                    <a:bodyPr/>
                    <a:lstStyle/>
                    <a:p>
                      <a:r>
                        <a:rPr lang="en-US" altLang="zh-TW" sz="2400" b="1" dirty="0" smtClean="0">
                          <a:solidFill>
                            <a:srgbClr val="FF0000"/>
                          </a:solidFill>
                        </a:rPr>
                        <a:t>10</a:t>
                      </a:r>
                      <a:endParaRPr lang="zh-TW" altLang="en-US" sz="2400" b="1" dirty="0">
                        <a:solidFill>
                          <a:srgbClr val="FF0000"/>
                        </a:solidFill>
                      </a:endParaRPr>
                    </a:p>
                  </a:txBody>
                  <a:tcPr/>
                </a:tc>
                <a:tc>
                  <a:txBody>
                    <a:bodyPr/>
                    <a:lstStyle/>
                    <a:p>
                      <a:r>
                        <a:rPr lang="en-US" altLang="zh-TW" sz="2400" b="1" dirty="0" smtClean="0">
                          <a:solidFill>
                            <a:srgbClr val="FF0000"/>
                          </a:solidFill>
                        </a:rPr>
                        <a:t>14</a:t>
                      </a:r>
                      <a:endParaRPr lang="zh-TW" altLang="en-US" sz="2400" b="1" dirty="0">
                        <a:solidFill>
                          <a:srgbClr val="FF0000"/>
                        </a:solidFill>
                      </a:endParaRPr>
                    </a:p>
                  </a:txBody>
                  <a:tcPr/>
                </a:tc>
              </a:tr>
              <a:tr h="370840">
                <a:tc>
                  <a:txBody>
                    <a:bodyPr/>
                    <a:lstStyle/>
                    <a:p>
                      <a:r>
                        <a:rPr lang="en-US" altLang="zh-TW" sz="2400" b="1" dirty="0" smtClean="0">
                          <a:solidFill>
                            <a:srgbClr val="FF0000"/>
                          </a:solidFill>
                        </a:rPr>
                        <a:t>4 </a:t>
                      </a:r>
                      <a:r>
                        <a:rPr lang="zh-TW" altLang="en-US" sz="2400" b="1" dirty="0" smtClean="0">
                          <a:solidFill>
                            <a:srgbClr val="FF0000"/>
                          </a:solidFill>
                        </a:rPr>
                        <a:t>年</a:t>
                      </a:r>
                      <a:endParaRPr lang="zh-TW" altLang="en-US" sz="2400" b="1" dirty="0">
                        <a:solidFill>
                          <a:srgbClr val="FF0000"/>
                        </a:solidFill>
                      </a:endParaRPr>
                    </a:p>
                  </a:txBody>
                  <a:tcPr/>
                </a:tc>
                <a:tc>
                  <a:txBody>
                    <a:bodyPr/>
                    <a:lstStyle/>
                    <a:p>
                      <a:r>
                        <a:rPr lang="en-US" altLang="zh-TW" sz="2400" b="1" dirty="0" smtClean="0">
                          <a:solidFill>
                            <a:srgbClr val="FF0000"/>
                          </a:solidFill>
                        </a:rPr>
                        <a:t>10</a:t>
                      </a:r>
                      <a:endParaRPr lang="zh-TW" altLang="en-US" sz="2400" b="1" dirty="0">
                        <a:solidFill>
                          <a:srgbClr val="FF0000"/>
                        </a:solidFill>
                      </a:endParaRPr>
                    </a:p>
                  </a:txBody>
                  <a:tcPr/>
                </a:tc>
                <a:tc>
                  <a:txBody>
                    <a:bodyPr/>
                    <a:lstStyle/>
                    <a:p>
                      <a:r>
                        <a:rPr lang="en-US" altLang="zh-TW" sz="2400" b="1" dirty="0" smtClean="0">
                          <a:solidFill>
                            <a:srgbClr val="FF0000"/>
                          </a:solidFill>
                        </a:rPr>
                        <a:t>14</a:t>
                      </a:r>
                      <a:endParaRPr lang="zh-TW" altLang="en-US" sz="2400" b="1" dirty="0">
                        <a:solidFill>
                          <a:srgbClr val="FF0000"/>
                        </a:solidFill>
                      </a:endParaRPr>
                    </a:p>
                  </a:txBody>
                  <a:tcPr/>
                </a:tc>
              </a:tr>
              <a:tr h="370840">
                <a:tc>
                  <a:txBody>
                    <a:bodyPr/>
                    <a:lstStyle/>
                    <a:p>
                      <a:r>
                        <a:rPr lang="en-US" altLang="zh-TW" sz="2400" b="1" dirty="0" smtClean="0"/>
                        <a:t>5 </a:t>
                      </a:r>
                      <a:r>
                        <a:rPr lang="zh-TW" altLang="en-US" sz="2400" b="1" dirty="0" smtClean="0"/>
                        <a:t>年</a:t>
                      </a:r>
                      <a:endParaRPr lang="zh-TW" altLang="en-US" sz="2400" b="1" dirty="0"/>
                    </a:p>
                  </a:txBody>
                  <a:tcPr/>
                </a:tc>
                <a:tc>
                  <a:txBody>
                    <a:bodyPr/>
                    <a:lstStyle/>
                    <a:p>
                      <a:r>
                        <a:rPr lang="en-US" altLang="zh-TW" sz="2400" b="1" dirty="0" smtClean="0"/>
                        <a:t>14</a:t>
                      </a:r>
                      <a:endParaRPr lang="zh-TW" altLang="en-US" sz="2400" b="1" dirty="0"/>
                    </a:p>
                  </a:txBody>
                  <a:tcPr/>
                </a:tc>
                <a:tc>
                  <a:txBody>
                    <a:bodyPr/>
                    <a:lstStyle/>
                    <a:p>
                      <a:r>
                        <a:rPr lang="en-US" altLang="zh-TW" sz="2400" b="1" dirty="0" smtClean="0"/>
                        <a:t>15</a:t>
                      </a:r>
                      <a:endParaRPr lang="zh-TW" altLang="en-US" sz="2400" b="1" dirty="0"/>
                    </a:p>
                  </a:txBody>
                  <a:tcPr/>
                </a:tc>
              </a:tr>
              <a:tr h="325800">
                <a:tc>
                  <a:txBody>
                    <a:bodyPr/>
                    <a:lstStyle/>
                    <a:p>
                      <a:r>
                        <a:rPr lang="en-US" altLang="zh-TW" sz="2400" b="1" dirty="0" smtClean="0"/>
                        <a:t>6 </a:t>
                      </a:r>
                      <a:r>
                        <a:rPr lang="zh-TW" altLang="en-US" sz="2400" b="1" dirty="0" smtClean="0"/>
                        <a:t>年 </a:t>
                      </a:r>
                      <a:endParaRPr lang="zh-TW" altLang="en-US" sz="2400" b="1" dirty="0"/>
                    </a:p>
                  </a:txBody>
                  <a:tcPr>
                    <a:lnB w="12700" cap="flat" cmpd="sng" algn="ctr">
                      <a:solidFill>
                        <a:schemeClr val="bg1"/>
                      </a:solidFill>
                      <a:prstDash val="solid"/>
                      <a:round/>
                      <a:headEnd type="none" w="med" len="med"/>
                      <a:tailEnd type="none" w="med" len="med"/>
                    </a:lnB>
                  </a:tcPr>
                </a:tc>
                <a:tc>
                  <a:txBody>
                    <a:bodyPr/>
                    <a:lstStyle/>
                    <a:p>
                      <a:r>
                        <a:rPr lang="en-US" altLang="zh-TW" sz="2400" b="1" kern="1200" dirty="0" smtClean="0">
                          <a:solidFill>
                            <a:schemeClr val="dk1"/>
                          </a:solidFill>
                          <a:latin typeface="+mn-lt"/>
                          <a:ea typeface="+mn-ea"/>
                          <a:cs typeface="+mn-cs"/>
                        </a:rPr>
                        <a:t>14</a:t>
                      </a:r>
                      <a:endParaRPr lang="zh-TW" altLang="en-US" sz="2400" b="1" kern="1200" dirty="0" smtClean="0">
                        <a:solidFill>
                          <a:schemeClr val="dk1"/>
                        </a:solidFill>
                        <a:latin typeface="+mn-lt"/>
                        <a:ea typeface="+mn-ea"/>
                        <a:cs typeface="+mn-cs"/>
                      </a:endParaRPr>
                    </a:p>
                  </a:txBody>
                  <a:tcPr>
                    <a:lnB w="12700" cap="flat" cmpd="sng" algn="ctr">
                      <a:solidFill>
                        <a:schemeClr val="bg1"/>
                      </a:solidFill>
                      <a:prstDash val="solid"/>
                      <a:round/>
                      <a:headEnd type="none" w="med" len="med"/>
                      <a:tailEnd type="none" w="med" len="med"/>
                    </a:lnB>
                  </a:tcPr>
                </a:tc>
                <a:tc>
                  <a:txBody>
                    <a:bodyPr/>
                    <a:lstStyle/>
                    <a:p>
                      <a:r>
                        <a:rPr lang="en-US" altLang="zh-TW" sz="2400" b="1" kern="1200" dirty="0" smtClean="0">
                          <a:solidFill>
                            <a:schemeClr val="dk1"/>
                          </a:solidFill>
                          <a:latin typeface="+mn-lt"/>
                          <a:ea typeface="+mn-ea"/>
                          <a:cs typeface="+mn-cs"/>
                        </a:rPr>
                        <a:t>15</a:t>
                      </a:r>
                    </a:p>
                  </a:txBody>
                  <a:tcPr>
                    <a:lnB w="12700" cap="flat" cmpd="sng" algn="ctr">
                      <a:solidFill>
                        <a:schemeClr val="bg1"/>
                      </a:solidFill>
                      <a:prstDash val="solid"/>
                      <a:round/>
                      <a:headEnd type="none" w="med" len="med"/>
                      <a:tailEnd type="none" w="med" len="med"/>
                    </a:lnB>
                  </a:tcPr>
                </a:tc>
              </a:tr>
              <a:tr h="320040">
                <a:tc>
                  <a:txBody>
                    <a:bodyPr/>
                    <a:lstStyle/>
                    <a:p>
                      <a:r>
                        <a:rPr lang="en-US" altLang="zh-TW" sz="2400" b="1" dirty="0" smtClean="0"/>
                        <a:t>7</a:t>
                      </a:r>
                      <a:r>
                        <a:rPr lang="zh-TW" altLang="en-US" sz="2400" b="1" dirty="0" smtClean="0"/>
                        <a:t>年</a:t>
                      </a:r>
                      <a:endParaRPr lang="zh-TW" altLang="en-US" sz="2400" b="1" dirty="0"/>
                    </a:p>
                  </a:txBody>
                  <a:tcPr>
                    <a:lnT w="12700" cap="flat" cmpd="sng" algn="ctr">
                      <a:solidFill>
                        <a:schemeClr val="bg1"/>
                      </a:solidFill>
                      <a:prstDash val="solid"/>
                      <a:round/>
                      <a:headEnd type="none" w="med" len="med"/>
                      <a:tailEnd type="none" w="med" len="med"/>
                    </a:lnT>
                  </a:tcPr>
                </a:tc>
                <a:tc>
                  <a:txBody>
                    <a:bodyPr/>
                    <a:lstStyle/>
                    <a:p>
                      <a:r>
                        <a:rPr lang="en-US" altLang="zh-TW" sz="2400" b="1" dirty="0" smtClean="0"/>
                        <a:t>14</a:t>
                      </a:r>
                      <a:endParaRPr lang="zh-TW" altLang="en-US" sz="2400" b="1" dirty="0"/>
                    </a:p>
                  </a:txBody>
                  <a:tcPr>
                    <a:lnT w="12700" cap="flat" cmpd="sng" algn="ctr">
                      <a:solidFill>
                        <a:schemeClr val="bg1"/>
                      </a:solidFill>
                      <a:prstDash val="solid"/>
                      <a:round/>
                      <a:headEnd type="none" w="med" len="med"/>
                      <a:tailEnd type="none" w="med" len="med"/>
                    </a:lnT>
                  </a:tcPr>
                </a:tc>
                <a:tc>
                  <a:txBody>
                    <a:bodyPr/>
                    <a:lstStyle/>
                    <a:p>
                      <a:r>
                        <a:rPr lang="en-US" altLang="zh-TW" sz="2400" b="1" dirty="0" smtClean="0"/>
                        <a:t>15</a:t>
                      </a:r>
                      <a:endParaRPr lang="zh-TW" altLang="en-US" sz="2400" b="1" dirty="0"/>
                    </a:p>
                  </a:txBody>
                  <a:tcPr>
                    <a:lnT w="12700" cap="flat" cmpd="sng" algn="ctr">
                      <a:solidFill>
                        <a:schemeClr val="bg1"/>
                      </a:solidFill>
                      <a:prstDash val="solid"/>
                      <a:round/>
                      <a:headEnd type="none" w="med" len="med"/>
                      <a:tailEnd type="none" w="med" len="med"/>
                    </a:lnT>
                  </a:tcPr>
                </a:tc>
              </a:tr>
            </a:tbl>
          </a:graphicData>
        </a:graphic>
      </p:graphicFrame>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6</a:t>
            </a:fld>
            <a:endParaRPr lang="en-US" altLang="zh-TW"/>
          </a:p>
        </p:txBody>
      </p:sp>
      <p:sp>
        <p:nvSpPr>
          <p:cNvPr id="8" name="內容版面配置區 2"/>
          <p:cNvSpPr txBox="1">
            <a:spLocks/>
          </p:cNvSpPr>
          <p:nvPr/>
        </p:nvSpPr>
        <p:spPr bwMode="auto">
          <a:xfrm>
            <a:off x="457200" y="1051607"/>
            <a:ext cx="8229600" cy="5205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10000"/>
              </a:lnSpc>
              <a:spcBef>
                <a:spcPct val="20000"/>
              </a:spcBef>
              <a:spcAft>
                <a:spcPct val="0"/>
              </a:spcAft>
              <a:buClrTx/>
              <a:buSzPct val="90000"/>
              <a:buFont typeface="Wingdings" pitchFamily="2" charset="2"/>
              <a:buNone/>
              <a:tabLst/>
              <a:defRPr/>
            </a:pPr>
            <a:r>
              <a:rPr kumimoji="1" lang="zh-TW" altLang="en-US" sz="3200" b="0" i="0" u="none" strike="noStrike" kern="0" cap="none" spc="0" normalizeH="0" baseline="0" noProof="0" dirty="0" smtClean="0">
                <a:ln>
                  <a:noFill/>
                </a:ln>
                <a:solidFill>
                  <a:srgbClr val="003399"/>
                </a:solidFill>
                <a:effectLst/>
                <a:uLnTx/>
                <a:uFillTx/>
                <a:latin typeface="+mn-lt"/>
                <a:ea typeface="+mn-ea"/>
                <a:cs typeface="+mn-cs"/>
              </a:rPr>
              <a:t>五、特休假調整</a:t>
            </a:r>
            <a:r>
              <a:rPr lang="zh-TW" altLang="en-US" sz="3200" b="0" kern="0" dirty="0" smtClean="0">
                <a:solidFill>
                  <a:srgbClr val="003399"/>
                </a:solidFill>
                <a:latin typeface="+mn-lt"/>
                <a:ea typeface="+mn-ea"/>
              </a:rPr>
              <a:t>：勞基法第</a:t>
            </a:r>
            <a:r>
              <a:rPr lang="en-US" altLang="zh-TW" sz="3200" b="0" kern="0" dirty="0" smtClean="0">
                <a:solidFill>
                  <a:srgbClr val="003399"/>
                </a:solidFill>
                <a:latin typeface="+mn-lt"/>
                <a:ea typeface="+mn-ea"/>
              </a:rPr>
              <a:t>38</a:t>
            </a:r>
            <a:r>
              <a:rPr lang="zh-TW" altLang="en-US" sz="3200" b="0" kern="0" dirty="0" smtClean="0">
                <a:solidFill>
                  <a:srgbClr val="003399"/>
                </a:solidFill>
                <a:latin typeface="+mn-lt"/>
                <a:ea typeface="+mn-ea"/>
              </a:rPr>
              <a:t>條</a:t>
            </a:r>
            <a:endParaRPr kumimoji="1" lang="en-US" altLang="zh-TW" sz="3200" b="0" i="0" u="none" strike="noStrike" kern="0" cap="none" spc="0" normalizeH="0" baseline="0" noProof="0" dirty="0" smtClean="0">
              <a:ln>
                <a:noFill/>
              </a:ln>
              <a:solidFill>
                <a:srgbClr val="003399"/>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壹、勞基法修正概要</a:t>
            </a:r>
            <a:r>
              <a:rPr lang="en-US" altLang="zh-TW" dirty="0" smtClean="0"/>
              <a:t>(3/3)</a:t>
            </a:r>
            <a:endParaRPr lang="zh-TW" altLang="en-US" dirty="0"/>
          </a:p>
        </p:txBody>
      </p:sp>
      <p:sp>
        <p:nvSpPr>
          <p:cNvPr id="3" name="內容版面配置區 2"/>
          <p:cNvSpPr>
            <a:spLocks noGrp="1"/>
          </p:cNvSpPr>
          <p:nvPr>
            <p:ph idx="1"/>
          </p:nvPr>
        </p:nvSpPr>
        <p:spPr>
          <a:xfrm>
            <a:off x="457200" y="1051607"/>
            <a:ext cx="8229600" cy="5205412"/>
          </a:xfrm>
        </p:spPr>
        <p:txBody>
          <a:bodyPr/>
          <a:lstStyle/>
          <a:p>
            <a:pPr>
              <a:buNone/>
            </a:pPr>
            <a:r>
              <a:rPr lang="zh-TW" altLang="en-US" dirty="0" smtClean="0"/>
              <a:t>六、國定假日及特別休假加班費：</a:t>
            </a:r>
            <a:r>
              <a:rPr lang="en-US" altLang="zh-TW" dirty="0" smtClean="0"/>
              <a:t>(</a:t>
            </a:r>
            <a:r>
              <a:rPr lang="zh-TW" altLang="en-US" dirty="0" smtClean="0"/>
              <a:t>未修正</a:t>
            </a:r>
            <a:r>
              <a:rPr lang="en-US" altLang="zh-TW" dirty="0" smtClean="0"/>
              <a:t>)</a:t>
            </a:r>
          </a:p>
          <a:p>
            <a:pPr lvl="1"/>
            <a:r>
              <a:rPr lang="zh-TW" altLang="en-US" dirty="0" smtClean="0"/>
              <a:t>勞基法第</a:t>
            </a:r>
            <a:r>
              <a:rPr lang="en-US" altLang="zh-TW" dirty="0" smtClean="0"/>
              <a:t>39</a:t>
            </a:r>
            <a:r>
              <a:rPr lang="zh-TW" altLang="en-US" dirty="0" smtClean="0"/>
              <a:t>條規定：雇主經徵得勞工同意於休假日（國定假日或特別休假）工作者，工資應加倍發給。所稱加倍發給，係指假日當日工資照給外，再加發</a:t>
            </a:r>
            <a:r>
              <a:rPr lang="en-US" altLang="zh-TW" dirty="0" smtClean="0"/>
              <a:t>1</a:t>
            </a:r>
            <a:r>
              <a:rPr lang="zh-TW" altLang="en-US" dirty="0" smtClean="0"/>
              <a:t>日工資。</a:t>
            </a:r>
          </a:p>
          <a:p>
            <a:pPr>
              <a:buNone/>
            </a:pPr>
            <a:r>
              <a:rPr lang="zh-TW" altLang="en-US" dirty="0" smtClean="0"/>
              <a:t>七、例假日加班費：</a:t>
            </a:r>
            <a:r>
              <a:rPr lang="en-US" altLang="zh-TW" dirty="0" smtClean="0"/>
              <a:t>(</a:t>
            </a:r>
            <a:r>
              <a:rPr lang="zh-TW" altLang="en-US" dirty="0" smtClean="0"/>
              <a:t>未修正</a:t>
            </a:r>
            <a:r>
              <a:rPr lang="en-US" altLang="zh-TW" dirty="0" smtClean="0"/>
              <a:t>)</a:t>
            </a:r>
          </a:p>
          <a:p>
            <a:pPr lvl="1"/>
            <a:r>
              <a:rPr lang="zh-TW" altLang="en-US" dirty="0" smtClean="0"/>
              <a:t>勞基法第</a:t>
            </a:r>
            <a:r>
              <a:rPr lang="en-US" altLang="zh-TW" dirty="0" smtClean="0"/>
              <a:t>40</a:t>
            </a:r>
            <a:r>
              <a:rPr lang="zh-TW" altLang="en-US" dirty="0" smtClean="0"/>
              <a:t>條：非天災、事變或突發事件，雇主不得使勞工於「例假日」出勤。若因有使勞工出勤者，該日應加倍給薪，並應給予勞工事後補假休息。</a:t>
            </a:r>
          </a:p>
          <a:p>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7</a:t>
            </a:fld>
            <a:endParaRPr lang="en-US" altLang="zh-TW"/>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標題 1"/>
          <p:cNvSpPr>
            <a:spLocks noGrp="1"/>
          </p:cNvSpPr>
          <p:nvPr>
            <p:ph type="title"/>
          </p:nvPr>
        </p:nvSpPr>
        <p:spPr/>
        <p:txBody>
          <a:bodyPr/>
          <a:lstStyle/>
          <a:p>
            <a:pPr eaLnBrk="1" hangingPunct="1"/>
            <a:r>
              <a:rPr lang="zh-TW" altLang="en-US" dirty="0" smtClean="0"/>
              <a:t>貳、可能影響</a:t>
            </a:r>
          </a:p>
        </p:txBody>
      </p:sp>
      <p:sp>
        <p:nvSpPr>
          <p:cNvPr id="6147" name="內容版面配置區 2"/>
          <p:cNvSpPr>
            <a:spLocks noGrp="1"/>
          </p:cNvSpPr>
          <p:nvPr>
            <p:ph idx="1"/>
          </p:nvPr>
        </p:nvSpPr>
        <p:spPr>
          <a:xfrm>
            <a:off x="457200" y="985838"/>
            <a:ext cx="8229600" cy="5205412"/>
          </a:xfrm>
        </p:spPr>
        <p:txBody>
          <a:bodyPr/>
          <a:lstStyle/>
          <a:p>
            <a:pPr marL="514350" indent="-514350" eaLnBrk="1" hangingPunct="1">
              <a:buNone/>
            </a:pPr>
            <a:r>
              <a:rPr lang="zh-TW" altLang="en-US" dirty="0" smtClean="0"/>
              <a:t>一、休息日加班費</a:t>
            </a:r>
            <a:endParaRPr lang="en-US" altLang="zh-TW" dirty="0" smtClean="0"/>
          </a:p>
          <a:p>
            <a:pPr marL="914400" lvl="1" indent="-514350" eaLnBrk="1" hangingPunct="1"/>
            <a:r>
              <a:rPr lang="zh-TW" altLang="en-US" dirty="0" smtClean="0"/>
              <a:t>以月薪</a:t>
            </a:r>
            <a:r>
              <a:rPr lang="en-US" altLang="zh-TW" dirty="0" smtClean="0"/>
              <a:t>36K</a:t>
            </a:r>
            <a:r>
              <a:rPr lang="zh-TW" altLang="en-US" dirty="0" smtClean="0"/>
              <a:t>，時薪</a:t>
            </a:r>
            <a:r>
              <a:rPr lang="en-US" altLang="zh-TW" dirty="0" smtClean="0"/>
              <a:t>150</a:t>
            </a:r>
            <a:r>
              <a:rPr lang="zh-TW" altLang="en-US" dirty="0" smtClean="0"/>
              <a:t>元，週一至週五工作八小時計</a:t>
            </a:r>
          </a:p>
        </p:txBody>
      </p:sp>
      <p:sp>
        <p:nvSpPr>
          <p:cNvPr id="6148" name="投影片編號版面配置區 3"/>
          <p:cNvSpPr>
            <a:spLocks noGrp="1"/>
          </p:cNvSpPr>
          <p:nvPr>
            <p:ph type="sldNum" sz="quarter" idx="11"/>
          </p:nvPr>
        </p:nvSpPr>
        <p:spPr>
          <a:noFill/>
        </p:spPr>
        <p:txBody>
          <a:bodyPr/>
          <a:lstStyle/>
          <a:p>
            <a:fld id="{3EF1E1CC-9266-4D2D-80D2-61A3D762F4A9}" type="slidenum">
              <a:rPr lang="en-US" altLang="zh-TW">
                <a:ea typeface="新細明體" charset="-120"/>
              </a:rPr>
              <a:pPr/>
              <a:t>8</a:t>
            </a:fld>
            <a:endParaRPr lang="en-US" altLang="zh-TW">
              <a:ea typeface="新細明體" charset="-120"/>
            </a:endParaRPr>
          </a:p>
        </p:txBody>
      </p:sp>
      <p:graphicFrame>
        <p:nvGraphicFramePr>
          <p:cNvPr id="9" name="表格 8"/>
          <p:cNvGraphicFramePr>
            <a:graphicFrameLocks noGrp="1"/>
          </p:cNvGraphicFramePr>
          <p:nvPr/>
        </p:nvGraphicFramePr>
        <p:xfrm>
          <a:off x="1743075" y="1979930"/>
          <a:ext cx="6096000" cy="4820920"/>
        </p:xfrm>
        <a:graphic>
          <a:graphicData uri="http://schemas.openxmlformats.org/drawingml/2006/table">
            <a:tbl>
              <a:tblPr firstRow="1" bandRow="1">
                <a:tableStyleId>{00A15C55-8517-42AA-B614-E9B94910E393}</a:tableStyleId>
              </a:tblPr>
              <a:tblGrid>
                <a:gridCol w="2032000"/>
                <a:gridCol w="2032000"/>
                <a:gridCol w="2032000"/>
              </a:tblGrid>
              <a:tr h="370840">
                <a:tc>
                  <a:txBody>
                    <a:bodyPr/>
                    <a:lstStyle/>
                    <a:p>
                      <a:r>
                        <a:rPr lang="zh-TW" altLang="en-US" sz="1600" dirty="0" smtClean="0"/>
                        <a:t>休息日加班費時數</a:t>
                      </a:r>
                      <a:endParaRPr lang="zh-TW" altLang="en-US" sz="1600" dirty="0"/>
                    </a:p>
                  </a:txBody>
                  <a:tcPr/>
                </a:tc>
                <a:tc>
                  <a:txBody>
                    <a:bodyPr/>
                    <a:lstStyle/>
                    <a:p>
                      <a:r>
                        <a:rPr lang="zh-TW" altLang="en-US" sz="1600" dirty="0" smtClean="0"/>
                        <a:t>修法前加班費累計</a:t>
                      </a:r>
                      <a:endParaRPr lang="zh-TW" altLang="en-US" sz="1600" dirty="0"/>
                    </a:p>
                  </a:txBody>
                  <a:tcPr/>
                </a:tc>
                <a:tc>
                  <a:txBody>
                    <a:bodyPr/>
                    <a:lstStyle/>
                    <a:p>
                      <a:r>
                        <a:rPr lang="zh-TW" altLang="en-US" sz="1600" dirty="0" smtClean="0"/>
                        <a:t>修法後加班費累計</a:t>
                      </a:r>
                      <a:endParaRPr lang="zh-TW" altLang="en-US" sz="1600" dirty="0"/>
                    </a:p>
                  </a:txBody>
                  <a:tcPr/>
                </a:tc>
              </a:tr>
              <a:tr h="370840">
                <a:tc>
                  <a:txBody>
                    <a:bodyPr/>
                    <a:lstStyle/>
                    <a:p>
                      <a:r>
                        <a:rPr lang="zh-TW" altLang="en-US" sz="1600" dirty="0" smtClean="0"/>
                        <a:t>第一小時</a:t>
                      </a:r>
                      <a:endParaRPr lang="zh-TW" altLang="en-US" sz="1600" dirty="0"/>
                    </a:p>
                  </a:txBody>
                  <a:tcPr/>
                </a:tc>
                <a:tc>
                  <a:txBody>
                    <a:bodyPr/>
                    <a:lstStyle/>
                    <a:p>
                      <a:r>
                        <a:rPr lang="en-US" altLang="zh-TW" sz="1600" dirty="0" smtClean="0"/>
                        <a:t>50</a:t>
                      </a:r>
                      <a:r>
                        <a:rPr lang="zh-TW" altLang="en-US" sz="1600" dirty="0" smtClean="0"/>
                        <a:t>元</a:t>
                      </a:r>
                      <a:endParaRPr lang="zh-TW" altLang="en-US" sz="1600" dirty="0"/>
                    </a:p>
                  </a:txBody>
                  <a:tcPr/>
                </a:tc>
                <a:tc>
                  <a:txBody>
                    <a:bodyPr/>
                    <a:lstStyle/>
                    <a:p>
                      <a:r>
                        <a:rPr lang="en-US" altLang="zh-TW" sz="1600" dirty="0" smtClean="0"/>
                        <a:t>900</a:t>
                      </a:r>
                      <a:r>
                        <a:rPr lang="zh-TW" altLang="en-US" sz="1600" dirty="0" smtClean="0"/>
                        <a:t>元</a:t>
                      </a:r>
                      <a:endParaRPr lang="en-US" altLang="zh-TW" sz="1600" dirty="0" smtClean="0"/>
                    </a:p>
                  </a:txBody>
                  <a:tcPr/>
                </a:tc>
              </a:tr>
              <a:tr h="370840">
                <a:tc>
                  <a:txBody>
                    <a:bodyPr/>
                    <a:lstStyle/>
                    <a:p>
                      <a:r>
                        <a:rPr lang="zh-TW" altLang="en-US" sz="1600" dirty="0" smtClean="0"/>
                        <a:t>第二小時</a:t>
                      </a:r>
                      <a:endParaRPr lang="zh-TW" altLang="en-US" sz="1600" dirty="0"/>
                    </a:p>
                  </a:txBody>
                  <a:tcPr/>
                </a:tc>
                <a:tc>
                  <a:txBody>
                    <a:bodyPr/>
                    <a:lstStyle/>
                    <a:p>
                      <a:r>
                        <a:rPr lang="en-US" altLang="zh-TW" sz="1600" dirty="0" smtClean="0"/>
                        <a:t>100</a:t>
                      </a:r>
                      <a:r>
                        <a:rPr lang="zh-TW" altLang="en-US" sz="1600" dirty="0" smtClean="0"/>
                        <a:t>元</a:t>
                      </a:r>
                      <a:endParaRPr lang="zh-TW" altLang="en-US" sz="1600" dirty="0"/>
                    </a:p>
                  </a:txBody>
                  <a:tcPr/>
                </a:tc>
                <a:tc>
                  <a:txBody>
                    <a:bodyPr/>
                    <a:lstStyle/>
                    <a:p>
                      <a:r>
                        <a:rPr lang="en-US" altLang="zh-TW" sz="1600" dirty="0" smtClean="0"/>
                        <a:t>900</a:t>
                      </a:r>
                      <a:r>
                        <a:rPr lang="zh-TW" altLang="en-US" sz="1600" dirty="0" smtClean="0"/>
                        <a:t>元</a:t>
                      </a:r>
                      <a:endParaRPr lang="zh-TW" altLang="en-US" sz="1600" dirty="0"/>
                    </a:p>
                  </a:txBody>
                  <a:tcPr/>
                </a:tc>
              </a:tr>
              <a:tr h="370840">
                <a:tc>
                  <a:txBody>
                    <a:bodyPr/>
                    <a:lstStyle/>
                    <a:p>
                      <a:r>
                        <a:rPr lang="zh-TW" altLang="en-US" sz="1600" dirty="0" smtClean="0"/>
                        <a:t>第三小時</a:t>
                      </a:r>
                      <a:endParaRPr lang="zh-TW" altLang="en-US" sz="1600" dirty="0"/>
                    </a:p>
                  </a:txBody>
                  <a:tcPr/>
                </a:tc>
                <a:tc>
                  <a:txBody>
                    <a:bodyPr/>
                    <a:lstStyle/>
                    <a:p>
                      <a:r>
                        <a:rPr lang="en-US" altLang="zh-TW" sz="1600" dirty="0" smtClean="0"/>
                        <a:t>200</a:t>
                      </a:r>
                      <a:r>
                        <a:rPr lang="zh-TW" altLang="en-US" sz="1600" dirty="0" smtClean="0"/>
                        <a:t>元</a:t>
                      </a:r>
                      <a:endParaRPr lang="zh-TW" altLang="en-US" sz="1600" dirty="0"/>
                    </a:p>
                  </a:txBody>
                  <a:tcPr/>
                </a:tc>
                <a:tc>
                  <a:txBody>
                    <a:bodyPr/>
                    <a:lstStyle/>
                    <a:p>
                      <a:r>
                        <a:rPr lang="en-US" altLang="zh-TW" sz="1600" dirty="0" smtClean="0"/>
                        <a:t>900</a:t>
                      </a:r>
                      <a:r>
                        <a:rPr lang="zh-TW" altLang="en-US" sz="1600" dirty="0" smtClean="0"/>
                        <a:t>元</a:t>
                      </a:r>
                      <a:endParaRPr lang="zh-TW" altLang="en-US" sz="1600" dirty="0"/>
                    </a:p>
                  </a:txBody>
                  <a:tcPr/>
                </a:tc>
              </a:tr>
              <a:tr h="370840">
                <a:tc>
                  <a:txBody>
                    <a:bodyPr/>
                    <a:lstStyle/>
                    <a:p>
                      <a:r>
                        <a:rPr lang="zh-TW" altLang="en-US" sz="1600" dirty="0" smtClean="0"/>
                        <a:t>第四小時</a:t>
                      </a:r>
                      <a:endParaRPr lang="zh-TW" altLang="en-US" sz="1600" dirty="0"/>
                    </a:p>
                  </a:txBody>
                  <a:tcPr/>
                </a:tc>
                <a:tc>
                  <a:txBody>
                    <a:bodyPr/>
                    <a:lstStyle/>
                    <a:p>
                      <a:r>
                        <a:rPr lang="en-US" altLang="zh-TW" sz="1600" dirty="0" smtClean="0"/>
                        <a:t>300</a:t>
                      </a:r>
                      <a:r>
                        <a:rPr lang="zh-TW" altLang="en-US" sz="1600" dirty="0" smtClean="0"/>
                        <a:t>元</a:t>
                      </a:r>
                      <a:endParaRPr lang="zh-TW" altLang="en-US" sz="1600" dirty="0"/>
                    </a:p>
                  </a:txBody>
                  <a:tcPr/>
                </a:tc>
                <a:tc>
                  <a:txBody>
                    <a:bodyPr/>
                    <a:lstStyle/>
                    <a:p>
                      <a:r>
                        <a:rPr lang="en-US" altLang="zh-TW" sz="1600" dirty="0" smtClean="0"/>
                        <a:t>900</a:t>
                      </a:r>
                      <a:r>
                        <a:rPr lang="zh-TW" altLang="en-US" sz="1600" dirty="0" smtClean="0"/>
                        <a:t>元</a:t>
                      </a:r>
                      <a:endParaRPr lang="zh-TW" altLang="en-US" sz="1600" dirty="0"/>
                    </a:p>
                  </a:txBody>
                  <a:tcPr/>
                </a:tc>
              </a:tr>
              <a:tr h="370840">
                <a:tc>
                  <a:txBody>
                    <a:bodyPr/>
                    <a:lstStyle/>
                    <a:p>
                      <a:r>
                        <a:rPr lang="zh-TW" altLang="en-US" sz="1600" dirty="0" smtClean="0"/>
                        <a:t>第五小時</a:t>
                      </a:r>
                      <a:endParaRPr lang="zh-TW" altLang="en-US" sz="1600" dirty="0"/>
                    </a:p>
                  </a:txBody>
                  <a:tcPr/>
                </a:tc>
                <a:tc>
                  <a:txBody>
                    <a:bodyPr/>
                    <a:lstStyle/>
                    <a:p>
                      <a:r>
                        <a:rPr lang="en-US" altLang="zh-TW" sz="1600" dirty="0" smtClean="0"/>
                        <a:t>400</a:t>
                      </a:r>
                      <a:r>
                        <a:rPr lang="zh-TW" altLang="en-US" sz="1600" dirty="0" smtClean="0"/>
                        <a:t>元</a:t>
                      </a:r>
                      <a:endParaRPr lang="zh-TW" altLang="en-US" sz="1600" dirty="0"/>
                    </a:p>
                  </a:txBody>
                  <a:tcPr/>
                </a:tc>
                <a:tc>
                  <a:txBody>
                    <a:bodyPr/>
                    <a:lstStyle/>
                    <a:p>
                      <a:r>
                        <a:rPr lang="en-US" altLang="zh-TW" sz="1600" dirty="0" smtClean="0"/>
                        <a:t>1900</a:t>
                      </a:r>
                      <a:r>
                        <a:rPr lang="zh-TW" altLang="en-US" sz="1600" dirty="0" smtClean="0"/>
                        <a:t>元</a:t>
                      </a:r>
                      <a:endParaRPr lang="zh-TW" altLang="en-US" sz="1600" dirty="0"/>
                    </a:p>
                  </a:txBody>
                  <a:tcPr/>
                </a:tc>
              </a:tr>
              <a:tr h="370840">
                <a:tc>
                  <a:txBody>
                    <a:bodyPr/>
                    <a:lstStyle/>
                    <a:p>
                      <a:r>
                        <a:rPr lang="zh-TW" altLang="en-US" sz="1600" dirty="0" smtClean="0"/>
                        <a:t>第六小時</a:t>
                      </a:r>
                      <a:endParaRPr lang="zh-TW" altLang="en-US" sz="1600" dirty="0"/>
                    </a:p>
                  </a:txBody>
                  <a:tcPr/>
                </a:tc>
                <a:tc>
                  <a:txBody>
                    <a:bodyPr/>
                    <a:lstStyle/>
                    <a:p>
                      <a:r>
                        <a:rPr lang="en-US" altLang="zh-TW" sz="1600" dirty="0" smtClean="0"/>
                        <a:t>500</a:t>
                      </a:r>
                      <a:r>
                        <a:rPr lang="zh-TW" altLang="en-US" sz="1600" dirty="0" smtClean="0"/>
                        <a:t>元</a:t>
                      </a:r>
                      <a:endParaRPr lang="zh-TW" altLang="en-US" sz="1600" dirty="0"/>
                    </a:p>
                  </a:txBody>
                  <a:tcPr/>
                </a:tc>
                <a:tc>
                  <a:txBody>
                    <a:bodyPr/>
                    <a:lstStyle/>
                    <a:p>
                      <a:r>
                        <a:rPr lang="en-US" altLang="zh-TW" sz="1600" dirty="0" smtClean="0"/>
                        <a:t>1900</a:t>
                      </a:r>
                      <a:r>
                        <a:rPr lang="zh-TW" altLang="en-US" sz="1600" dirty="0" smtClean="0"/>
                        <a:t>元</a:t>
                      </a:r>
                      <a:endParaRPr lang="zh-TW" altLang="en-US" sz="1600" dirty="0"/>
                    </a:p>
                  </a:txBody>
                  <a:tcPr/>
                </a:tc>
              </a:tr>
              <a:tr h="370840">
                <a:tc>
                  <a:txBody>
                    <a:bodyPr/>
                    <a:lstStyle/>
                    <a:p>
                      <a:r>
                        <a:rPr lang="zh-TW" altLang="en-US" sz="1600" dirty="0" smtClean="0"/>
                        <a:t>第七小時</a:t>
                      </a:r>
                      <a:endParaRPr lang="zh-TW" altLang="en-US" sz="1600" dirty="0"/>
                    </a:p>
                  </a:txBody>
                  <a:tcPr/>
                </a:tc>
                <a:tc>
                  <a:txBody>
                    <a:bodyPr/>
                    <a:lstStyle/>
                    <a:p>
                      <a:r>
                        <a:rPr lang="en-US" altLang="zh-TW" sz="1600" dirty="0" smtClean="0"/>
                        <a:t>600</a:t>
                      </a:r>
                      <a:r>
                        <a:rPr lang="zh-TW" altLang="en-US" sz="1600" dirty="0" smtClean="0"/>
                        <a:t>元</a:t>
                      </a:r>
                      <a:endParaRPr lang="zh-TW" altLang="en-US" sz="1600" dirty="0"/>
                    </a:p>
                  </a:txBody>
                  <a:tcPr/>
                </a:tc>
                <a:tc>
                  <a:txBody>
                    <a:bodyPr/>
                    <a:lstStyle/>
                    <a:p>
                      <a:r>
                        <a:rPr lang="en-US" altLang="zh-TW" sz="1600" dirty="0" smtClean="0"/>
                        <a:t>1900</a:t>
                      </a:r>
                      <a:r>
                        <a:rPr lang="zh-TW" altLang="en-US" sz="1600" dirty="0" smtClean="0"/>
                        <a:t>元</a:t>
                      </a:r>
                      <a:endParaRPr lang="zh-TW" altLang="en-US" sz="1600" dirty="0"/>
                    </a:p>
                  </a:txBody>
                  <a:tcPr/>
                </a:tc>
              </a:tr>
              <a:tr h="370840">
                <a:tc>
                  <a:txBody>
                    <a:bodyPr/>
                    <a:lstStyle/>
                    <a:p>
                      <a:r>
                        <a:rPr lang="zh-TW" altLang="en-US" sz="1600" dirty="0" smtClean="0"/>
                        <a:t>第八小時</a:t>
                      </a:r>
                      <a:endParaRPr lang="zh-TW" altLang="en-US" sz="1600" dirty="0"/>
                    </a:p>
                  </a:txBody>
                  <a:tcPr/>
                </a:tc>
                <a:tc>
                  <a:txBody>
                    <a:bodyPr/>
                    <a:lstStyle/>
                    <a:p>
                      <a:r>
                        <a:rPr lang="en-US" altLang="zh-TW" sz="1600" dirty="0" smtClean="0"/>
                        <a:t>700</a:t>
                      </a:r>
                      <a:r>
                        <a:rPr lang="zh-TW" altLang="en-US" sz="1600" dirty="0" smtClean="0"/>
                        <a:t>元</a:t>
                      </a:r>
                      <a:endParaRPr lang="zh-TW" altLang="en-US" sz="1600" dirty="0"/>
                    </a:p>
                  </a:txBody>
                  <a:tcPr/>
                </a:tc>
                <a:tc>
                  <a:txBody>
                    <a:bodyPr/>
                    <a:lstStyle/>
                    <a:p>
                      <a:r>
                        <a:rPr lang="en-US" altLang="zh-TW" sz="1600" dirty="0" smtClean="0"/>
                        <a:t>1900</a:t>
                      </a:r>
                      <a:r>
                        <a:rPr lang="zh-TW" altLang="en-US" sz="1600" dirty="0" smtClean="0"/>
                        <a:t>元</a:t>
                      </a:r>
                      <a:endParaRPr lang="zh-TW" altLang="en-US" sz="1600" dirty="0"/>
                    </a:p>
                  </a:txBody>
                  <a:tcPr/>
                </a:tc>
              </a:tr>
              <a:tr h="370840">
                <a:tc>
                  <a:txBody>
                    <a:bodyPr/>
                    <a:lstStyle/>
                    <a:p>
                      <a:r>
                        <a:rPr lang="zh-TW" altLang="en-US" sz="1600" dirty="0" smtClean="0"/>
                        <a:t>第九小時</a:t>
                      </a:r>
                      <a:endParaRPr lang="zh-TW" altLang="en-US" sz="1600" dirty="0"/>
                    </a:p>
                  </a:txBody>
                  <a:tcPr/>
                </a:tc>
                <a:tc>
                  <a:txBody>
                    <a:bodyPr/>
                    <a:lstStyle/>
                    <a:p>
                      <a:r>
                        <a:rPr lang="en-US" altLang="zh-TW" sz="1600" dirty="0" smtClean="0"/>
                        <a:t>950</a:t>
                      </a:r>
                      <a:r>
                        <a:rPr lang="zh-TW" altLang="en-US" sz="1600" dirty="0" smtClean="0"/>
                        <a:t>元</a:t>
                      </a:r>
                      <a:endParaRPr lang="zh-TW" altLang="en-US" sz="1600" dirty="0"/>
                    </a:p>
                  </a:txBody>
                  <a:tcPr/>
                </a:tc>
                <a:tc>
                  <a:txBody>
                    <a:bodyPr/>
                    <a:lstStyle/>
                    <a:p>
                      <a:r>
                        <a:rPr lang="en-US" altLang="zh-TW" sz="1600" dirty="0" smtClean="0"/>
                        <a:t>3500</a:t>
                      </a:r>
                      <a:r>
                        <a:rPr lang="zh-TW" altLang="en-US" sz="1600" dirty="0" smtClean="0"/>
                        <a:t>元</a:t>
                      </a:r>
                      <a:endParaRPr lang="zh-TW" altLang="en-US" sz="1600" dirty="0"/>
                    </a:p>
                  </a:txBody>
                  <a:tcPr/>
                </a:tc>
              </a:tr>
              <a:tr h="370840">
                <a:tc>
                  <a:txBody>
                    <a:bodyPr/>
                    <a:lstStyle/>
                    <a:p>
                      <a:r>
                        <a:rPr lang="zh-TW" altLang="en-US" sz="1600" dirty="0" smtClean="0"/>
                        <a:t>第十小時</a:t>
                      </a:r>
                      <a:endParaRPr lang="zh-TW" altLang="en-US" sz="1600" dirty="0"/>
                    </a:p>
                  </a:txBody>
                  <a:tcPr/>
                </a:tc>
                <a:tc>
                  <a:txBody>
                    <a:bodyPr/>
                    <a:lstStyle/>
                    <a:p>
                      <a:r>
                        <a:rPr lang="en-US" altLang="zh-TW" sz="1600" dirty="0" smtClean="0"/>
                        <a:t>1200</a:t>
                      </a:r>
                      <a:r>
                        <a:rPr lang="zh-TW" altLang="en-US" sz="1600" dirty="0" smtClean="0"/>
                        <a:t>元</a:t>
                      </a:r>
                      <a:endParaRPr lang="zh-TW" altLang="en-US" sz="1600" dirty="0"/>
                    </a:p>
                  </a:txBody>
                  <a:tcPr/>
                </a:tc>
                <a:tc>
                  <a:txBody>
                    <a:bodyPr/>
                    <a:lstStyle/>
                    <a:p>
                      <a:r>
                        <a:rPr lang="en-US" altLang="zh-TW" sz="1600" dirty="0" smtClean="0"/>
                        <a:t>3500</a:t>
                      </a:r>
                      <a:r>
                        <a:rPr lang="zh-TW" altLang="en-US" sz="1600" dirty="0" smtClean="0"/>
                        <a:t>元</a:t>
                      </a:r>
                      <a:endParaRPr lang="zh-TW" altLang="en-US" sz="1600" dirty="0"/>
                    </a:p>
                  </a:txBody>
                  <a:tcPr/>
                </a:tc>
              </a:tr>
              <a:tr h="370840">
                <a:tc>
                  <a:txBody>
                    <a:bodyPr/>
                    <a:lstStyle/>
                    <a:p>
                      <a:r>
                        <a:rPr lang="zh-TW" altLang="en-US" sz="1600" dirty="0" smtClean="0"/>
                        <a:t>第十一小時</a:t>
                      </a:r>
                      <a:endParaRPr lang="zh-TW" altLang="en-US" sz="1600" dirty="0"/>
                    </a:p>
                  </a:txBody>
                  <a:tcPr/>
                </a:tc>
                <a:tc>
                  <a:txBody>
                    <a:bodyPr/>
                    <a:lstStyle/>
                    <a:p>
                      <a:r>
                        <a:rPr lang="en-US" altLang="zh-TW" sz="1600" dirty="0" smtClean="0"/>
                        <a:t>1450</a:t>
                      </a:r>
                      <a:r>
                        <a:rPr lang="zh-TW" altLang="en-US" sz="1600" dirty="0" smtClean="0"/>
                        <a:t>元</a:t>
                      </a:r>
                      <a:endParaRPr lang="zh-TW" altLang="en-US" sz="1600" dirty="0"/>
                    </a:p>
                  </a:txBody>
                  <a:tcPr/>
                </a:tc>
                <a:tc>
                  <a:txBody>
                    <a:bodyPr/>
                    <a:lstStyle/>
                    <a:p>
                      <a:r>
                        <a:rPr lang="en-US" altLang="zh-TW" sz="1600" dirty="0" smtClean="0"/>
                        <a:t>3500</a:t>
                      </a:r>
                      <a:r>
                        <a:rPr lang="zh-TW" altLang="en-US" sz="1600" dirty="0" smtClean="0"/>
                        <a:t>元</a:t>
                      </a:r>
                      <a:endParaRPr lang="zh-TW" altLang="en-US" sz="1600" dirty="0"/>
                    </a:p>
                  </a:txBody>
                  <a:tcPr/>
                </a:tc>
              </a:tr>
              <a:tr h="370840">
                <a:tc>
                  <a:txBody>
                    <a:bodyPr/>
                    <a:lstStyle/>
                    <a:p>
                      <a:r>
                        <a:rPr lang="zh-TW" altLang="en-US" sz="1600" dirty="0" smtClean="0"/>
                        <a:t>第十二小時</a:t>
                      </a:r>
                      <a:endParaRPr lang="zh-TW" altLang="en-US" sz="1600" dirty="0"/>
                    </a:p>
                  </a:txBody>
                  <a:tcPr/>
                </a:tc>
                <a:tc>
                  <a:txBody>
                    <a:bodyPr/>
                    <a:lstStyle/>
                    <a:p>
                      <a:r>
                        <a:rPr lang="en-US" altLang="zh-TW" sz="1600" dirty="0" smtClean="0"/>
                        <a:t>1700</a:t>
                      </a:r>
                      <a:r>
                        <a:rPr lang="zh-TW" altLang="en-US" sz="1600" dirty="0" smtClean="0"/>
                        <a:t>元</a:t>
                      </a:r>
                      <a:endParaRPr lang="zh-TW" altLang="en-US" sz="1600" dirty="0"/>
                    </a:p>
                  </a:txBody>
                  <a:tcPr/>
                </a:tc>
                <a:tc>
                  <a:txBody>
                    <a:bodyPr/>
                    <a:lstStyle/>
                    <a:p>
                      <a:r>
                        <a:rPr lang="en-US" altLang="zh-TW" sz="1600" dirty="0" smtClean="0"/>
                        <a:t>3500</a:t>
                      </a:r>
                      <a:r>
                        <a:rPr lang="zh-TW" altLang="en-US" sz="1600" dirty="0" smtClean="0"/>
                        <a:t>元</a:t>
                      </a:r>
                      <a:endParaRPr lang="zh-TW" altLang="en-US" sz="1600" dirty="0"/>
                    </a:p>
                  </a:txBody>
                  <a:tcPr/>
                </a:tc>
              </a:tr>
            </a:tbl>
          </a:graphicData>
        </a:graphic>
      </p:graphicFrame>
      <p:sp>
        <p:nvSpPr>
          <p:cNvPr id="14" name="文字方塊 13"/>
          <p:cNvSpPr txBox="1"/>
          <p:nvPr/>
        </p:nvSpPr>
        <p:spPr>
          <a:xfrm>
            <a:off x="6371486" y="990600"/>
            <a:ext cx="2505815" cy="646331"/>
          </a:xfrm>
          <a:prstGeom prst="rect">
            <a:avLst/>
          </a:prstGeom>
          <a:noFill/>
        </p:spPr>
        <p:txBody>
          <a:bodyPr wrap="none" rtlCol="0">
            <a:spAutoFit/>
          </a:bodyPr>
          <a:lstStyle/>
          <a:p>
            <a:r>
              <a:rPr lang="zh-TW" altLang="en-US" dirty="0" smtClean="0">
                <a:solidFill>
                  <a:srgbClr val="FF0000"/>
                </a:solidFill>
              </a:rPr>
              <a:t>注意：休息日</a:t>
            </a:r>
            <a:r>
              <a:rPr lang="en-US" altLang="zh-TW" dirty="0" smtClean="0">
                <a:solidFill>
                  <a:srgbClr val="FF0000"/>
                </a:solidFill>
              </a:rPr>
              <a:t>Line</a:t>
            </a:r>
            <a:r>
              <a:rPr lang="zh-TW" altLang="en-US" dirty="0" smtClean="0">
                <a:solidFill>
                  <a:srgbClr val="FF0000"/>
                </a:solidFill>
              </a:rPr>
              <a:t>員工</a:t>
            </a:r>
            <a:endParaRPr lang="en-US" altLang="zh-TW" dirty="0" smtClean="0">
              <a:solidFill>
                <a:srgbClr val="FF0000"/>
              </a:solidFill>
            </a:endParaRPr>
          </a:p>
          <a:p>
            <a:r>
              <a:rPr lang="zh-TW" altLang="en-US" dirty="0" smtClean="0">
                <a:solidFill>
                  <a:srgbClr val="FF0000"/>
                </a:solidFill>
              </a:rPr>
              <a:t>一字千金</a:t>
            </a:r>
            <a:endParaRPr lang="zh-TW"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2000"/>
                                        <p:tgtEl>
                                          <p:spTgt spid="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2000"/>
                                        <p:tgtEl>
                                          <p:spTgt spid="1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貳、可能影響</a:t>
            </a:r>
            <a:endParaRPr lang="zh-TW" altLang="en-US" dirty="0"/>
          </a:p>
        </p:txBody>
      </p:sp>
      <p:sp>
        <p:nvSpPr>
          <p:cNvPr id="3" name="內容版面配置區 2"/>
          <p:cNvSpPr>
            <a:spLocks noGrp="1"/>
          </p:cNvSpPr>
          <p:nvPr>
            <p:ph idx="1"/>
          </p:nvPr>
        </p:nvSpPr>
        <p:spPr/>
        <p:txBody>
          <a:bodyPr/>
          <a:lstStyle/>
          <a:p>
            <a:pPr>
              <a:buNone/>
            </a:pPr>
            <a:r>
              <a:rPr lang="zh-TW" altLang="en-US" dirty="0" smtClean="0"/>
              <a:t>二、其他可能影響</a:t>
            </a:r>
            <a:r>
              <a:rPr lang="en-US" altLang="zh-TW" dirty="0" smtClean="0"/>
              <a:t>?</a:t>
            </a:r>
          </a:p>
          <a:p>
            <a:pPr lvl="1"/>
            <a:r>
              <a:rPr lang="zh-TW" altLang="en-US" dirty="0" smtClean="0"/>
              <a:t>物價調整</a:t>
            </a:r>
            <a:r>
              <a:rPr lang="en-US" altLang="zh-TW" dirty="0" smtClean="0"/>
              <a:t>?</a:t>
            </a:r>
          </a:p>
          <a:p>
            <a:pPr lvl="1"/>
            <a:r>
              <a:rPr lang="zh-TW" altLang="en-US" dirty="0" smtClean="0"/>
              <a:t>特別休假未修畢之折算工資</a:t>
            </a:r>
            <a:r>
              <a:rPr lang="en-US" altLang="zh-TW" dirty="0" smtClean="0"/>
              <a:t>?</a:t>
            </a:r>
          </a:p>
          <a:p>
            <a:pPr lvl="1"/>
            <a:r>
              <a:rPr lang="zh-TW" altLang="en-US" dirty="0" smtClean="0"/>
              <a:t>無法中斷工項</a:t>
            </a:r>
            <a:r>
              <a:rPr lang="en-US" altLang="zh-TW" dirty="0" smtClean="0"/>
              <a:t>(</a:t>
            </a:r>
            <a:r>
              <a:rPr lang="zh-TW" altLang="en-US" dirty="0" smtClean="0"/>
              <a:t>如連續壁灌漿、連續壁、潛盾</a:t>
            </a:r>
            <a:r>
              <a:rPr lang="en-US" altLang="zh-TW" dirty="0" smtClean="0"/>
              <a:t>)</a:t>
            </a:r>
            <a:r>
              <a:rPr lang="zh-TW" altLang="en-US" dirty="0" smtClean="0"/>
              <a:t>，例假日增加人力</a:t>
            </a:r>
            <a:r>
              <a:rPr lang="en-US" altLang="zh-TW" dirty="0" smtClean="0"/>
              <a:t>?</a:t>
            </a:r>
          </a:p>
          <a:p>
            <a:pPr lvl="1"/>
            <a:r>
              <a:rPr lang="zh-TW" altLang="en-US" dirty="0" smtClean="0"/>
              <a:t>特別休假過去以協商為原則，修法後以勞工指定為原則，影響排程</a:t>
            </a:r>
            <a:r>
              <a:rPr lang="en-US" altLang="zh-TW" dirty="0" smtClean="0"/>
              <a:t>?</a:t>
            </a:r>
          </a:p>
          <a:p>
            <a:pPr lvl="1"/>
            <a:endParaRPr lang="en-US" altLang="zh-TW" dirty="0" smtClean="0"/>
          </a:p>
          <a:p>
            <a:pPr lvl="1"/>
            <a:r>
              <a:rPr lang="zh-TW" altLang="en-US" dirty="0" smtClean="0"/>
              <a:t>兩週</a:t>
            </a:r>
            <a:r>
              <a:rPr lang="en-US" altLang="zh-TW" dirty="0" smtClean="0"/>
              <a:t>84</a:t>
            </a:r>
            <a:r>
              <a:rPr lang="zh-TW" altLang="en-US" dirty="0" smtClean="0"/>
              <a:t>小時→兩週</a:t>
            </a:r>
            <a:r>
              <a:rPr lang="en-US" altLang="zh-TW" dirty="0" smtClean="0"/>
              <a:t>80</a:t>
            </a:r>
            <a:r>
              <a:rPr lang="zh-TW" altLang="en-US" dirty="0" smtClean="0"/>
              <a:t>小時</a:t>
            </a:r>
            <a:r>
              <a:rPr lang="en-US" altLang="zh-TW" dirty="0" smtClean="0"/>
              <a:t>(</a:t>
            </a:r>
            <a:r>
              <a:rPr lang="zh-TW" altLang="en-US" dirty="0" smtClean="0"/>
              <a:t>並非本次修法</a:t>
            </a:r>
            <a:r>
              <a:rPr lang="en-US" altLang="zh-TW" dirty="0" smtClean="0"/>
              <a:t>)</a:t>
            </a:r>
          </a:p>
          <a:p>
            <a:pPr lvl="1"/>
            <a:r>
              <a:rPr lang="zh-TW" altLang="en-US" dirty="0" smtClean="0"/>
              <a:t>工作日及例假日加班</a:t>
            </a:r>
            <a:r>
              <a:rPr lang="en-US" altLang="zh-TW" dirty="0" smtClean="0"/>
              <a:t>(</a:t>
            </a:r>
            <a:r>
              <a:rPr lang="zh-TW" altLang="en-US" dirty="0" smtClean="0"/>
              <a:t>本次修法未修正</a:t>
            </a:r>
            <a:r>
              <a:rPr lang="en-US" altLang="zh-TW" dirty="0" smtClean="0"/>
              <a:t>)</a:t>
            </a:r>
            <a:endParaRPr lang="zh-TW" altLang="en-US" dirty="0"/>
          </a:p>
        </p:txBody>
      </p:sp>
      <p:sp>
        <p:nvSpPr>
          <p:cNvPr id="4" name="投影片編號版面配置區 3"/>
          <p:cNvSpPr>
            <a:spLocks noGrp="1"/>
          </p:cNvSpPr>
          <p:nvPr>
            <p:ph type="sldNum" sz="quarter" idx="11"/>
          </p:nvPr>
        </p:nvSpPr>
        <p:spPr/>
        <p:txBody>
          <a:bodyPr/>
          <a:lstStyle/>
          <a:p>
            <a:pPr>
              <a:defRPr/>
            </a:pPr>
            <a:fld id="{95C5120B-7FBF-47E3-BEC6-C62FDDC9C173}" type="slidenum">
              <a:rPr lang="en-US" altLang="zh-TW" smtClean="0"/>
              <a:pPr>
                <a:defRPr/>
              </a:pPr>
              <a:t>9</a:t>
            </a:fld>
            <a:endParaRPr lang="en-US" altLang="zh-TW"/>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簡報0224N001">
  <a:themeElements>
    <a:clrScheme name="簡報0224N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簡報0224N001">
      <a:majorFont>
        <a:latin typeface="Arial"/>
        <a:ea typeface="華康粗圓體"/>
        <a:cs typeface=""/>
      </a:majorFont>
      <a:minorFont>
        <a:latin typeface="Arial"/>
        <a:ea typeface="華康粗圓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006699"/>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1800" b="1" i="0" u="none" strike="noStrike" cap="none" normalizeH="0" baseline="0" smtClean="0">
            <a:ln>
              <a:noFill/>
            </a:ln>
            <a:solidFill>
              <a:schemeClr val="tx1"/>
            </a:solidFill>
            <a:effectLst/>
            <a:latin typeface="Arial" charset="0"/>
            <a:ea typeface="華康中黑體" pitchFamily="49" charset="-120"/>
          </a:defRPr>
        </a:defPPr>
      </a:lstStyle>
    </a:spDef>
    <a:lnDef>
      <a:spPr bwMode="auto">
        <a:xfrm>
          <a:off x="0" y="0"/>
          <a:ext cx="1" cy="1"/>
        </a:xfrm>
        <a:custGeom>
          <a:avLst/>
          <a:gdLst/>
          <a:ahLst/>
          <a:cxnLst/>
          <a:rect l="0" t="0" r="0" b="0"/>
          <a:pathLst/>
        </a:custGeom>
        <a:noFill/>
        <a:ln w="9525" cap="flat" cmpd="sng" algn="ctr">
          <a:solidFill>
            <a:srgbClr val="006699"/>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sz="1800" b="1" i="0" u="none" strike="noStrike" cap="none" normalizeH="0" baseline="0" smtClean="0">
            <a:ln>
              <a:noFill/>
            </a:ln>
            <a:solidFill>
              <a:schemeClr val="tx1"/>
            </a:solidFill>
            <a:effectLst/>
            <a:latin typeface="Arial" charset="0"/>
            <a:ea typeface="華康中黑體" pitchFamily="49" charset="-120"/>
          </a:defRPr>
        </a:defPPr>
      </a:lstStyle>
    </a:lnDef>
  </a:objectDefaults>
  <a:extraClrSchemeLst>
    <a:extraClrScheme>
      <a:clrScheme name="簡報0224N0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簡報0224N0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簡報0224N0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簡報0224N0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簡報0224N0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簡報0224N0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簡報0224N0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簡報0224N0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簡報0224N0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簡報0224N0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簡報0224N0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簡報0224N0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簡報0224N001</Template>
  <TotalTime>31492</TotalTime>
  <Words>2143</Words>
  <Application>Microsoft Office PowerPoint</Application>
  <PresentationFormat>如螢幕大小 (4:3)</PresentationFormat>
  <Paragraphs>266</Paragraphs>
  <Slides>23</Slides>
  <Notes>0</Notes>
  <HiddenSlides>0</HiddenSlides>
  <MMClips>0</MMClips>
  <ScaleCrop>false</ScaleCrop>
  <HeadingPairs>
    <vt:vector size="6" baseType="variant">
      <vt:variant>
        <vt:lpstr>佈景主題</vt:lpstr>
      </vt:variant>
      <vt:variant>
        <vt:i4>1</vt:i4>
      </vt:variant>
      <vt:variant>
        <vt:lpstr>內嵌 OLE 伺服程式</vt:lpstr>
      </vt:variant>
      <vt:variant>
        <vt:i4>1</vt:i4>
      </vt:variant>
      <vt:variant>
        <vt:lpstr>投影片標題</vt:lpstr>
      </vt:variant>
      <vt:variant>
        <vt:i4>23</vt:i4>
      </vt:variant>
    </vt:vector>
  </HeadingPairs>
  <TitlesOfParts>
    <vt:vector size="25" baseType="lpstr">
      <vt:lpstr>簡報0224N001</vt:lpstr>
      <vt:lpstr>Microsoft Office Word 文件</vt:lpstr>
      <vt:lpstr>投影片 1</vt:lpstr>
      <vt:lpstr>簡報大綱</vt:lpstr>
      <vt:lpstr>壹、勞基法修正概要(1/5)</vt:lpstr>
      <vt:lpstr>壹、勞基法修正概要(2/5)</vt:lpstr>
      <vt:lpstr>壹、勞基法修正概要(3/5)</vt:lpstr>
      <vt:lpstr>壹、勞基法修正概要(4/5)</vt:lpstr>
      <vt:lpstr>壹、勞基法修正概要(3/3)</vt:lpstr>
      <vt:lpstr>貳、可能影響</vt:lpstr>
      <vt:lpstr>貳、可能影響</vt:lpstr>
      <vt:lpstr>參、業界反應</vt:lpstr>
      <vt:lpstr>參、業界反應</vt:lpstr>
      <vt:lpstr>參、業界反應</vt:lpstr>
      <vt:lpstr>參、業界反應</vt:lpstr>
      <vt:lpstr>參、業界反應</vt:lpstr>
      <vt:lpstr>肆、主管機關發布原則</vt:lpstr>
      <vt:lpstr>肆、主管機關發布原則</vt:lpstr>
      <vt:lpstr>肆、主管機關發布原則</vt:lpstr>
      <vt:lpstr>肆、主管機關發布原則</vt:lpstr>
      <vt:lpstr>肆、主管機關發布原則</vt:lpstr>
      <vt:lpstr>肆、主管機關發布原則</vt:lpstr>
      <vt:lpstr>肆、主管機關發布原則</vt:lpstr>
      <vt:lpstr>肆、主管機關發布原則</vt:lpstr>
      <vt:lpstr>伍、建議</vt:lpstr>
    </vt:vector>
  </TitlesOfParts>
  <Company>中興工程</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無投影片標題</dc:title>
  <dc:creator>4415</dc:creator>
  <cp:lastModifiedBy>3901</cp:lastModifiedBy>
  <cp:revision>4498</cp:revision>
  <cp:lastPrinted>2008-07-14T09:16:25Z</cp:lastPrinted>
  <dcterms:created xsi:type="dcterms:W3CDTF">1999-09-13T00:21:15Z</dcterms:created>
  <dcterms:modified xsi:type="dcterms:W3CDTF">2017-03-30T06:43:08Z</dcterms:modified>
</cp:coreProperties>
</file>